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1.xml" ContentType="application/vnd.openxmlformats-officedocument.presentationml.notesSlide+xml"/>
  <Override PartName="/ppt/ink/ink1.xml" ContentType="application/inkml+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2.xml" ContentType="application/vnd.openxmlformats-officedocument.presentationml.notesSlide+xml"/>
  <Override PartName="/ppt/ink/ink2.xml" ContentType="application/inkml+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ink/ink3.xml" ContentType="application/inkml+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ink/ink4.xml" ContentType="application/inkml+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ink/ink5.xml" ContentType="application/inkml+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ink/ink6.xml" ContentType="application/inkml+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ink/ink7.xml" ContentType="application/inkml+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ink/ink8.xml" ContentType="application/inkml+xml"/>
  <Override PartName="/ppt/ink/ink9.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56" r:id="rId2"/>
    <p:sldId id="452" r:id="rId3"/>
    <p:sldId id="536" r:id="rId4"/>
    <p:sldId id="538" r:id="rId5"/>
    <p:sldId id="522" r:id="rId6"/>
    <p:sldId id="531" r:id="rId7"/>
    <p:sldId id="532" r:id="rId8"/>
    <p:sldId id="540" r:id="rId9"/>
    <p:sldId id="541" r:id="rId10"/>
    <p:sldId id="542" r:id="rId11"/>
    <p:sldId id="543" r:id="rId12"/>
    <p:sldId id="546" r:id="rId13"/>
    <p:sldId id="544" r:id="rId14"/>
    <p:sldId id="547" r:id="rId15"/>
    <p:sldId id="548" r:id="rId16"/>
    <p:sldId id="545" r:id="rId17"/>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0" autoAdjust="0"/>
    <p:restoredTop sz="91059" autoAdjust="0"/>
  </p:normalViewPr>
  <p:slideViewPr>
    <p:cSldViewPr>
      <p:cViewPr varScale="1">
        <p:scale>
          <a:sx n="64" d="100"/>
          <a:sy n="64" d="100"/>
        </p:scale>
        <p:origin x="54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101.51724" units="1/cm"/>
          <inkml:channelProperty channel="Y" name="resolution" value="63.52941" units="1/cm"/>
          <inkml:channelProperty channel="T" name="resolution" value="1" units="1/dev"/>
        </inkml:channelProperties>
      </inkml:inkSource>
      <inkml:timestamp xml:id="ts0" timeString="2014-02-05T21:16:21.938"/>
    </inkml:context>
    <inkml:brush xml:id="br0">
      <inkml:brushProperty name="width" value="0.05292" units="cm"/>
      <inkml:brushProperty name="height" value="0.05292" units="cm"/>
      <inkml:brushProperty name="color" value="#FF0000"/>
    </inkml:brush>
  </inkml:definitions>
  <inkml:trace contextRef="#ctx0" brushRef="#br0">8216 6107 0,'26'0'172,"104"0"-157,104 0 1,208 0 0,416 0-1,-598 0 1,182 26-1,-338-26 1,26 0 0,-104 0 109,78 0-110,0 0 1,0 0 0,26 26-1,-52 0 1,-26-26-1,77 26 1,-25-26 0,0 0-1,-52 0 1,78 0 0,52 0-1,-26 0 1,-26 0-1,0 0 1,-52 26 0,0 0-1,104 0 1,78-26 0,0 0-1,-52 0 1,26 0-1,-26 0 1,-26 0 0,-78 0-1,26 0 1,-104 0 0,26 26 15,-26-26-16,26 26 1,-26-26 0,26 0-1,52 26 1,0 26 0,0-26-1,104 26 1,26 26-1,-26-52 1,-52-26 0,26 52-1,-78-26 1,-26 0 0,0 0-1,-26-26 1,-26 0-1,0 26 17,26 0-17,52 0 1,0 0 0,-26 0-1,0-26 1,-52 0 15,52 26-15,52 0-1,0 0 1,-26-26 0,0 0-1,-52 0 1,-26 0-1,130 26 1,-78-26 0,0 0-1,-52 0 1,0 0 0,0 0 30,0-26-14,-26 0-17,26 0 1,0 26 281,26 0-282,-26 0 1,0 0 0,0 0 15,0 0 125,0 0-140,0 0-1,0 0 79,0 0-63,0 0 1,0 0-1</inkml:trace>
  <inkml:trace contextRef="#ctx0" brushRef="#br0" timeOffset="18360.5734">5824 6939 0,'52'0'156,"52"0"-140,260 26-1,-182 0 1,-156-26 0,52 26-1,-26-26 95,0 0-95,0 0 1,182 0 15,26 0-15,-208 0-1,52 0 1,-52-26 0,0 26-1,-26 0 16,26 0-15,78 0 0,-26 0-1,26-26 1,-52 0 0,52 26-1,26 0 1,-26 0-1,-26 0 1,0 0 0,-52 0 15,0 0-15,26 0-1,0 0 1,26 0-1,-52 0 17,0 0-17,-26 0 1,0 0 15,52 0 32,26 0-48,52 26 1,-52-26 0,-52 0-1,-26 0 1,26 0-1,52 0 1,26 0 0,0 0-1,-26 0 1,78 0 0,-104 0-1,104 0 1,0 0-1,26 0 1,-52 0 0,-26 0-1,0 0 1,-1 0 0,53 0-1,-52 0 1,26 0-1,0 0 1,0 0 0,-52 0-1,0 0 1,-26 0 0,26 0-1,104 0 1,104 0-1,-78 0 1,-52 0 0,0 0-1,-78 0 1,-26 26 0,260-26-1,-26 0 1,-156 0-1,78 0 1,-26 0 0,-52 0-1,26 0 1,-78 0 0,-26 0-1,-26 0 1,-26 0-1,26 0 1,78 26 0,52 0-1,-26-26 1,-52 26 0,-52-26-1,-26 26 1,0-26-1,0 0 17,52 52-17,26 26 1,26-52 0,-52 52-1,-26-26 1,-26-52-1,0 26 1,-26 0 15,26-26-15,-26 52 0,26-26-1,0-26 63,78 0 63,52 26-125,52 0-1,-26 0 1,-26-26-1,-104 0 1,-26 0 0,26 0 15,-26 0-15,0 0-1</inkml:trace>
  <inkml:trace contextRef="#ctx0" brushRef="#br0" timeOffset="44596.9268">21059 6757 0,'52'0'203,"-26"0"-188,0 0 1,52 0 0,-52 0 15,0 0 0,0 0-15,0-26 31,0 26-32,0 0 1,26 0-1,0 0 17,-52-26-17,52 26 1,-26 0 0,26 0-1,-26 0 32</inkml:trace>
  <inkml:trace contextRef="#ctx0" brushRef="#br0" timeOffset="45800.0646">20955 6913 0,'52'-26'63,"0"26"-47,-26 0-1,0 0 1,0 0 15,0 0-15,52 0-1,-26 0 1,-26 0 15,0 0-15,0 0 140,0 0-140,0 0-1,0 0 1,26 0 0,26 0-1,-52 0 1,26 0-1,-52-26 1,52 26 15,-26-26-15,26 0 0</inkml:trace>
  <inkml:trace contextRef="#ctx0" brushRef="#br0" timeOffset="47206.4218">21111 7095 0,'52'0'47,"208"26"-31,-182-26-1,78 26 1,-26 0-1,-52-26 1,-52 0 78,0 0-79,0 0 1,52 0 0,-52 26-1,26-26 1,78 26 0,-52-26-1,-26 0 1,0 0-1,0 0 1,0 0 0,0 0-1,0 0 17,-26 0-17,52 0 1,0 0-1,52 0 1,-78 0 0,0 0-1,26 0 1,-52-26 0,0 26-1,0 0 1,26-26-1,0 26 1,52 0 0,-26-26-1,0 0 1,0 26 0,26 0-1,-26-26 1,26 26-1</inkml:trace>
  <inkml:trace contextRef="#ctx0" brushRef="#br0" timeOffset="80046.0137">9048 8030 0,'0'26'172,"0"0"-16,0 0-125,26 0 0,0 0 1,0-26-1,-26 26-15,78 0-1,-52 26 1,26 0-1,0-26 1,-26 0 0,26 0-1,-26 26 1,26-26 0,-26-26-1,0 0 1,-26 26-1,26 0 1,0-26 0,26 26-1,-52 0 1,52 26 0,0-26-1,-26 0 1,26 0-1,-26 0 1,52 26 0,-26-26-1,26 0 1,0 26 0,0-26-1,26 0 1,-26 26-1,26-52 1,-26 26 0,0 0-1,-52-26 1,52 0 0,-52 26-1,0 0 1,0-26-1,26 0 1,52 52 0,-52-26-1,0 0 1,0-26 0,-26 0 30,0 0-30,52 26 0,0 0-1,52 26 1,-1-52 0,1 26-1,0 26 1,-26-26-1,-26 0 1,-26 0 0,78-26-1,-52 0 1,0 0 0,-52 0-1,0 0 1,0 0-1,-26 26 1,52-26 15,0 26-15,104 0 0,-78 0-1,0-26 1,-26 0-1,-26 0 1,26 0 0,26 0-1,26 0 1,0 0 0,-78 0-1,0 0 1,0 0-1,26 0 48,26-26 31,0 26-79,52 0 1,-78 0 0,26 0-1,0 0 16,-26 0-15,52 0 0,52 0-1,-78 0 1,-26 0 0,-26 0-1,26 0 16,0 0-15,52 0 0,52 0-1,-52 0 1,-52 0 0,0 0-1,26 0 1,78 0-1,0 0 1,-26 0 0,-26 0-1,-52 0 1,-26 0 15,0 0-15,52-26-1,-52 26 1,0-26 0,0 26-1,0-26 17,52 26-17,26 0 1,26-26-1,-78 26 1,-26 0 0,0 0-1,26 0 32,52 0-31,26 0-1,26 0 1,0 0 0,-78 0-1,0 0 1,0 0 0,52 0-1,-52 0 1,-26 0-1,0 0 1,-26 0 0,26 26-1,-26-26 1,0 0 0,0 26 93,52 0-93,-26 0-1,104 0 1,-52 0-1,-26-26 1,-26 26 0,-26-26 15,-26 26-15,52-26-1,-26 0 1,0 0 15</inkml:trace>
  <inkml:trace contextRef="#ctx0" brushRef="#br0" timeOffset="112345.5303">11024 8134 0,'52'26'157,"26"52"-142,52 52 1,52 0 0,25-52-1,1-26 1,-52-52-1,-52 0 1,26 0 0,-104 0-1,52-26 1,52 26 0,0 0-1,-52 0 1,52-26-1,-26 26 1,0 0 0,78 0-1,26 0 1,-52 0 0,-104 0-1,-26 0 1,26 0-1,26 0 1,0 0 0,0 0-1,0 0 1,-52 0 0,26 0-1,26 52 1,52-26-1,-26 26 1,26 0 0,-26 0-1,52 26 1,-52-52 0,52 26-1,0 52 1,52-26-1,-26-52 1,-52-26 0,-78 26-1,104 0 1,-130 0 0,0-26-1,0 0 1,0-26 15,26 0-15,26 26-1,-52-52 1,26 52 0,0-52-1,0 26 1,0-26-1,0 26 1,0 0 0,-26 0-1,26-26 1,-26 26 0,-26 0-1,52 0 1,-26 0-1,26 26 1,-26-26 0,26 0-1,0 26 1,0 0 0,0 0-1,0 0 1,-26 0-1,0 0 1,0 0 0,26 0-1,26 26 1,0 0 0,0-26-1,26 52 1,0-26-1,-52 26 1,0-52 0,-26 0 31,0 0-32,0 0 16,26 0-15,-26 0 31,0 0-16,0 0 16,26 0-16,-26 0 16,0 0-31,0-26 15,0 26 32,0 0-48,0 0 251</inkml:trace>
  <inkml:trace contextRef="#ctx0" brushRef="#br0" timeOffset="114564.3045">12895 7797 0,'26'26'62,"0"-1"-46,78-25-1,26 0 1,234 52 0,78-26-1,-130-26 1,-104 0 0,-156 0-1,0 0 1,26 26 15,0-26-15,26 0-1,0 0 1,26 0 0,-52 0-1,-52 0 1,52 0-1,-52 0 32,0 0-31,0 0 0,0 0 15,26 26-16,52 0 1,26 26 0,26-26-1,-78-26 1,-26 26 0,26-26-1,26 26 1,26-26-1,-52 0 1,-26 0 0,-26 0 15,0 0-15,52 0-1,-52 0 1,0 0-1,26 0 1,-26 0 0,104 0-1,0 0 1,130 0 0,-208 0-1,26 0 1,0 0-1,0 26 1,52 0 0,-52-26-1,26 0 1,-26 0 0,-26 26-1,-26-26 1,26 0-1,0 0 1,-26 26 0,0-26-1,26 0 17,26 0-17,-52 26 1,26-26-1,26 0 1</inkml:trace>
  <inkml:trace contextRef="#ctx0" brushRef="#br0" timeOffset="125956.0633">8788 8940 0,'0'52'141,"26"-26"-126,26 52 1,-26-26 0,26 0-1,-26 26 1,26-26 0,0 26-1,0-26 1,-26 0-1,0-52 1,0 26 0,0 0-1,26 0 1,0 52 0,26-26-1,26 0 1,-52-26-1,0 0 1,0 26 0,0-52-1,26 78 1,0-26 0,-52-52-1,26 52 1,26 0 15,104 52-15,-52-53-1,-52 1 1,0 0 0,26-26-1,-52-26 1,0 0-1,130 26 1,-52-26 0,-104 0-1,156 0 1,0 26 0,51 0-1,53-26 1,78 26-1,-104-26 1,-26 0 0,-104 26-1,-78-26 1,104 0 0,0 0-1,130 26 1,26-26-1,-78 0 1,-52 0 0,-52 0-1,26 0 1,-26 26 0,52 0-1,-104-26 1,260 0-1,-156 0 1,-52 0 0,-26 0-1,-26 0 1,0-26 0,-26 26-1,52 0 1,-26 0-1,-26 0 1,104 0 0,-78 0-1,-26 0 1,52 0 0,26 0-1,52 0 1,-78 0-1,-52 0 1,-52-26 0,52 26-1,26-26 1,-26 26 0,182-26-1,-156 26 1,-52 0-1,52 0 1,-26 0 0,0 0-1,26 0 1,-26 0 0,-26 0 687,52 0-688,26 0 1,-78 0 0,0 0-1</inkml:trace>
  <inkml:trace contextRef="#ctx0" brushRef="#br0" timeOffset="128206.0875">21605 10785 0,'0'-52'16,"-52"-26"-1,26-26 1,-26 0 0,26 26-1,26 26 1,0 26-1,0 0 1,0 0 0,234 104 62,78 182-63,-156-130 1,-104-104 0,0-52 31,0-26-32,26-104 1,0-26-1,-52 104 1,-26 53 0,26 25 46,26 77-46,-26-25-1,0-78 48,0-26-47,104 78 30,-26 104-30,0-26 0,-26-26-1,-52-52 1,26 0 0,-26 0-1,-26-78 32,26-78-31,0 52-1,-26 52 1,26 0 0,52 52 46,130 130-46,-26-26-1,-104-78 1,-78-26 0,26 0-1,0-26 16</inkml:trace>
</inkml:ink>
</file>

<file path=ppt/ink/ink2.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101.51724" units="1/cm"/>
          <inkml:channelProperty channel="Y" name="resolution" value="63.52941" units="1/cm"/>
          <inkml:channelProperty channel="T" name="resolution" value="1" units="1/dev"/>
        </inkml:channelProperties>
      </inkml:inkSource>
      <inkml:timestamp xml:id="ts0" timeString="2014-02-05T21:24:00.445"/>
    </inkml:context>
    <inkml:brush xml:id="br0">
      <inkml:brushProperty name="width" value="0.05292" units="cm"/>
      <inkml:brushProperty name="height" value="0.05292" units="cm"/>
      <inkml:brushProperty name="color" value="#FF0000"/>
    </inkml:brush>
  </inkml:definitions>
  <inkml:trace contextRef="#ctx0" brushRef="#br0">5512 13332 0,'-52'0'62,"-182"-26"-46,-182-78-1,-104 78 1,156 26 0,208-26-1,78 26 1,52 0 0,-26 0-1,-52 0 1,-26 26-1,0 26 1,52-26 0,52-26-1,-52 0 17,26 0-17,-78 26 1,52 0-1,-156 26 1,-78 104 0,-104 26-1,26 52 1,130-52 0,26-52-1,156-26 1,26-78-1,52 52 1,0-52 0,0 26-1,52 52 1,130 52 0,130-52-1,78-78 1,0-26-1,-26 0 1,-26 0 0,-26 0-1,0 0 1,-78 0 0,-130 0-1,104-26 1,-26 0-1,52 26 1,-130 0 0,78 0-1,26 0 1,26 0 0,-52 0-1,0-26 1,-26 26-1,52-26 1,-26 26 0,78-26-1,26 26 1,-78 0 0,26 0-1,0 0 1,-52-26-1,0 26 1,-52 0 0,52-26-1,-52 26 1,78 0 0,0 0-1,78 0 1,-156 0-1,182 52 1,0-52 0,-78 0-1,-78 0 1,52 0 0,26-52-1,-78 0 1,-130 26-1,0-26 1,0 26 0,0-26-1,0 0 1,-26 0 0,0-26-1,-104-52 1,26-26-1,-52 78 1,-52-26 0,-52 26-1,-52 0 1,-52 26 0,78 0-1,0 0 1,26 0-1,0 0 1,52 52 0,130 0-1,-78-26 1,0 0 0,0 26-1,0 0 1,0-26-1,0 0 1,-52-26 0,104 26-1,-26 26 1,0-52 0,0 52-1,52 0 1,-338-78 15,234 52-15,78 0-1,-260-26 1,130 52 0,26 0-1,104 0 1,0 0-1,52 0 64,-26 26-33,0 52-30,52-52 0</inkml:trace>
</inkml:ink>
</file>

<file path=ppt/ink/ink3.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101.51724" units="1/cm"/>
          <inkml:channelProperty channel="Y" name="resolution" value="63.52941" units="1/cm"/>
          <inkml:channelProperty channel="T" name="resolution" value="1" units="1/dev"/>
        </inkml:channelProperties>
      </inkml:inkSource>
      <inkml:timestamp xml:id="ts0" timeString="2014-02-05T21:26:23.688"/>
    </inkml:context>
    <inkml:brush xml:id="br0">
      <inkml:brushProperty name="width" value="0.05292" units="cm"/>
      <inkml:brushProperty name="height" value="0.05292" units="cm"/>
      <inkml:brushProperty name="color" value="#FF0000"/>
    </inkml:brush>
  </inkml:definitions>
  <inkml:trace contextRef="#ctx0" brushRef="#br0">3448 6822 0,'25'-25'47,"0"25"-31,74 0-1,-25 0 1,373-49 0,-174 49 15,-149 0-15,-75 0-1,-24 0 1,74 0-1,100 0 1,-125 0 0,1 0-1,123 0 1,-173 0 0,0 0-1,-1-25 1,1 25-1,50 0 454,-26-25-453,1 25-1,-1 0 1,-24-25 0,0 25-1</inkml:trace>
  <inkml:trace contextRef="#ctx0" brushRef="#br0" timeOffset="2953.2143">7218 5929 0,'-74'0'94,"24"0"-79,-24 0 1,24 0 0,1 0-1,24 0 1,0 25 0,0 0-1,1-1 1,-1 1-1,0-25 1,25 25 0,0 25-1,-25-26 1,0 51 0,1-1-1,-1-24 1,0-1-1,0 1 1,25-25 0,0 25-1,0-1 1,0 26 0,0-26-1,0 1 1,0-1-1,0-24 79,25 0-78,25-25-1,-26 0 1,51 0 0,-26 0-1,-24 0 1,0 0 0,0 0-1,0 0 16,-1 0-15,1 0 0,0-25-1,0 0 1,-25-24 0,0-1-1,0 1 1,0 24-1,0-25 1,0 25 0,0-24-1,0 24 1,0-50 0,0 51-1,25-1 1,-25 0 15,0 0 0,24 0-15,1-74 15,0 74 0,-25 1 1,25 24-17,0-25 32,-25 0-16,0 0-15</inkml:trace>
  <inkml:trace contextRef="#ctx0" brushRef="#br0" timeOffset="5156.3625">7318 6599 0,'74'49'125,"25"-24"-109,1 0-1,-1-25 1</inkml:trace>
  <inkml:trace contextRef="#ctx0" brushRef="#br0" timeOffset="67970.6536">6673 7616 0,'25'0'188,"24"0"-172,26 0-1,-1 0 1,-49 0-1,0 0 17,24 0-1,1 0-15,-1 0-1,-24 0 1,0 0-1,25 0 251,-1 0-250,1 0-1,-25 0 32</inkml:trace>
  <inkml:trace contextRef="#ctx0" brushRef="#br0" timeOffset="82284.7684">6375 8186 0,'25'0'250,"0"0"-219,-1 0 1,1 0-17,0 0 220,0 0-220,0 0 1,0 0 15,-1 0 0,1 0 141,0 0-156,0 0-1,0 0 79,-1 25 0,100 0-78,-74 25-1,49-26 1,-74-24-1,-25 25 79,-25-25-78</inkml:trace>
  <inkml:trace contextRef="#ctx0" brushRef="#br0" timeOffset="109050.8181">3448 9377 0,'25'0'235,"24"-25"-220,51 25 1,-51 0 0,-24 0-1,0 0 1,0 0-1,-1 0 1,26 0 62,-25 0-47,0 0-15,-1 0 0,1 0 31,0 0-32,0 0 48,25 0-32,-26 0-15,1 0-1,0 0 16,25 0-15,-26 0 31,1 0 0,0 0-32</inkml:trace>
  <inkml:trace contextRef="#ctx0" brushRef="#br0" timeOffset="117301.2306">5259 9352 0,'49'0'47,"-24"0"-31,25-24-1,-1-1 1,1 25 0,124-25-1,74 25 1,0 0 0,-75 0-1,-148 0 1,0 0-1,0 0 1,0-25 0,24 25-1,-49-25 32,25 25-31,25 0-1</inkml:trace>
  <inkml:trace contextRef="#ctx0" brushRef="#br0" timeOffset="146536.421">3299 10245 0,'50'0'125,"223"25"-109,99 25 0,25-25-1,-174-25 1,-149 0-1,-49 0 1,25 0 0,-26 0-1,26 0 1,-25 0 0,0 0-1,99 0 1,-25 0-1,50 0 1,99 0 15,-199 0-15,76 0 0,-1 0 15,24 0-16,-48 0 1,-1 0 0,0 0-1,-25 0 1,-24 0 0,0-25-1,49 0 1,-49 25-1,-1-25 1,1 0 0,49 25-1,0-24 1,0-26 0,-49 25-1,0-24 1,-1 24-1,26 25 1,-51 0 0,1-25-1,25 25 1,-25 0 0,-1 0-1,1 0 16,0 0-15,0 0 0,0 0-1,0 0 1,-1 0 0,51 0-1,-26 0 1,26 0-1,24-25 1,0-24 0,0 24-1,-24 0 1,-1-25 0,-24 26-1,-1-1 1,-24 25-1,25-25 1,24 0 0,-24 25-1,0 0 1,24-25 0,25 25-1,0 0 1,-49 0-1,24 0 1,-49-25 0,25 25-1,-1 0 1,26-49 0,49 49-1,-50-25 1,-49 0-1,25 0 1,-1 25 0,-24-24-1,50-1 1,-26 0 0,1 25-1,-1-25 1,26 25-1,-50-25 1,49 1 0,0 24-1,1 0 1,24-25 0,-24 0-1,-26 25 1,-24-25-1,0 25 17,0-25-1</inkml:trace>
  <inkml:trace contextRef="#ctx0" brushRef="#br0" timeOffset="211987.6391">4713 11064 0,'25'0'94,"24"0"-79,76 0 1,48-25 0,50 25-1,-74 0 1,-25 0-1,0 0 1,-24 0 0,-1 0-1,25-25 1,-50 1 0,25-1-1,-24 25 1,49-25-1,-50 25 1,-24 0 0,49 0-1,-24 0 1,73-25 0,-24 25-1,25 0 1,0 0-1,-50 0 1,25 0 0,50 0-1,-75 0 1,25 0 0,-74 0-1,99 0 1,124 0-1,-149 0 1,-50 0 0,25 0-1,-24 0 1,24 0 15,74 0-15,76 25 15,-101 25-15,1-26-1,149 51 1,-224-50 0,50 24-1,-24 1 1,-51-50-1,75 25 1,-74 0 0,-1-25-1,26 0 1,24 24 0,-25-24-1,-49 0 1</inkml:trace>
  <inkml:trace contextRef="#ctx0" brushRef="#br0" timeOffset="654354.6663">12036 11943 0,'0'59'125,"0"0"-109,0-30 0,0 30-1,0-29 1,0 58-1,0 1 1,30-89 0,-1 59-1,1 29 1,-1-58 0,1-30-1,-30 59 1,29-59-1,30 0 1,0 29 0,0-29-1,0 0 1,-29 0 0,29 0-1,-30 0 1,-29-59-1,0 30 1,30-30 0,-30 29-1,0 1 1,29 29 0,-29-59-1,0 29 1,0 1-1,0-1 1,0 1 15,-29 29 32,-1 0-48,1 29 1,29 1 0,-30-30-1,30 29 1,-29-29 0,-1 59-1,1-59 1,29 59-1,0-29 1,0-1 0,-30-29 15</inkml:trace>
  <inkml:trace contextRef="#ctx0" brushRef="#br0" timeOffset="656385.9393">11269 9495 0,'-29'0'78,"-89"59"-63,-59 0 1,88 30 0,1-60-1,147-29 95,118 0-95,59 0 1,-89 0-1,-117 0 1,-1 0 0</inkml:trace>
  <inkml:trace contextRef="#ctx0" brushRef="#br0" timeOffset="656948.4007">11417 9495 0,'-30'148'78,"-29"-60"-62,30 60-1,-1 29 1,30-59 0,0-59-1,0-89 79,0 1-78,30-30-1,-1-30 1</inkml:trace>
  <inkml:trace contextRef="#ctx0" brushRef="#br0" timeOffset="657839.2189">11564 9495 0,'30'-29'16,"-1"29"-1,30 0 1,0 0-1,-29 0 1,-1 0 0,-29 29-1,30 30 1,-30 30 0,0-30-1,0 0 1,0 29-1,-30 1 1,1-30 0,-30 59-1,29-30 1,30-29 0,0 0-1,0-30 1,118-29 62,30 0-62,-89 0-1,29 0 1,-29 0-1</inkml:trace>
  <inkml:trace contextRef="#ctx0" brushRef="#br0" timeOffset="658339.1839">12243 9938 0,'29'0'15,"1"0"1,-1 0 0,1 0-1,29 0 17,88 29-17,296 89 1,-178-29-1,-58-1 1,-119-59 0,-58-29-1,-60-29 48,-29-30-48</inkml:trace>
  <inkml:trace contextRef="#ctx0" brushRef="#br0" timeOffset="659026.8763">13305 10115 0,'-30'0'47,"-29"0"0,-29 29-31,-1 30-1,-88 29 1,89-29 0,29-29-1,-30 29 1</inkml:trace>
  <inkml:trace contextRef="#ctx0" brushRef="#br0" timeOffset="660151.8859">13954 9613 0,'-30'0'79,"1"89"-64,-30-1 1,29-58-1,119-30 95,29 0-95,-59 0 1,0 0 0,0 0-1,-30 0 48,30 0-48,30 0 1,-30 0 0,0 29-1,0-29 1,-59 30 93</inkml:trace>
  <inkml:trace contextRef="#ctx0" brushRef="#br0" timeOffset="660667.5166">14367 9672 0,'0'59'94,"0"59"-79,0 30 1,0-30 0,0 0-1,0-30 1,0-59 0,0-58 109</inkml:trace>
  <inkml:trace contextRef="#ctx0" brushRef="#br0" timeOffset="661964.4073">14514 9820 0,'0'-30'16,"30"1"-1,29-1 1,-30 1-1,1-1 1,-30 1 0,88-1-1,1 30 1,-60 0 0,1 0-1,-1 0 1,30 0-1,-29 89 1,29 29 0,-59-59-1,0 0 1,0 0 0,-30 29-1,30-29 1,-59 0-1,59-29 1,0 28 0,-29 1-1,-1-29 1,60-30 93,29-30-93,-30 30 0,1 0 15,-1 0 31,30 0 1,-29 0-32,-30-29-15,29 29-1,1 0 1,-1 0 78</inkml:trace>
  <inkml:trace contextRef="#ctx0" brushRef="#br0" timeOffset="664120.6808">11240 7726 0,'0'29'78,"-59"30"-63,0-29 1,29 29 0,119-30 77,29 30-77,88-29 0,-88-1-1,-88-29 1,29 0-1</inkml:trace>
  <inkml:trace contextRef="#ctx0" brushRef="#br0" timeOffset="664558.1848">11564 7785 0,'0'29'63,"-88"119"-47,29 29-1,59-59 1,-30-59-1</inkml:trace>
  <inkml:trace contextRef="#ctx0" brushRef="#br0" timeOffset="665448.8189">12184 7667 0,'147'0'16,"1"0"-1,-89 0 1,-30 29 0,-29 30-1,0 0 1,0 30-1,-29-30 1,-30 29 0,-30-29-1,1 30 1,29-1 0,0-88-1,29 30 1,30-1 15,-29-29-15,-1 0-1,30 30 17,59-30 61,266 0-77,117 118 0,30-30-1,-265-29 1,-178-59-1,-29 59 79,-29 0-78</inkml:trace>
</inkml:ink>
</file>

<file path=ppt/ink/ink4.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101.51724" units="1/cm"/>
          <inkml:channelProperty channel="Y" name="resolution" value="63.52941" units="1/cm"/>
          <inkml:channelProperty channel="T" name="resolution" value="1" units="1/dev"/>
        </inkml:channelProperties>
      </inkml:inkSource>
      <inkml:timestamp xml:id="ts0" timeString="2014-02-05T21:42:32.040"/>
    </inkml:context>
    <inkml:brush xml:id="br0">
      <inkml:brushProperty name="width" value="0.05292" units="cm"/>
      <inkml:brushProperty name="height" value="0.05292" units="cm"/>
      <inkml:brushProperty name="color" value="#FF0000"/>
    </inkml:brush>
  </inkml:definitions>
  <inkml:trace contextRef="#ctx0" brushRef="#br0">6474 9749 0,'25'0'140,"124"0"-108,-50 0-17,25 0 1,25 0-1,25 0 1,-125 0 0,-24 0-1,0 0 32,0 0 0</inkml:trace>
  <inkml:trace contextRef="#ctx0" brushRef="#br0" timeOffset="29969.4019">3274 10494 0,'50'0'156,"0"0"-141,49 0 1,-50 0 0,26 0-1,-1 0 1,1 0 0,-51 0-1,26 24 1,-25-24-1,0 0 1,-25 25 0,24-25-1,1 0 32,0 0-31,25 0-1,-25 0 1,24 0 0,1 0 15,24 0-15,1 0-1,-1 0 1,-24 25-1,-26-25 1</inkml:trace>
  <inkml:trace contextRef="#ctx0" brushRef="#br0" timeOffset="33063.1867">6623 14041 0,'149'0'141,"49"0"-125,-74 0-1,-74 0 1,-25 0 46,0 0-46,24 0 0,1 0-1,-1-25 1,-24 25 0,0 0-1,0 0 16,25 0 16,-26-25-31,26 1 0,-50-1-1,25 25 1,0 0 15,-1 0 0,1 0-15,0 0 78,0 0-47,0 0-16,-1-25-16,26 25 1,0 0 0,-26 0-1,1 0 1</inkml:trace>
</inkml:ink>
</file>

<file path=ppt/ink/ink5.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101.51724" units="1/cm"/>
          <inkml:channelProperty channel="Y" name="resolution" value="63.52941" units="1/cm"/>
          <inkml:channelProperty channel="T" name="resolution" value="1" units="1/dev"/>
        </inkml:channelProperties>
      </inkml:inkSource>
      <inkml:timestamp xml:id="ts0" timeString="2014-02-05T21:46:21.532"/>
    </inkml:context>
    <inkml:brush xml:id="br0">
      <inkml:brushProperty name="width" value="0.05292" units="cm"/>
      <inkml:brushProperty name="height" value="0.05292" units="cm"/>
      <inkml:brushProperty name="color" value="#FF0000"/>
    </inkml:brush>
  </inkml:definitions>
  <inkml:trace contextRef="#ctx0" brushRef="#br0">4614 6772 0,'173'0'125,"51"25"-110,49 25 1,-149-50-1,-75 0 1,-24 25 15,49-1-15,100 1 0,0-25-1,-75 0 1,-25 0-1,-49 0 1,0 0 0,25 0-1,-1 0 1,26 0 0,-51 0-1,1 0 1,0 0-1,0 0 1,24 0 15,-24 0-15,75 0 0,24 0-1,24 0 1,26 0-1,-75 0 1,-49 0 0,-1 0-1,-24 0 17,25 0-1,49 0-16,-49 0 1,24 25 0,1-25-1,73 25 1,-98-25 0,-25 0-1,0 0 1,24 0-1,1 0 1,24 0 0,-24 0-1,24 0 1,1 25 0,-1-25-1,25 0 1,-24 0-1</inkml:trace>
  <inkml:trace contextRef="#ctx0" brushRef="#br0" timeOffset="16516.2161">7566 8211 0,'49'0'93,"51"0"-77,-26 0 0,-49 0-1,99 0 1,0 0 0,25 0-1,0-49 1,-100 49-1,1 0 1,-1 0 15,1-25-15,0 25 0,-1 0-1,-49-25 48,25 25-48,25 0 1,-1 0 0,-24 0 30,25 0 33,-1 0-64,1 0 157,-25 0-156,-1 0 15,1-25-15,25 25-1,-25 0 1,-25-25 15,24 25 63,-24-24 156,-24-125-235,-26 0 1,-24 50 0,49 24-1,-25 1 1,25-1 0,25 26-1,-24 24 1,24 0-1,0 0 189,0-24-173,0-1-16,-25 25 1,0-49 0,-25 49-1,50 0 1,0 0 0,-24-24-1,-1 49 1,25-25-1,-25 0 1,-25 0 0,50 1-1,-24-1 1,-26 0 0,-49-25-1,-25 26 1,0 24-1,24 0 1,26 24 0,24 26-1,1-50 1,-26 25 0,-73 24-1,98-49 1,50 25-1,0 25 17,0-1-1,0 26-15,0-25-1,0 24 1,0 50-1,25-25 1,-25-24 0,0-26-1,0 50 1,0-24 0,-25 49-1,0 0 1,25-50-1,0 1 1,-25-26 0,1 1-1,-1 0 1,25-26 0,-25 1-1,0 0 1,25 25-1,-25-25 1,25-1 0,0 1-1</inkml:trace>
  <inkml:trace contextRef="#ctx0" brushRef="#br0" timeOffset="24274.4072">10989 8782 0,'99'0'156,"75"-25"-140,49 0 0,-99 0-1,-50 1 1,1 24 187,-25 24-187</inkml:trace>
  <inkml:trace contextRef="#ctx0" brushRef="#br0" timeOffset="25133.7901">11932 8310 0,'24'0'109,"26"0"-78,-25 0-15,24 25 0,-49 0-1,75 0 17,-26 25-17,-24-26 1</inkml:trace>
  <inkml:trace contextRef="#ctx0" brushRef="#br0" timeOffset="26680.6831">12304 8261 0,'-25'25'156,"0"-1"-140,0-24 0,25 25 77,-25-25-77,1 25 15,24 0 0,-25-25 79,25 25-95,-25-25 1,25 25 0,-25-25 15,25 24 94,-25-24-16,25 25-46</inkml:trace>
  <inkml:trace contextRef="#ctx0" brushRef="#br0" timeOffset="442416.6216">21329 15423 0,'0'-30'141,"-30"30"-125,-29 0 15,-29 0-16,-1 0 1,60 0 0,-1 30-1,30-1 32,30 1 0,-1-1-31,1 1-1,-1-30 1,-29 29 0,30 1-1,-1-30 1,1 0-1,29 29 1,-30 1 0,-29-1 15,30-29-15,-30 29 15,29 1-16,-29 29 17,0-30-17,0 30 17,0 0-1,0-29 0,-29-30 0,-1 0-15,-29-30 0,59 1 15,0-1-16,0 1 1,0-30 0,0 29-1,0 1 1,0-30 0,0 30-1,0-1 1,30 30-1,-30-59 1,0 30 0,29 29 15,-29-30 63,0 1-63,0 58 78</inkml:trace>
  <inkml:trace contextRef="#ctx0" brushRef="#br0" timeOffset="447776.3522">21889 15305 0,'-29'0'63,"-30"0"-48,-30 0 1,30 0 0,0 0-1,30 0 16,-1 0-15,1 0 0,29 29-1,0 1 1,-30 29 0,30-30 46,0 1-46,59-1 77,0-29-77,0 0 0,-29 0 46,29 0-46,-59 59-1,59 0 1,-59-29 0,0-1-1,0 0 32,0 1-31,-30 29-1,-29-30 1,30-29 0,-1 30-1,-29-30 1,30 0 0,-30 0-1,0 0 1,29-30-1,1 30 1</inkml:trace>
  <inkml:trace contextRef="#ctx0" brushRef="#br0" timeOffset="449151.3893">17287 15157 0,'-29'0'47,"-1"0"-31,1 0-1,-30 0 1,0 0 0,-59 0-1,88 0 1,-58 0-1,58 30 1,1-1 0,-60 1-1,60 29 1,-30-59 0,59 29-1,0 1 1,0-1-1,0 30 1,0 0 0,0 0 15,0-29-15,59-30-1,-30 29 1,30 1-1,30-30 1,58 88 0,-58-29-1,-30-30 1,0-29 15,-30 0-15,1-59-1,-30-29 1,29 88 0,-29-29-1,0-1 1,30 30 0,-30-29-1,0-30 16,0-30-15,-30 30 0,1 0-1,-1 0 1,1 59 15,-30 0 0,0 0-15,-89 30 0</inkml:trace>
</inkml:ink>
</file>

<file path=ppt/ink/ink6.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101.51724" units="1/cm"/>
          <inkml:channelProperty channel="Y" name="resolution" value="63.52941" units="1/cm"/>
          <inkml:channelProperty channel="T" name="resolution" value="1" units="1/dev"/>
        </inkml:channelProperties>
      </inkml:inkSource>
      <inkml:timestamp xml:id="ts0" timeString="2014-02-05T22:00:36.097"/>
    </inkml:context>
    <inkml:brush xml:id="br0">
      <inkml:brushProperty name="width" value="0.05292" units="cm"/>
      <inkml:brushProperty name="height" value="0.05292" units="cm"/>
      <inkml:brushProperty name="color" value="#FF0000"/>
    </inkml:brush>
  </inkml:definitions>
  <inkml:trace contextRef="#ctx0" brushRef="#br0">2381 10444 0,'50'0'125,"0"0"-110,24 0 1,0 0 0,50 0-1,0 0 1,-99 0-1,0 0 1,0 0 0,0 0-1,-1 0 1,1 0 93,0 0-93,0 0 0,49 0-1,26-25 1,-76 25-1,76 0 1,-51 0 0,26-25-1,-51 25 32,1 0-31,-25-25 15</inkml:trace>
  <inkml:trace contextRef="#ctx0" brushRef="#br0" timeOffset="1953.1429">2307 6251 0,'25'25'125,"74"-25"-110,0 0 1,-24 0-1,197 25 1,-98 0 0,-50-25-1,-74 0 1,-1 0 0,-24 0-1,0 0 266,0 0-249,-25-25 30</inkml:trace>
  <inkml:trace contextRef="#ctx0" brushRef="#br0" timeOffset="6843.8047">4738 10345 0,'99'0'110,"100"-25"-95,-51 0 1,-24 25 0,-24 0-1,-76-25 1,1 25 0,0 0 15,25 0 0,24 0-15,1 0-1,-26-25 1,26 25 0,-51 0-1,26 0 1,-25 0-1,24 0 1,-24 0 15,0 0 16,0 0 47,0 0-63,-1 0-15,1 0-1,0 0 1,25 25 0,-26-25-1,1 0 95,0 0-79</inkml:trace>
  <inkml:trace contextRef="#ctx0" brushRef="#br0" timeOffset="29625.326">18703 8335 0,'174'0'79,"25"0"-64,-26 0 1,-74 0-1,-49 0 1,24 0 0,1 0-1,-1 0 1,26 0 0,-51 0-1,100 0 1,-25 0-1,0 0 1,-50 0 0,1 0-1,-26 0 17,1 0-17,25 0 1,49 0-1,0 0 1,-25 0 0,0 0-1,-25 0 1,26-25 0,-1 25-1,50-24 1,-25 24-1,25-25 1,-50 25 0,-50-50-1,1 50 1,24-25 0,-49 25-1,124-49 1,-99 24-1,49 0 1,50 0 0,-100 1-1,26-26 1,-50 25 0,-1 0-1,-24-24 1,0-1-1,0 25 1,0 1 0,0-1-1,0 0 1,0 0 0,-24 0-1,24 0 1,0 1-1,-25-1 1,0 0 0,25 0-1,-25 0 1,0 1 0,1 24-1,-1-25 1,-25 0-1,-74 25 1,25 0 0,-25 0-1,-25 0 1,25 0 0,74 0-1,-173 0 1,99 25-1,25-25 1,-25 0 0,49 25-1,-49-25 1,-24 0 0,24 0-1,0 0 1,-25 0-1,49 0 1,-24 0 0,-24 0-1,24 0 1,0 0 0,0 0-1,24 0 1,-49 0-1,50 0 1,-99 0 0,49 0-1,25 0 1,-25 24 0,25-24-1,50 25 1,-1-25-1,50 25 1,1 25 0,-1-1-1,25 1 1,0 24 0,0-49-1,0 25 1,25 24-1,24-24 1,1 49 0,-50-49-1,0-1 1,0 1 0,0-25-1,25-1 1,-1 1-1,1-25 32,0 0-31,0 0 0,0 0-1,-1 0 1,1 0-1,0 0 1,49 0 0,-24 0-1,-25 0 1,0 0 0</inkml:trace>
</inkml:ink>
</file>

<file path=ppt/ink/ink7.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101.51724" units="1/cm"/>
          <inkml:channelProperty channel="Y" name="resolution" value="63.52941" units="1/cm"/>
          <inkml:channelProperty channel="T" name="resolution" value="1" units="1/dev"/>
        </inkml:channelProperties>
      </inkml:inkSource>
      <inkml:timestamp xml:id="ts0" timeString="2014-02-05T22:01:58.927"/>
    </inkml:context>
    <inkml:brush xml:id="br0">
      <inkml:brushProperty name="width" value="0.05292" units="cm"/>
      <inkml:brushProperty name="height" value="0.05292" units="cm"/>
      <inkml:brushProperty name="color" value="#FF0000"/>
    </inkml:brush>
  </inkml:definitions>
  <inkml:trace contextRef="#ctx0" brushRef="#br0">19423 8062 0,'149'25'46,"124"0"-30,-1 0 0,-73-25-1,-25 25 1,-125-25 0,26 0-1,24 0 1,74 0-1,-24-25 1,-25-25 0,-25 25-1,1 1 1,73 24 0,-49-75-1,0 1 1,-49 24-1,-26 25 1,75 25 0,25 0-1,0 0 1,-124-49 0,0 49-1,24-25 1,1 0-1,0 0 1,-26 0 0,-24 1-1,0-26 17,0-24-17,-24 49 1,-26 0-1,0 0 1,-24 0 0,-75-49-1,25 24 1,-25 26 0,50-1-1,49 25 1,1 0-1,-26 0 1,-24 0 0,0 0-1,-25 25 1,49 24 0,1 1-1,-25-25 1,49-25-1,1 24 1,24-24 0,-50 25-1,1 25 1,0-1 0,-1-24-1,26 0 16,-51-25-15,51 0 0,-26 0-1,1 25 1,-25 0 0,74-25-1,0 0 1,0 0-1,0 0 1,-49 0 0,-25 0-1,-25 0 1,25-75 0,-1 26-1,1 24 1,25 25-1,-1 0 1,-24 0 0,49 25-1,1-1 1,-1 26 0,25 49-1,1-24 1,24 24-1,0-49 17,24-50-1,1 0-15,0 0-1,0 24 1,0 1-1,-1-25 1</inkml:trace>
</inkml:ink>
</file>

<file path=ppt/ink/ink8.xml><?xml version="1.0" encoding="utf-8"?>
<inkml:ink xmlns:inkml="http://www.w3.org/2003/InkML">
  <inkml:definitions>
    <inkml:context xml:id="ctx0">
      <inkml:inkSource xml:id="inkSrc0">
        <inkml:traceFormat>
          <inkml:channel name="X" type="integer" max="9600" units="cm"/>
          <inkml:channel name="Y" type="integer" max="7200" units="cm"/>
          <inkml:channel name="T" type="integer" max="2.14748E9" units="dev"/>
        </inkml:traceFormat>
        <inkml:channelProperties>
          <inkml:channelProperty channel="X" name="resolution" value="326.19775" units="1/cm"/>
          <inkml:channelProperty channel="Y" name="resolution" value="434.78262" units="1/cm"/>
          <inkml:channelProperty channel="T" name="resolution" value="1" units="1/dev"/>
        </inkml:channelProperties>
      </inkml:inkSource>
      <inkml:timestamp xml:id="ts0" timeString="2013-11-02T19:01:06.406"/>
    </inkml:context>
    <inkml:brush xml:id="br0">
      <inkml:brushProperty name="width" value="0.05833" units="cm"/>
      <inkml:brushProperty name="height" value="0.05833" units="cm"/>
      <inkml:brushProperty name="color" value="#ED1C24"/>
      <inkml:brushProperty name="fitToCurve" value="1"/>
    </inkml:brush>
  </inkml:definitions>
  <inkml:trace contextRef="#ctx0" brushRef="#br0">96 703 0,'0'0'16,"-61"-261"0,11 63-1,65-46 1,-15 244 0,0 0-1,0 0 1</inkml:trace>
</inkml:ink>
</file>

<file path=ppt/ink/ink9.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3-11-02T19:02:27.102"/>
    </inkml:context>
    <inkml:brush xml:id="br0">
      <inkml:brushProperty name="width" value="0.05833" units="cm"/>
      <inkml:brushProperty name="height" value="0.05833" units="cm"/>
      <inkml:brushProperty name="color" value="#ED1C24"/>
      <inkml:brushProperty name="fitToCurve" value="1"/>
    </inkml:brush>
  </inkml:definitions>
  <inkml:trace contextRef="#ctx0" brushRef="#br0">-1 25 1 0,'0'-25'0'0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447048-0A01-4ECB-99B0-EE0598EE86B6}" type="datetimeFigureOut">
              <a:rPr lang="en-US" smtClean="0"/>
              <a:pPr/>
              <a:t>3/24/2014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E4024C-DF7D-46AE-AAB7-E1E472E94709}" type="slidenum">
              <a:rPr lang="en-US" smtClean="0"/>
              <a:pPr/>
              <a:t>‹#›</a:t>
            </a:fld>
            <a:endParaRPr lang="en-US"/>
          </a:p>
        </p:txBody>
      </p:sp>
    </p:spTree>
    <p:extLst>
      <p:ext uri="{BB962C8B-B14F-4D97-AF65-F5344CB8AC3E}">
        <p14:creationId xmlns:p14="http://schemas.microsoft.com/office/powerpoint/2010/main" val="2386987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Paste this code into </a:t>
            </a:r>
            <a:r>
              <a:rPr lang="en-US" dirty="0" err="1" smtClean="0"/>
              <a:t>QTCreator</a:t>
            </a:r>
            <a:r>
              <a:rPr lang="en-US" dirty="0" smtClean="0"/>
              <a:t>!</a:t>
            </a:r>
          </a:p>
          <a:p>
            <a:endParaRPr lang="en-US" dirty="0" smtClean="0"/>
          </a:p>
          <a:p>
            <a:r>
              <a:rPr lang="en-US" dirty="0" smtClean="0"/>
              <a:t>Things</a:t>
            </a:r>
            <a:r>
              <a:rPr lang="en-US" baseline="0" dirty="0" smtClean="0"/>
              <a:t> to notice about this example:</a:t>
            </a:r>
          </a:p>
          <a:p>
            <a:pPr marL="228600" indent="-228600">
              <a:buAutoNum type="arabicParenBoth"/>
            </a:pPr>
            <a:r>
              <a:rPr lang="en-US" baseline="0" dirty="0" smtClean="0"/>
              <a:t>y’s address is less than x’s address (at least on my laptop), because QT’s compiler likes to allocated stack frame space in order and notice that as the stack grows, it grows DOWN towards memory address zero.</a:t>
            </a:r>
          </a:p>
          <a:p>
            <a:pPr marL="228600" indent="-228600">
              <a:buAutoNum type="arabicParenBoth"/>
            </a:pPr>
            <a:r>
              <a:rPr lang="en-US" dirty="0" smtClean="0"/>
              <a:t>What prints out when we print y could be anything! y was allocated space on the stack but was never initialized. Whatever happened to be left over from whoever used that space last is what we will find there. (Note that the Stanford library Vector&lt;</a:t>
            </a:r>
            <a:r>
              <a:rPr lang="en-US" dirty="0" err="1" smtClean="0"/>
              <a:t>int</a:t>
            </a:r>
            <a:r>
              <a:rPr lang="en-US" dirty="0" smtClean="0"/>
              <a:t>&gt;</a:t>
            </a:r>
            <a:r>
              <a:rPr lang="en-US" baseline="0" dirty="0" smtClean="0"/>
              <a:t> Grid&lt;</a:t>
            </a:r>
            <a:r>
              <a:rPr lang="en-US" baseline="0" dirty="0" err="1" smtClean="0"/>
              <a:t>int</a:t>
            </a:r>
            <a:r>
              <a:rPr lang="en-US" baseline="0" dirty="0" smtClean="0"/>
              <a:t>&gt; </a:t>
            </a:r>
            <a:r>
              <a:rPr lang="en-US" baseline="0" dirty="0" err="1" smtClean="0"/>
              <a:t>etc</a:t>
            </a:r>
            <a:r>
              <a:rPr lang="en-US" baseline="0" dirty="0" smtClean="0"/>
              <a:t> will initialize the </a:t>
            </a:r>
            <a:r>
              <a:rPr lang="en-US" baseline="0" dirty="0" err="1" smtClean="0"/>
              <a:t>int’s</a:t>
            </a:r>
            <a:r>
              <a:rPr lang="en-US" baseline="0" dirty="0" smtClean="0"/>
              <a:t> to 0 for you. THIS IS NOT NORMAL IN C++ and is a feature of the Stanford library </a:t>
            </a:r>
            <a:r>
              <a:rPr lang="en-US" baseline="0" smtClean="0"/>
              <a:t>ADTs.)</a:t>
            </a:r>
            <a:endParaRPr lang="en-US" baseline="0" dirty="0" smtClean="0"/>
          </a:p>
          <a:p>
            <a:pPr marL="228600" indent="-228600">
              <a:buAutoNum type="arabicParenBoth"/>
            </a:pPr>
            <a:r>
              <a:rPr lang="en-US" baseline="0" dirty="0" smtClean="0"/>
              <a:t>Arrays in C++ are just a pointer to the first element of the array. So “</a:t>
            </a:r>
            <a:r>
              <a:rPr lang="en-US" baseline="0" dirty="0" err="1" smtClean="0"/>
              <a:t>cout</a:t>
            </a:r>
            <a:r>
              <a:rPr lang="en-US" baseline="0" dirty="0" smtClean="0"/>
              <a:t> &lt;&lt; a” gives the same thing as “</a:t>
            </a:r>
            <a:r>
              <a:rPr lang="en-US" baseline="0" dirty="0" err="1" smtClean="0"/>
              <a:t>cout</a:t>
            </a:r>
            <a:r>
              <a:rPr lang="en-US" baseline="0" dirty="0" smtClean="0"/>
              <a:t> &lt;&lt; &amp;(a[0])”. IMPORTANT CONSEQUENCE OF THIS IS THAT C++ ALLOWS YOU TO WRITE PAST THE END OF AN ARRAY, because arrays don’t “know” how long they are, they only know where they start! So you could do a[500] = 22; and write 22 to some who-knows-where place in memory and really mess up your program.</a:t>
            </a:r>
          </a:p>
          <a:p>
            <a:pPr marL="228600" indent="-228600">
              <a:buAutoNum type="arabicParenBoth"/>
            </a:pPr>
            <a:r>
              <a:rPr lang="en-US" baseline="0" dirty="0" smtClean="0"/>
              <a:t>Variables of type double are allocated more space than variables of type int. You can see the “gap” between memory addresses is bigger between double and the next variable’s address than would be for int.</a:t>
            </a:r>
          </a:p>
        </p:txBody>
      </p:sp>
      <p:sp>
        <p:nvSpPr>
          <p:cNvPr id="4" name="Slide Number Placeholder 3"/>
          <p:cNvSpPr>
            <a:spLocks noGrp="1"/>
          </p:cNvSpPr>
          <p:nvPr>
            <p:ph type="sldNum" sz="quarter" idx="10"/>
          </p:nvPr>
        </p:nvSpPr>
        <p:spPr/>
        <p:txBody>
          <a:bodyPr/>
          <a:lstStyle/>
          <a:p>
            <a:fld id="{15E4024C-DF7D-46AE-AAB7-E1E472E94709}" type="slidenum">
              <a:rPr lang="en-US" smtClean="0"/>
              <a:pPr/>
              <a:t>3</a:t>
            </a:fld>
            <a:endParaRPr lang="en-US"/>
          </a:p>
        </p:txBody>
      </p:sp>
    </p:spTree>
    <p:extLst>
      <p:ext uri="{BB962C8B-B14F-4D97-AF65-F5344CB8AC3E}">
        <p14:creationId xmlns:p14="http://schemas.microsoft.com/office/powerpoint/2010/main" val="3389569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Paste this code into </a:t>
            </a:r>
            <a:r>
              <a:rPr lang="en-US" dirty="0" err="1" smtClean="0"/>
              <a:t>QTCreator</a:t>
            </a:r>
            <a:r>
              <a:rPr lang="en-US" dirty="0" smtClean="0"/>
              <a:t>!</a:t>
            </a:r>
          </a:p>
          <a:p>
            <a:endParaRPr lang="en-US" dirty="0" smtClean="0"/>
          </a:p>
          <a:p>
            <a:r>
              <a:rPr lang="en-US" dirty="0" smtClean="0"/>
              <a:t>Things</a:t>
            </a:r>
            <a:r>
              <a:rPr lang="en-US" baseline="0" dirty="0" smtClean="0"/>
              <a:t> to notice about this example:</a:t>
            </a:r>
          </a:p>
          <a:p>
            <a:pPr marL="228600" indent="-228600">
              <a:buAutoNum type="arabicParenBoth"/>
            </a:pPr>
            <a:r>
              <a:rPr lang="en-US" baseline="0" dirty="0" smtClean="0"/>
              <a:t>y’s address is less than x’s address (at least on my laptop), because QT’s compiler likes to allocated stack frame space in order and notice that as the stack grows, it grows DOWN towards memory address zero.</a:t>
            </a:r>
          </a:p>
          <a:p>
            <a:pPr marL="228600" indent="-228600">
              <a:buAutoNum type="arabicParenBoth"/>
            </a:pPr>
            <a:r>
              <a:rPr lang="en-US" dirty="0" smtClean="0"/>
              <a:t>What prints out when we print y could be anything! y was allocated space on the stack but was never initialized. Whatever happened to be left over from whoever used that space last is what we will find there. (Note that the Stanford library Vector&lt;</a:t>
            </a:r>
            <a:r>
              <a:rPr lang="en-US" dirty="0" err="1" smtClean="0"/>
              <a:t>int</a:t>
            </a:r>
            <a:r>
              <a:rPr lang="en-US" dirty="0" smtClean="0"/>
              <a:t>&gt;</a:t>
            </a:r>
            <a:r>
              <a:rPr lang="en-US" baseline="0" dirty="0" smtClean="0"/>
              <a:t> Grid&lt;</a:t>
            </a:r>
            <a:r>
              <a:rPr lang="en-US" baseline="0" dirty="0" err="1" smtClean="0"/>
              <a:t>int</a:t>
            </a:r>
            <a:r>
              <a:rPr lang="en-US" baseline="0" dirty="0" smtClean="0"/>
              <a:t>&gt; </a:t>
            </a:r>
            <a:r>
              <a:rPr lang="en-US" baseline="0" dirty="0" err="1" smtClean="0"/>
              <a:t>etc</a:t>
            </a:r>
            <a:r>
              <a:rPr lang="en-US" baseline="0" dirty="0" smtClean="0"/>
              <a:t> will initialize the </a:t>
            </a:r>
            <a:r>
              <a:rPr lang="en-US" baseline="0" dirty="0" err="1" smtClean="0"/>
              <a:t>int’s</a:t>
            </a:r>
            <a:r>
              <a:rPr lang="en-US" baseline="0" dirty="0" smtClean="0"/>
              <a:t> to 0 for you. THIS IS NOT NORMAL IN C++ and is a feature of the Stanford library </a:t>
            </a:r>
            <a:r>
              <a:rPr lang="en-US" baseline="0" smtClean="0"/>
              <a:t>ADTs.)</a:t>
            </a:r>
            <a:endParaRPr lang="en-US" baseline="0" dirty="0" smtClean="0"/>
          </a:p>
          <a:p>
            <a:pPr marL="228600" indent="-228600">
              <a:buAutoNum type="arabicParenBoth"/>
            </a:pPr>
            <a:r>
              <a:rPr lang="en-US" baseline="0" dirty="0" smtClean="0"/>
              <a:t>Arrays in C++ are just a pointer to the first element of the array. So “</a:t>
            </a:r>
            <a:r>
              <a:rPr lang="en-US" baseline="0" dirty="0" err="1" smtClean="0"/>
              <a:t>cout</a:t>
            </a:r>
            <a:r>
              <a:rPr lang="en-US" baseline="0" dirty="0" smtClean="0"/>
              <a:t> &lt;&lt; a” gives the same thing as “</a:t>
            </a:r>
            <a:r>
              <a:rPr lang="en-US" baseline="0" dirty="0" err="1" smtClean="0"/>
              <a:t>cout</a:t>
            </a:r>
            <a:r>
              <a:rPr lang="en-US" baseline="0" dirty="0" smtClean="0"/>
              <a:t> &lt;&lt; &amp;(a[0])”. IMPORTANT CONSEQUENCE OF THIS IS THAT C++ ALLOWS YOU TO WRITE PAST THE END OF AN ARRAY, because arrays don’t “know” how long they are, they only know where they start! So you could do a[500] = 22; and write 22 to some who-knows-where place in memory and really mess up your program.</a:t>
            </a:r>
          </a:p>
          <a:p>
            <a:pPr marL="228600" indent="-228600">
              <a:buAutoNum type="arabicParenBoth"/>
            </a:pPr>
            <a:r>
              <a:rPr lang="en-US" baseline="0" dirty="0" smtClean="0"/>
              <a:t>Variables of type double are allocated more space than variables of type int. You can see the “gap” between memory addresses is bigger between double and the next variable’s address than would be for int.</a:t>
            </a:r>
          </a:p>
        </p:txBody>
      </p:sp>
      <p:sp>
        <p:nvSpPr>
          <p:cNvPr id="4" name="Slide Number Placeholder 3"/>
          <p:cNvSpPr>
            <a:spLocks noGrp="1"/>
          </p:cNvSpPr>
          <p:nvPr>
            <p:ph type="sldNum" sz="quarter" idx="10"/>
          </p:nvPr>
        </p:nvSpPr>
        <p:spPr/>
        <p:txBody>
          <a:bodyPr/>
          <a:lstStyle/>
          <a:p>
            <a:fld id="{15E4024C-DF7D-46AE-AAB7-E1E472E94709}" type="slidenum">
              <a:rPr lang="en-US" smtClean="0"/>
              <a:pPr/>
              <a:t>4</a:t>
            </a:fld>
            <a:endParaRPr lang="en-US"/>
          </a:p>
        </p:txBody>
      </p:sp>
    </p:spTree>
    <p:extLst>
      <p:ext uri="{BB962C8B-B14F-4D97-AF65-F5344CB8AC3E}">
        <p14:creationId xmlns:p14="http://schemas.microsoft.com/office/powerpoint/2010/main" val="2107599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3B36638-A246-45AF-B4A1-7BF0B62BE9F7}" type="datetimeFigureOut">
              <a:rPr lang="en-US" smtClean="0"/>
              <a:pPr/>
              <a:t>3/24/2014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D5B7778-A611-4872-8891-91482CF4CF2A}"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3B36638-A246-45AF-B4A1-7BF0B62BE9F7}" type="datetimeFigureOut">
              <a:rPr lang="en-US" smtClean="0"/>
              <a:pPr/>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5B7778-A611-4872-8891-91482CF4CF2A}"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B36638-A246-45AF-B4A1-7BF0B62BE9F7}" type="datetimeFigureOut">
              <a:rPr lang="en-US" smtClean="0"/>
              <a:pPr/>
              <a:t>3/24/2014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B36638-A246-45AF-B4A1-7BF0B62BE9F7}" type="datetimeFigureOut">
              <a:rPr lang="en-US" smtClean="0"/>
              <a:pPr/>
              <a:t>3/24/2014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36638-A246-45AF-B4A1-7BF0B62BE9F7}" type="datetimeFigureOut">
              <a:rPr lang="en-US" smtClean="0"/>
              <a:pPr/>
              <a:t>3/24/2014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3B36638-A246-45AF-B4A1-7BF0B62BE9F7}" type="datetimeFigureOut">
              <a:rPr lang="en-US" smtClean="0"/>
              <a:pPr/>
              <a:t>3/24/2014</a:t>
            </a:fld>
            <a:endParaRPr lang="en-US"/>
          </a:p>
        </p:txBody>
      </p:sp>
      <p:sp>
        <p:nvSpPr>
          <p:cNvPr id="7" name="Slide Number Placeholder 6"/>
          <p:cNvSpPr>
            <a:spLocks noGrp="1"/>
          </p:cNvSpPr>
          <p:nvPr>
            <p:ph type="sldNum" sz="quarter" idx="12"/>
          </p:nvPr>
        </p:nvSpPr>
        <p:spPr/>
        <p:txBody>
          <a:bodyPr/>
          <a:lstStyle/>
          <a:p>
            <a:fld id="{BD5B7778-A611-4872-8891-91482CF4CF2A}"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B36638-A246-45AF-B4A1-7BF0B62BE9F7}" type="datetimeFigureOut">
              <a:rPr lang="en-US" smtClean="0"/>
              <a:pPr/>
              <a:t>3/24/2014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3B36638-A246-45AF-B4A1-7BF0B62BE9F7}" type="datetimeFigureOut">
              <a:rPr lang="en-US" smtClean="0"/>
              <a:pPr/>
              <a:t>3/24/2014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D5B7778-A611-4872-8891-91482CF4CF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xml"/><Relationship Id="rId7" Type="http://schemas.openxmlformats.org/officeDocument/2006/relationships/hyperlink" Target="http://peerinstruction4cs.org/"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hyperlink" Target="http://creativecommons.org/licenses/by-nc-sa/4.0/" TargetMode="External"/><Relationship Id="rId5" Type="http://schemas.openxmlformats.org/officeDocument/2006/relationships/slideLayout" Target="../slideLayouts/slideLayout1.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9.xml"/><Relationship Id="rId1" Type="http://schemas.openxmlformats.org/officeDocument/2006/relationships/tags" Target="../tags/tag78.xml"/></Relationships>
</file>

<file path=ppt/slides/_rels/slide11.xml.rels><?xml version="1.0" encoding="UTF-8" standalone="yes"?>
<Relationships xmlns="http://schemas.openxmlformats.org/package/2006/relationships"><Relationship Id="rId8" Type="http://schemas.openxmlformats.org/officeDocument/2006/relationships/tags" Target="../tags/tag87.xml"/><Relationship Id="rId13" Type="http://schemas.openxmlformats.org/officeDocument/2006/relationships/tags" Target="../tags/tag92.xml"/><Relationship Id="rId3" Type="http://schemas.openxmlformats.org/officeDocument/2006/relationships/tags" Target="../tags/tag82.xml"/><Relationship Id="rId7" Type="http://schemas.openxmlformats.org/officeDocument/2006/relationships/tags" Target="../tags/tag86.xml"/><Relationship Id="rId12" Type="http://schemas.openxmlformats.org/officeDocument/2006/relationships/tags" Target="../tags/tag91.xml"/><Relationship Id="rId2" Type="http://schemas.openxmlformats.org/officeDocument/2006/relationships/tags" Target="../tags/tag81.xml"/><Relationship Id="rId16" Type="http://schemas.openxmlformats.org/officeDocument/2006/relationships/slideLayout" Target="../slideLayouts/slideLayout2.xml"/><Relationship Id="rId1" Type="http://schemas.openxmlformats.org/officeDocument/2006/relationships/tags" Target="../tags/tag80.xml"/><Relationship Id="rId6" Type="http://schemas.openxmlformats.org/officeDocument/2006/relationships/tags" Target="../tags/tag85.xml"/><Relationship Id="rId11" Type="http://schemas.openxmlformats.org/officeDocument/2006/relationships/tags" Target="../tags/tag90.xml"/><Relationship Id="rId5" Type="http://schemas.openxmlformats.org/officeDocument/2006/relationships/tags" Target="../tags/tag84.xml"/><Relationship Id="rId15" Type="http://schemas.openxmlformats.org/officeDocument/2006/relationships/tags" Target="../tags/tag94.xml"/><Relationship Id="rId10" Type="http://schemas.openxmlformats.org/officeDocument/2006/relationships/tags" Target="../tags/tag89.xml"/><Relationship Id="rId4" Type="http://schemas.openxmlformats.org/officeDocument/2006/relationships/tags" Target="../tags/tag83.xml"/><Relationship Id="rId9" Type="http://schemas.openxmlformats.org/officeDocument/2006/relationships/tags" Target="../tags/tag88.xml"/><Relationship Id="rId14" Type="http://schemas.openxmlformats.org/officeDocument/2006/relationships/tags" Target="../tags/tag93.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6.xml"/><Relationship Id="rId1" Type="http://schemas.openxmlformats.org/officeDocument/2006/relationships/tags" Target="../tags/tag95.xml"/></Relationships>
</file>

<file path=ppt/slides/_rels/slide13.xml.rels><?xml version="1.0" encoding="UTF-8" standalone="yes"?>
<Relationships xmlns="http://schemas.openxmlformats.org/package/2006/relationships"><Relationship Id="rId3" Type="http://schemas.openxmlformats.org/officeDocument/2006/relationships/tags" Target="../tags/tag99.xml"/><Relationship Id="rId7" Type="http://schemas.openxmlformats.org/officeDocument/2006/relationships/image" Target="../media/image9.emf"/><Relationship Id="rId2" Type="http://schemas.openxmlformats.org/officeDocument/2006/relationships/tags" Target="../tags/tag98.xml"/><Relationship Id="rId1" Type="http://schemas.openxmlformats.org/officeDocument/2006/relationships/tags" Target="../tags/tag97.xml"/><Relationship Id="rId6" Type="http://schemas.openxmlformats.org/officeDocument/2006/relationships/customXml" Target="../ink/ink6.xml"/><Relationship Id="rId5" Type="http://schemas.openxmlformats.org/officeDocument/2006/relationships/slideLayout" Target="../slideLayouts/slideLayout2.xml"/><Relationship Id="rId4" Type="http://schemas.openxmlformats.org/officeDocument/2006/relationships/tags" Target="../tags/tag100.xml"/></Relationships>
</file>

<file path=ppt/slides/_rels/slide14.xml.rels><?xml version="1.0" encoding="UTF-8" standalone="yes"?>
<Relationships xmlns="http://schemas.openxmlformats.org/package/2006/relationships"><Relationship Id="rId3" Type="http://schemas.openxmlformats.org/officeDocument/2006/relationships/tags" Target="../tags/tag103.xml"/><Relationship Id="rId7" Type="http://schemas.openxmlformats.org/officeDocument/2006/relationships/image" Target="../media/image10.emf"/><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customXml" Target="../ink/ink7.xml"/><Relationship Id="rId5" Type="http://schemas.openxmlformats.org/officeDocument/2006/relationships/slideLayout" Target="../slideLayouts/slideLayout2.xml"/><Relationship Id="rId4" Type="http://schemas.openxmlformats.org/officeDocument/2006/relationships/tags" Target="../tags/tag104.xml"/></Relationships>
</file>

<file path=ppt/slides/_rels/slide15.xml.rels><?xml version="1.0" encoding="UTF-8" standalone="yes"?>
<Relationships xmlns="http://schemas.openxmlformats.org/package/2006/relationships"><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tags" Target="../tags/tag115.xml"/><Relationship Id="rId13" Type="http://schemas.openxmlformats.org/officeDocument/2006/relationships/tags" Target="../tags/tag120.xml"/><Relationship Id="rId18" Type="http://schemas.openxmlformats.org/officeDocument/2006/relationships/slideLayout" Target="../slideLayouts/slideLayout5.xml"/><Relationship Id="rId3" Type="http://schemas.openxmlformats.org/officeDocument/2006/relationships/tags" Target="../tags/tag110.xml"/><Relationship Id="rId21" Type="http://schemas.openxmlformats.org/officeDocument/2006/relationships/image" Target="../media/image4.jpeg"/><Relationship Id="rId7" Type="http://schemas.openxmlformats.org/officeDocument/2006/relationships/tags" Target="../tags/tag114.xml"/><Relationship Id="rId12" Type="http://schemas.openxmlformats.org/officeDocument/2006/relationships/tags" Target="../tags/tag119.xml"/><Relationship Id="rId17" Type="http://schemas.openxmlformats.org/officeDocument/2006/relationships/tags" Target="../tags/tag124.xml"/><Relationship Id="rId25" Type="http://schemas.openxmlformats.org/officeDocument/2006/relationships/image" Target="../media/image50.emf"/><Relationship Id="rId2" Type="http://schemas.openxmlformats.org/officeDocument/2006/relationships/tags" Target="../tags/tag109.xml"/><Relationship Id="rId16" Type="http://schemas.openxmlformats.org/officeDocument/2006/relationships/tags" Target="../tags/tag123.xml"/><Relationship Id="rId20" Type="http://schemas.openxmlformats.org/officeDocument/2006/relationships/image" Target="../media/image3.jpeg"/><Relationship Id="rId1" Type="http://schemas.openxmlformats.org/officeDocument/2006/relationships/tags" Target="../tags/tag108.xml"/><Relationship Id="rId6" Type="http://schemas.openxmlformats.org/officeDocument/2006/relationships/tags" Target="../tags/tag113.xml"/><Relationship Id="rId11" Type="http://schemas.openxmlformats.org/officeDocument/2006/relationships/tags" Target="../tags/tag118.xml"/><Relationship Id="rId24" Type="http://schemas.openxmlformats.org/officeDocument/2006/relationships/customXml" Target="../ink/ink9.xml"/><Relationship Id="rId5" Type="http://schemas.openxmlformats.org/officeDocument/2006/relationships/tags" Target="../tags/tag112.xml"/><Relationship Id="rId15" Type="http://schemas.openxmlformats.org/officeDocument/2006/relationships/tags" Target="../tags/tag122.xml"/><Relationship Id="rId23" Type="http://schemas.openxmlformats.org/officeDocument/2006/relationships/image" Target="../media/image40.emf"/><Relationship Id="rId10" Type="http://schemas.openxmlformats.org/officeDocument/2006/relationships/tags" Target="../tags/tag117.xml"/><Relationship Id="rId19" Type="http://schemas.openxmlformats.org/officeDocument/2006/relationships/hyperlink" Target="http://en.wikipedia.org/wiki/File:Operation_Upshot-Knothole_-_Badger_001.jpg" TargetMode="External"/><Relationship Id="rId4" Type="http://schemas.openxmlformats.org/officeDocument/2006/relationships/tags" Target="../tags/tag111.xml"/><Relationship Id="rId9" Type="http://schemas.openxmlformats.org/officeDocument/2006/relationships/tags" Target="../tags/tag116.xml"/><Relationship Id="rId14" Type="http://schemas.openxmlformats.org/officeDocument/2006/relationships/tags" Target="../tags/tag121.xml"/><Relationship Id="rId22" Type="http://schemas.openxmlformats.org/officeDocument/2006/relationships/customXml" Target="../ink/ink8.xml"/></Relationships>
</file>

<file path=ppt/slides/_rels/slide2.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tags" Target="../tags/tag21.xml"/><Relationship Id="rId18" Type="http://schemas.openxmlformats.org/officeDocument/2006/relationships/slideLayout" Target="../slideLayouts/slideLayout2.xml"/><Relationship Id="rId3" Type="http://schemas.openxmlformats.org/officeDocument/2006/relationships/tags" Target="../tags/tag11.xml"/><Relationship Id="rId21" Type="http://schemas.openxmlformats.org/officeDocument/2006/relationships/image" Target="../media/image2.emf"/><Relationship Id="rId7" Type="http://schemas.openxmlformats.org/officeDocument/2006/relationships/tags" Target="../tags/tag15.xml"/><Relationship Id="rId12" Type="http://schemas.openxmlformats.org/officeDocument/2006/relationships/tags" Target="../tags/tag20.xml"/><Relationship Id="rId17" Type="http://schemas.openxmlformats.org/officeDocument/2006/relationships/tags" Target="../tags/tag25.xml"/><Relationship Id="rId2" Type="http://schemas.openxmlformats.org/officeDocument/2006/relationships/tags" Target="../tags/tag10.xml"/><Relationship Id="rId16" Type="http://schemas.openxmlformats.org/officeDocument/2006/relationships/tags" Target="../tags/tag24.xml"/><Relationship Id="rId20" Type="http://schemas.openxmlformats.org/officeDocument/2006/relationships/customXml" Target="../ink/ink1.xml"/><Relationship Id="rId1" Type="http://schemas.openxmlformats.org/officeDocument/2006/relationships/tags" Target="../tags/tag9.xml"/><Relationship Id="rId6" Type="http://schemas.openxmlformats.org/officeDocument/2006/relationships/tags" Target="../tags/tag14.xml"/><Relationship Id="rId11" Type="http://schemas.openxmlformats.org/officeDocument/2006/relationships/tags" Target="../tags/tag19.xml"/><Relationship Id="rId5" Type="http://schemas.openxmlformats.org/officeDocument/2006/relationships/tags" Target="../tags/tag13.xml"/><Relationship Id="rId15" Type="http://schemas.openxmlformats.org/officeDocument/2006/relationships/tags" Target="../tags/tag23.xml"/><Relationship Id="rId10" Type="http://schemas.openxmlformats.org/officeDocument/2006/relationships/tags" Target="../tags/tag18.xml"/><Relationship Id="rId19" Type="http://schemas.openxmlformats.org/officeDocument/2006/relationships/notesSlide" Target="../notesSlides/notesSlide1.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tags" Target="../tags/tag22.xml"/></Relationships>
</file>

<file path=ppt/slides/_rels/slide4.xml.rels><?xml version="1.0" encoding="UTF-8" standalone="yes"?>
<Relationships xmlns="http://schemas.openxmlformats.org/package/2006/relationships"><Relationship Id="rId8" Type="http://schemas.openxmlformats.org/officeDocument/2006/relationships/tags" Target="../tags/tag33.xml"/><Relationship Id="rId13" Type="http://schemas.openxmlformats.org/officeDocument/2006/relationships/tags" Target="../tags/tag38.xml"/><Relationship Id="rId18" Type="http://schemas.openxmlformats.org/officeDocument/2006/relationships/slideLayout" Target="../slideLayouts/slideLayout2.xml"/><Relationship Id="rId3" Type="http://schemas.openxmlformats.org/officeDocument/2006/relationships/tags" Target="../tags/tag28.xml"/><Relationship Id="rId21" Type="http://schemas.openxmlformats.org/officeDocument/2006/relationships/image" Target="../media/image3.emf"/><Relationship Id="rId7" Type="http://schemas.openxmlformats.org/officeDocument/2006/relationships/tags" Target="../tags/tag32.xml"/><Relationship Id="rId12" Type="http://schemas.openxmlformats.org/officeDocument/2006/relationships/tags" Target="../tags/tag37.xml"/><Relationship Id="rId17" Type="http://schemas.openxmlformats.org/officeDocument/2006/relationships/tags" Target="../tags/tag42.xml"/><Relationship Id="rId2" Type="http://schemas.openxmlformats.org/officeDocument/2006/relationships/tags" Target="../tags/tag27.xml"/><Relationship Id="rId16" Type="http://schemas.openxmlformats.org/officeDocument/2006/relationships/tags" Target="../tags/tag41.xml"/><Relationship Id="rId20" Type="http://schemas.openxmlformats.org/officeDocument/2006/relationships/customXml" Target="../ink/ink2.xml"/><Relationship Id="rId1" Type="http://schemas.openxmlformats.org/officeDocument/2006/relationships/tags" Target="../tags/tag26.xml"/><Relationship Id="rId6" Type="http://schemas.openxmlformats.org/officeDocument/2006/relationships/tags" Target="../tags/tag31.xml"/><Relationship Id="rId11" Type="http://schemas.openxmlformats.org/officeDocument/2006/relationships/tags" Target="../tags/tag36.xml"/><Relationship Id="rId5" Type="http://schemas.openxmlformats.org/officeDocument/2006/relationships/tags" Target="../tags/tag30.xml"/><Relationship Id="rId15" Type="http://schemas.openxmlformats.org/officeDocument/2006/relationships/tags" Target="../tags/tag40.xml"/><Relationship Id="rId10" Type="http://schemas.openxmlformats.org/officeDocument/2006/relationships/tags" Target="../tags/tag35.xml"/><Relationship Id="rId19" Type="http://schemas.openxmlformats.org/officeDocument/2006/relationships/notesSlide" Target="../notesSlides/notesSlide2.xml"/><Relationship Id="rId4" Type="http://schemas.openxmlformats.org/officeDocument/2006/relationships/tags" Target="../tags/tag29.xml"/><Relationship Id="rId9" Type="http://schemas.openxmlformats.org/officeDocument/2006/relationships/tags" Target="../tags/tag34.xml"/><Relationship Id="rId14" Type="http://schemas.openxmlformats.org/officeDocument/2006/relationships/tags" Target="../tags/tag39.xml"/></Relationships>
</file>

<file path=ppt/slides/_rels/slide5.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image" Target="../media/image4.emf"/><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customXml" Target="../ink/ink3.xml"/><Relationship Id="rId5" Type="http://schemas.openxmlformats.org/officeDocument/2006/relationships/slideLayout" Target="../slideLayouts/slideLayout2.xml"/><Relationship Id="rId4" Type="http://schemas.openxmlformats.org/officeDocument/2006/relationships/tags" Target="../tags/tag46.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49.xml"/><Relationship Id="rId7" Type="http://schemas.openxmlformats.org/officeDocument/2006/relationships/tags" Target="../tags/tag53.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5" Type="http://schemas.openxmlformats.org/officeDocument/2006/relationships/tags" Target="../tags/tag51.xml"/><Relationship Id="rId10" Type="http://schemas.openxmlformats.org/officeDocument/2006/relationships/image" Target="../media/image5.emf"/><Relationship Id="rId4" Type="http://schemas.openxmlformats.org/officeDocument/2006/relationships/tags" Target="../tags/tag50.xml"/><Relationship Id="rId9" Type="http://schemas.openxmlformats.org/officeDocument/2006/relationships/customXml" Target="../ink/ink4.xml"/></Relationships>
</file>

<file path=ppt/slides/_rels/slide7.xml.rels><?xml version="1.0" encoding="UTF-8" standalone="yes"?>
<Relationships xmlns="http://schemas.openxmlformats.org/package/2006/relationships"><Relationship Id="rId3" Type="http://schemas.openxmlformats.org/officeDocument/2006/relationships/tags" Target="../tags/tag56.xml"/><Relationship Id="rId7" Type="http://schemas.openxmlformats.org/officeDocument/2006/relationships/image" Target="../media/image6.emf"/><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customXml" Target="../ink/ink5.xml"/><Relationship Id="rId5" Type="http://schemas.openxmlformats.org/officeDocument/2006/relationships/slideLayout" Target="../slideLayouts/slideLayout2.xml"/><Relationship Id="rId4" Type="http://schemas.openxmlformats.org/officeDocument/2006/relationships/tags" Target="../tags/tag57.xml"/></Relationships>
</file>

<file path=ppt/slides/_rels/slide8.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Layout" Target="../slideLayouts/slideLayout5.xml"/><Relationship Id="rId5" Type="http://schemas.openxmlformats.org/officeDocument/2006/relationships/tags" Target="../tags/tag62.xml"/><Relationship Id="rId4" Type="http://schemas.openxmlformats.org/officeDocument/2006/relationships/tags" Target="../tags/tag61.xml"/></Relationships>
</file>

<file path=ppt/slides/_rels/slide9.xml.rels><?xml version="1.0" encoding="UTF-8" standalone="yes"?>
<Relationships xmlns="http://schemas.openxmlformats.org/package/2006/relationships"><Relationship Id="rId8" Type="http://schemas.openxmlformats.org/officeDocument/2006/relationships/tags" Target="../tags/tag70.xml"/><Relationship Id="rId13" Type="http://schemas.openxmlformats.org/officeDocument/2006/relationships/tags" Target="../tags/tag75.xml"/><Relationship Id="rId18" Type="http://schemas.openxmlformats.org/officeDocument/2006/relationships/image" Target="../media/image3.jpeg"/><Relationship Id="rId3" Type="http://schemas.openxmlformats.org/officeDocument/2006/relationships/tags" Target="../tags/tag65.xml"/><Relationship Id="rId7" Type="http://schemas.openxmlformats.org/officeDocument/2006/relationships/tags" Target="../tags/tag69.xml"/><Relationship Id="rId12" Type="http://schemas.openxmlformats.org/officeDocument/2006/relationships/tags" Target="../tags/tag74.xml"/><Relationship Id="rId17" Type="http://schemas.openxmlformats.org/officeDocument/2006/relationships/hyperlink" Target="http://en.wikipedia.org/wiki/File:Operation_Upshot-Knothole_-_Badger_001.jpg" TargetMode="External"/><Relationship Id="rId2" Type="http://schemas.openxmlformats.org/officeDocument/2006/relationships/tags" Target="../tags/tag64.xml"/><Relationship Id="rId16" Type="http://schemas.openxmlformats.org/officeDocument/2006/relationships/slideLayout" Target="../slideLayouts/slideLayout5.xml"/><Relationship Id="rId1" Type="http://schemas.openxmlformats.org/officeDocument/2006/relationships/tags" Target="../tags/tag63.xml"/><Relationship Id="rId6" Type="http://schemas.openxmlformats.org/officeDocument/2006/relationships/tags" Target="../tags/tag68.xml"/><Relationship Id="rId11" Type="http://schemas.openxmlformats.org/officeDocument/2006/relationships/tags" Target="../tags/tag73.xml"/><Relationship Id="rId5" Type="http://schemas.openxmlformats.org/officeDocument/2006/relationships/tags" Target="../tags/tag67.xml"/><Relationship Id="rId15" Type="http://schemas.openxmlformats.org/officeDocument/2006/relationships/tags" Target="../tags/tag77.xml"/><Relationship Id="rId10" Type="http://schemas.openxmlformats.org/officeDocument/2006/relationships/tags" Target="../tags/tag72.xml"/><Relationship Id="rId19" Type="http://schemas.openxmlformats.org/officeDocument/2006/relationships/image" Target="../media/image4.jpeg"/><Relationship Id="rId4" Type="http://schemas.openxmlformats.org/officeDocument/2006/relationships/tags" Target="../tags/tag66.xml"/><Relationship Id="rId9" Type="http://schemas.openxmlformats.org/officeDocument/2006/relationships/tags" Target="../tags/tag71.xml"/><Relationship Id="rId14" Type="http://schemas.openxmlformats.org/officeDocument/2006/relationships/tags" Target="../tags/tag7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solidFill>
            <a:schemeClr val="bg1"/>
          </a:solidFill>
          <a:ln>
            <a:solidFill>
              <a:schemeClr val="accent1"/>
            </a:solidFill>
          </a:ln>
        </p:spPr>
        <p:txBody>
          <a:bodyPr>
            <a:normAutofit fontScale="90000"/>
          </a:bodyPr>
          <a:lstStyle/>
          <a:p>
            <a:r>
              <a:rPr lang="en-US" dirty="0" smtClean="0"/>
              <a:t>CS106X – </a:t>
            </a:r>
            <a:r>
              <a:rPr lang="en-US" sz="2700" dirty="0" smtClean="0"/>
              <a:t>Programming Abstractions in C++</a:t>
            </a:r>
            <a:endParaRPr lang="en-US" sz="2700" dirty="0"/>
          </a:p>
        </p:txBody>
      </p:sp>
      <p:sp>
        <p:nvSpPr>
          <p:cNvPr id="3" name="Subtitle 2"/>
          <p:cNvSpPr>
            <a:spLocks noGrp="1"/>
          </p:cNvSpPr>
          <p:nvPr>
            <p:ph type="subTitle" idx="1"/>
            <p:custDataLst>
              <p:tags r:id="rId2"/>
            </p:custDataLst>
          </p:nvPr>
        </p:nvSpPr>
        <p:spPr>
          <a:solidFill>
            <a:schemeClr val="bg1"/>
          </a:solidFill>
          <a:ln>
            <a:solidFill>
              <a:schemeClr val="accent1"/>
            </a:solidFill>
          </a:ln>
        </p:spPr>
        <p:txBody>
          <a:bodyPr/>
          <a:lstStyle/>
          <a:p>
            <a:r>
              <a:rPr lang="en-US" smtClean="0"/>
              <a:t>Cynthia </a:t>
            </a:r>
            <a:r>
              <a:rPr lang="en-US" dirty="0" smtClean="0"/>
              <a:t>Bailey Lee</a:t>
            </a:r>
          </a:p>
          <a:p>
            <a:endParaRPr lang="en-US" dirty="0"/>
          </a:p>
          <a:p>
            <a:endParaRPr lang="en-US" dirty="0"/>
          </a:p>
        </p:txBody>
      </p:sp>
      <p:sp>
        <p:nvSpPr>
          <p:cNvPr id="4" name="Rectangle 3"/>
          <p:cNvSpPr>
            <a:spLocks noChangeArrowheads="1"/>
          </p:cNvSpPr>
          <p:nvPr>
            <p:custDataLst>
              <p:tags r:id="rId3"/>
            </p:custDataLst>
          </p:nvPr>
        </p:nvSpPr>
        <p:spPr bwMode="auto">
          <a:xfrm>
            <a:off x="838200" y="2438400"/>
            <a:ext cx="3000375" cy="2277547"/>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4374B7"/>
                </a:solidFill>
                <a:effectLst/>
                <a:latin typeface="Helvetica Neue"/>
                <a:hlinkClick r:id="rId6"/>
              </a:rPr>
              <a:t>  </a:t>
            </a:r>
            <a:r>
              <a:rPr kumimoji="0" lang="en-US" sz="3600" b="0" i="0" u="none" strike="noStrike" cap="none" normalizeH="0" baseline="0" dirty="0" smtClean="0">
                <a:ln>
                  <a:noFill/>
                </a:ln>
                <a:solidFill>
                  <a:srgbClr val="4374B7"/>
                </a:solidFill>
                <a:effectLst/>
                <a:latin typeface="Helvetica Neue"/>
              </a:rPr>
              <a:t> </a:t>
            </a:r>
            <a:r>
              <a:rPr kumimoji="0" lang="en-US" sz="1400" b="0" i="0" u="none" strike="noStrike" cap="none" normalizeH="0" baseline="0" dirty="0" smtClean="0">
                <a:ln>
                  <a:noFill/>
                </a:ln>
                <a:solidFill>
                  <a:srgbClr val="4374B7"/>
                </a:solidFill>
                <a:effectLst/>
                <a:latin typeface="Helvetica Neue"/>
              </a:rPr>
              <a:t>             </a:t>
            </a:r>
            <a:r>
              <a:rPr kumimoji="0" lang="en-US" sz="1050" b="0" i="0" u="none" strike="noStrike" cap="none" normalizeH="0" baseline="0" dirty="0" smtClean="0">
                <a:ln>
                  <a:noFill/>
                </a:ln>
                <a:solidFill>
                  <a:schemeClr val="tx1"/>
                </a:solidFill>
                <a:effectLst/>
              </a:rPr>
              <a:t/>
            </a:r>
            <a:br>
              <a:rPr kumimoji="0" lang="en-US" sz="1050" b="0" i="0" u="none" strike="noStrike" cap="none" normalizeH="0" baseline="0" dirty="0" smtClean="0">
                <a:ln>
                  <a:noFill/>
                </a:ln>
                <a:solidFill>
                  <a:schemeClr val="tx1"/>
                </a:solidFill>
                <a:effectLst/>
              </a:rPr>
            </a:br>
            <a:r>
              <a:rPr kumimoji="0" lang="en-US" sz="1400" b="0" i="0" u="none" strike="noStrike" cap="none" normalizeH="0" baseline="0" dirty="0" smtClean="0">
                <a:ln>
                  <a:noFill/>
                </a:ln>
                <a:solidFill>
                  <a:srgbClr val="000000"/>
                </a:solidFill>
                <a:effectLst/>
                <a:latin typeface="Helvetica Neue"/>
              </a:rPr>
              <a:t>CS2 in C++ Peer Instruction Materials by </a:t>
            </a:r>
            <a:r>
              <a:rPr kumimoji="0" lang="en-US" sz="1400" b="0" i="0" u="none" strike="noStrike" cap="none" normalizeH="0" baseline="0" dirty="0" smtClean="0">
                <a:ln>
                  <a:noFill/>
                </a:ln>
                <a:solidFill>
                  <a:srgbClr val="4374B7"/>
                </a:solidFill>
                <a:effectLst/>
                <a:latin typeface="Helvetica Neue"/>
                <a:hlinkClick r:id="rId7"/>
              </a:rPr>
              <a:t>Cynthia Bailey Lee</a:t>
            </a:r>
            <a:r>
              <a:rPr kumimoji="0" lang="en-US" sz="1400" b="0" i="0" u="none" strike="noStrike" cap="none" normalizeH="0" baseline="0" dirty="0" smtClean="0">
                <a:ln>
                  <a:noFill/>
                </a:ln>
                <a:solidFill>
                  <a:srgbClr val="000000"/>
                </a:solidFill>
                <a:effectLst/>
                <a:latin typeface="Helvetica Neue"/>
              </a:rPr>
              <a:t> is licensed under a </a:t>
            </a:r>
            <a:r>
              <a:rPr kumimoji="0" lang="en-US" sz="1400" b="0" i="0" u="none" strike="noStrike" cap="none" normalizeH="0" baseline="0" dirty="0" smtClean="0">
                <a:ln>
                  <a:noFill/>
                </a:ln>
                <a:solidFill>
                  <a:srgbClr val="4374B7"/>
                </a:solidFill>
                <a:effectLst/>
                <a:latin typeface="Helvetica Neue"/>
                <a:hlinkClick r:id="rId6"/>
              </a:rPr>
              <a:t>Creative Commons Attribution-</a:t>
            </a:r>
            <a:r>
              <a:rPr kumimoji="0" lang="en-US" sz="1400" b="0" i="0" u="none" strike="noStrike" cap="none" normalizeH="0" baseline="0" dirty="0" err="1" smtClean="0">
                <a:ln>
                  <a:noFill/>
                </a:ln>
                <a:solidFill>
                  <a:srgbClr val="4374B7"/>
                </a:solidFill>
                <a:effectLst/>
                <a:latin typeface="Helvetica Neue"/>
                <a:hlinkClick r:id="rId6"/>
              </a:rPr>
              <a:t>NonCommercial</a:t>
            </a:r>
            <a:r>
              <a:rPr kumimoji="0" lang="en-US" sz="1400" b="0" i="0" u="none" strike="noStrike" cap="none" normalizeH="0" baseline="0" dirty="0" smtClean="0">
                <a:ln>
                  <a:noFill/>
                </a:ln>
                <a:solidFill>
                  <a:srgbClr val="4374B7"/>
                </a:solidFill>
                <a:effectLst/>
                <a:latin typeface="Helvetica Neue"/>
                <a:hlinkClick r:id="rId6"/>
              </a:rPr>
              <a:t>-</a:t>
            </a:r>
            <a:r>
              <a:rPr kumimoji="0" lang="en-US" sz="1400" b="0" i="0" u="none" strike="noStrike" cap="none" normalizeH="0" baseline="0" dirty="0" err="1" smtClean="0">
                <a:ln>
                  <a:noFill/>
                </a:ln>
                <a:solidFill>
                  <a:srgbClr val="4374B7"/>
                </a:solidFill>
                <a:effectLst/>
                <a:latin typeface="Helvetica Neue"/>
                <a:hlinkClick r:id="rId6"/>
              </a:rPr>
              <a:t>ShareAlike</a:t>
            </a:r>
            <a:r>
              <a:rPr kumimoji="0" lang="en-US" sz="1400" b="0" i="0" u="none" strike="noStrike" cap="none" normalizeH="0" baseline="0" dirty="0" smtClean="0">
                <a:ln>
                  <a:noFill/>
                </a:ln>
                <a:solidFill>
                  <a:srgbClr val="4374B7"/>
                </a:solidFill>
                <a:effectLst/>
                <a:latin typeface="Helvetica Neue"/>
                <a:hlinkClick r:id="rId6"/>
              </a:rPr>
              <a:t> 4.0 International License</a:t>
            </a:r>
            <a:r>
              <a:rPr kumimoji="0" lang="en-US" sz="1400" b="0" i="0" u="none" strike="noStrike" cap="none" normalizeH="0" baseline="0" dirty="0" smtClean="0">
                <a:ln>
                  <a:noFill/>
                </a:ln>
                <a:solidFill>
                  <a:srgbClr val="000000"/>
                </a:solidFill>
                <a:effectLst/>
                <a:latin typeface="Helvetica Neue"/>
              </a:rPr>
              <a:t>.</a:t>
            </a:r>
            <a:r>
              <a:rPr kumimoji="0" lang="en-US" sz="1050" b="0" i="0" u="none" strike="noStrike" cap="none" normalizeH="0" baseline="0" dirty="0" smtClean="0">
                <a:ln>
                  <a:noFill/>
                </a:ln>
                <a:solidFill>
                  <a:schemeClr val="tx1"/>
                </a:solidFill>
                <a:effectLst/>
              </a:rPr>
              <a:t/>
            </a:r>
            <a:br>
              <a:rPr kumimoji="0" lang="en-US" sz="1050" b="0" i="0" u="none" strike="noStrike" cap="none" normalizeH="0" baseline="0" dirty="0" smtClean="0">
                <a:ln>
                  <a:noFill/>
                </a:ln>
                <a:solidFill>
                  <a:schemeClr val="tx1"/>
                </a:solidFill>
                <a:effectLst/>
              </a:rPr>
            </a:br>
            <a:r>
              <a:rPr kumimoji="0" lang="en-US" sz="1400" b="0" i="0" u="none" strike="noStrike" cap="none" normalizeH="0" baseline="0" dirty="0" smtClean="0">
                <a:ln>
                  <a:noFill/>
                </a:ln>
                <a:solidFill>
                  <a:srgbClr val="000000"/>
                </a:solidFill>
                <a:effectLst/>
                <a:latin typeface="Helvetica Neue"/>
              </a:rPr>
              <a:t>Permissions beyond the scope of this license may be available at </a:t>
            </a:r>
            <a:r>
              <a:rPr kumimoji="0" lang="en-US" sz="1400" b="0" i="0" u="none" strike="noStrike" cap="none" normalizeH="0" baseline="0" dirty="0" smtClean="0">
                <a:ln>
                  <a:noFill/>
                </a:ln>
                <a:solidFill>
                  <a:srgbClr val="4374B7"/>
                </a:solidFill>
                <a:effectLst/>
                <a:latin typeface="Helvetica Neue"/>
                <a:hlinkClick r:id="rId7"/>
              </a:rPr>
              <a:t>http://peerinstruction4cs.org</a:t>
            </a:r>
            <a:r>
              <a:rPr kumimoji="0" lang="en-US" sz="1400" b="0" i="0" u="none" strike="noStrike" cap="none" normalizeH="0" baseline="0" dirty="0" smtClean="0">
                <a:ln>
                  <a:noFill/>
                </a:ln>
                <a:solidFill>
                  <a:srgbClr val="000000"/>
                </a:solidFill>
                <a:effectLst/>
                <a:latin typeface="Helvetica Neue"/>
              </a:rPr>
              <a:t>.</a:t>
            </a:r>
            <a:r>
              <a:rPr kumimoji="0" lang="en-US" sz="1050" b="0" i="0" u="none" strike="noStrike" cap="none" normalizeH="0" baseline="0" dirty="0" smtClean="0">
                <a:ln>
                  <a:noFill/>
                </a:ln>
                <a:solidFill>
                  <a:schemeClr val="tx1"/>
                </a:solidFill>
                <a:effectLst/>
              </a:rPr>
              <a:t> </a:t>
            </a:r>
            <a:endParaRPr kumimoji="0" lang="en-US" sz="1400" b="0" i="0" u="none" strike="noStrike" cap="none" normalizeH="0" baseline="0" dirty="0" smtClean="0">
              <a:ln>
                <a:noFill/>
              </a:ln>
              <a:solidFill>
                <a:srgbClr val="4374B7"/>
              </a:solidFill>
              <a:effectLst/>
              <a:latin typeface="Helvetica Neue"/>
            </a:endParaRPr>
          </a:p>
        </p:txBody>
      </p:sp>
      <p:pic>
        <p:nvPicPr>
          <p:cNvPr id="5" name="Picture 4" descr="Creative Commons License">
            <a:hlinkClick r:id="rId6"/>
          </p:cNvPr>
          <p:cNvPicPr>
            <a:picLocks noChangeAspect="1" noChangeArrowheads="1"/>
          </p:cNvPicPr>
          <p:nvPr>
            <p:custDataLst>
              <p:tags r:id="rId4"/>
            </p:custDataLst>
          </p:nvPr>
        </p:nvPicPr>
        <p:blipFill>
          <a:blip r:embed="rId8">
            <a:extLst>
              <a:ext uri="{28A0092B-C50C-407E-A947-70E740481C1C}">
                <a14:useLocalDpi xmlns:a14="http://schemas.microsoft.com/office/drawing/2010/main" val="0"/>
              </a:ext>
            </a:extLst>
          </a:blip>
          <a:srcRect/>
          <a:stretch>
            <a:fillRect/>
          </a:stretch>
        </p:blipFill>
        <p:spPr bwMode="auto">
          <a:xfrm>
            <a:off x="1576387" y="2465124"/>
            <a:ext cx="1524000" cy="536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0088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lstStyle/>
          <a:p>
            <a:r>
              <a:rPr lang="en-US" dirty="0" smtClean="0"/>
              <a:t>Dynamic memory allocation</a:t>
            </a:r>
            <a:endParaRPr lang="en-US" dirty="0"/>
          </a:p>
        </p:txBody>
      </p:sp>
      <p:sp>
        <p:nvSpPr>
          <p:cNvPr id="5" name="Text Placeholder 4"/>
          <p:cNvSpPr>
            <a:spLocks noGrp="1"/>
          </p:cNvSpPr>
          <p:nvPr>
            <p:ph type="body" idx="1"/>
            <p:custDataLst>
              <p:tags r:id="rId2"/>
            </p:custDataLst>
          </p:nvPr>
        </p:nvSpPr>
        <p:spPr/>
        <p:txBody>
          <a:bodyPr/>
          <a:lstStyle/>
          <a:p>
            <a:r>
              <a:rPr lang="en-US" dirty="0" smtClean="0"/>
              <a:t>Potentially getting yourself in a </a:t>
            </a:r>
            <a:r>
              <a:rPr lang="en-US" i="1" dirty="0" smtClean="0"/>
              <a:t>heap</a:t>
            </a:r>
            <a:r>
              <a:rPr lang="en-US" dirty="0" smtClean="0"/>
              <a:t> of trouble!</a:t>
            </a:r>
          </a:p>
          <a:p>
            <a:r>
              <a:rPr lang="en-US" dirty="0" smtClean="0"/>
              <a:t>(</a:t>
            </a:r>
            <a:r>
              <a:rPr lang="en-US" dirty="0" err="1" smtClean="0"/>
              <a:t>haha</a:t>
            </a:r>
            <a:r>
              <a:rPr lang="en-US" dirty="0" smtClean="0"/>
              <a:t>)</a:t>
            </a:r>
            <a:endParaRPr lang="en-US" dirty="0"/>
          </a:p>
        </p:txBody>
      </p:sp>
    </p:spTree>
    <p:extLst>
      <p:ext uri="{BB962C8B-B14F-4D97-AF65-F5344CB8AC3E}">
        <p14:creationId xmlns:p14="http://schemas.microsoft.com/office/powerpoint/2010/main" val="2222827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762000" y="762000"/>
            <a:ext cx="5715000" cy="1143000"/>
          </a:xfrm>
        </p:spPr>
        <p:txBody>
          <a:bodyPr>
            <a:normAutofit fontScale="90000"/>
          </a:bodyPr>
          <a:lstStyle/>
          <a:p>
            <a:r>
              <a:rPr lang="en-US" dirty="0" smtClean="0"/>
              <a:t>The stack, scope, and the lifespan of memory</a:t>
            </a:r>
            <a:endParaRPr lang="en-US" dirty="0"/>
          </a:p>
        </p:txBody>
      </p:sp>
      <p:sp>
        <p:nvSpPr>
          <p:cNvPr id="6" name="Content Placeholder 5"/>
          <p:cNvSpPr>
            <a:spLocks noGrp="1"/>
          </p:cNvSpPr>
          <p:nvPr>
            <p:ph idx="1"/>
            <p:custDataLst>
              <p:tags r:id="rId2"/>
            </p:custDataLst>
          </p:nvPr>
        </p:nvSpPr>
        <p:spPr>
          <a:xfrm>
            <a:off x="533400" y="2133600"/>
            <a:ext cx="7772400" cy="4191000"/>
          </a:xfrm>
        </p:spPr>
        <p:txBody>
          <a:bodyPr>
            <a:normAutofit fontScale="77500" lnSpcReduction="20000"/>
          </a:bodyPr>
          <a:lstStyle/>
          <a:p>
            <a:pPr marL="68580" indent="0">
              <a:buNone/>
            </a:pPr>
            <a:r>
              <a:rPr lang="en-US" b="1" dirty="0">
                <a:latin typeface="Courier New" panose="02070309020205020404" pitchFamily="49" charset="0"/>
                <a:cs typeface="Courier New" panose="02070309020205020404" pitchFamily="49" charset="0"/>
              </a:rPr>
              <a:t>void foo() {</a:t>
            </a:r>
          </a:p>
          <a:p>
            <a:pPr marL="68580" indent="0">
              <a:buNone/>
            </a:pPr>
            <a:r>
              <a:rPr lang="en-US" b="1" dirty="0">
                <a:latin typeface="Courier New" panose="02070309020205020404" pitchFamily="49" charset="0"/>
                <a:cs typeface="Courier New" panose="02070309020205020404" pitchFamily="49" charset="0"/>
              </a:rPr>
              <a:t>  Lexicon </a:t>
            </a:r>
            <a:r>
              <a:rPr lang="en-US" b="1" dirty="0" err="1">
                <a:latin typeface="Courier New" panose="02070309020205020404" pitchFamily="49" charset="0"/>
                <a:cs typeface="Courier New" panose="02070309020205020404" pitchFamily="49" charset="0"/>
              </a:rPr>
              <a:t>english</a:t>
            </a:r>
            <a:r>
              <a:rPr lang="en-US" b="1" dirty="0">
                <a:latin typeface="Courier New" panose="02070309020205020404" pitchFamily="49" charset="0"/>
                <a:cs typeface="Courier New" panose="02070309020205020404" pitchFamily="49" charset="0"/>
              </a:rPr>
              <a:t>(“EnglishWords.dat”);</a:t>
            </a:r>
          </a:p>
          <a:p>
            <a:pPr marL="68580" indent="0">
              <a:buNone/>
            </a:pPr>
            <a:r>
              <a:rPr lang="en-US" b="1" dirty="0">
                <a:latin typeface="Courier New" panose="02070309020205020404" pitchFamily="49" charset="0"/>
                <a:cs typeface="Courier New" panose="02070309020205020404" pitchFamily="49" charset="0"/>
              </a:rPr>
              <a:t>  for (string word : </a:t>
            </a:r>
            <a:r>
              <a:rPr lang="en-US" b="1" dirty="0" err="1">
                <a:latin typeface="Courier New" panose="02070309020205020404" pitchFamily="49" charset="0"/>
                <a:cs typeface="Courier New" panose="02070309020205020404" pitchFamily="49" charset="0"/>
              </a:rPr>
              <a:t>english</a:t>
            </a:r>
            <a:r>
              <a:rPr lang="en-US" b="1" dirty="0">
                <a:latin typeface="Courier New" panose="02070309020205020404" pitchFamily="49" charset="0"/>
                <a:cs typeface="Courier New" panose="02070309020205020404" pitchFamily="49" charset="0"/>
              </a:rPr>
              <a:t>) {</a:t>
            </a:r>
          </a:p>
          <a:p>
            <a:pPr marL="68580" indent="0">
              <a:buNone/>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cout</a:t>
            </a:r>
            <a:r>
              <a:rPr lang="en-US" b="1" dirty="0">
                <a:latin typeface="Courier New" panose="02070309020205020404" pitchFamily="49" charset="0"/>
                <a:cs typeface="Courier New" panose="02070309020205020404" pitchFamily="49" charset="0"/>
              </a:rPr>
              <a:t> &lt;&lt; word &lt;&lt; </a:t>
            </a:r>
            <a:r>
              <a:rPr lang="en-US" b="1" dirty="0" err="1">
                <a:latin typeface="Courier New" panose="02070309020205020404" pitchFamily="49" charset="0"/>
                <a:cs typeface="Courier New" panose="02070309020205020404" pitchFamily="49" charset="0"/>
              </a:rPr>
              <a:t>endl</a:t>
            </a:r>
            <a:r>
              <a:rPr lang="en-US" b="1" dirty="0">
                <a:latin typeface="Courier New" panose="02070309020205020404" pitchFamily="49" charset="0"/>
                <a:cs typeface="Courier New" panose="02070309020205020404" pitchFamily="49" charset="0"/>
              </a:rPr>
              <a:t>;</a:t>
            </a:r>
          </a:p>
          <a:p>
            <a:pPr marL="68580" indent="0">
              <a:buNone/>
            </a:pPr>
            <a:r>
              <a:rPr lang="en-US" b="1" dirty="0">
                <a:latin typeface="Courier New" panose="02070309020205020404" pitchFamily="49" charset="0"/>
                <a:cs typeface="Courier New" panose="02070309020205020404" pitchFamily="49" charset="0"/>
              </a:rPr>
              <a:t>  }</a:t>
            </a:r>
          </a:p>
          <a:p>
            <a:pPr marL="68580" indent="0">
              <a:buNone/>
            </a:pPr>
            <a:r>
              <a:rPr lang="en-US" b="1" dirty="0">
                <a:latin typeface="Courier New" panose="02070309020205020404" pitchFamily="49" charset="0"/>
                <a:cs typeface="Courier New" panose="02070309020205020404" pitchFamily="49" charset="0"/>
              </a:rPr>
              <a:t>}</a:t>
            </a:r>
            <a:r>
              <a:rPr lang="en-US" b="1" dirty="0">
                <a:solidFill>
                  <a:schemeClr val="accent1"/>
                </a:solidFill>
                <a:latin typeface="Courier New" panose="02070309020205020404" pitchFamily="49" charset="0"/>
                <a:cs typeface="Courier New" panose="02070309020205020404" pitchFamily="49" charset="0"/>
              </a:rPr>
              <a:t> // </a:t>
            </a:r>
            <a:r>
              <a:rPr lang="en-US" b="1" dirty="0" smtClean="0">
                <a:solidFill>
                  <a:schemeClr val="accent1"/>
                </a:solidFill>
                <a:latin typeface="Courier New" panose="02070309020205020404" pitchFamily="49" charset="0"/>
                <a:cs typeface="Courier New" panose="02070309020205020404" pitchFamily="49" charset="0"/>
              </a:rPr>
              <a:t>at </a:t>
            </a:r>
            <a:r>
              <a:rPr lang="en-US" b="1" dirty="0">
                <a:solidFill>
                  <a:schemeClr val="accent1"/>
                </a:solidFill>
                <a:latin typeface="Courier New" panose="02070309020205020404" pitchFamily="49" charset="0"/>
                <a:cs typeface="Courier New" panose="02070309020205020404" pitchFamily="49" charset="0"/>
              </a:rPr>
              <a:t>this point </a:t>
            </a:r>
            <a:r>
              <a:rPr lang="en-US" b="1" dirty="0" smtClean="0">
                <a:solidFill>
                  <a:schemeClr val="accent1"/>
                </a:solidFill>
                <a:latin typeface="Courier New" panose="02070309020205020404" pitchFamily="49" charset="0"/>
                <a:cs typeface="Courier New" panose="02070309020205020404" pitchFamily="49" charset="0"/>
              </a:rPr>
              <a:t>stack frame is </a:t>
            </a:r>
          </a:p>
          <a:p>
            <a:pPr marL="68580" indent="0">
              <a:buNone/>
            </a:pPr>
            <a:r>
              <a:rPr lang="en-US" b="1" dirty="0">
                <a:solidFill>
                  <a:schemeClr val="accent1"/>
                </a:solidFill>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 // popped and </a:t>
            </a:r>
            <a:r>
              <a:rPr lang="en-US" b="1" dirty="0" err="1" smtClean="0">
                <a:solidFill>
                  <a:schemeClr val="accent1"/>
                </a:solidFill>
                <a:latin typeface="Courier New" panose="02070309020205020404" pitchFamily="49" charset="0"/>
                <a:cs typeface="Courier New" panose="02070309020205020404" pitchFamily="49" charset="0"/>
              </a:rPr>
              <a:t>english</a:t>
            </a:r>
            <a:r>
              <a:rPr lang="en-US" b="1" dirty="0" smtClean="0">
                <a:solidFill>
                  <a:schemeClr val="accent1"/>
                </a:solidFill>
                <a:latin typeface="Courier New" panose="02070309020205020404" pitchFamily="49" charset="0"/>
                <a:cs typeface="Courier New" panose="02070309020205020404" pitchFamily="49" charset="0"/>
              </a:rPr>
              <a:t> disappears</a:t>
            </a:r>
          </a:p>
          <a:p>
            <a:pPr marL="68580" indent="0">
              <a:buNone/>
            </a:pPr>
            <a:r>
              <a:rPr lang="en-US" b="1" dirty="0">
                <a:solidFill>
                  <a:schemeClr val="accent1"/>
                </a:solidFill>
                <a:latin typeface="Courier New" panose="02070309020205020404" pitchFamily="49" charset="0"/>
                <a:cs typeface="Courier New" panose="02070309020205020404" pitchFamily="49" charset="0"/>
              </a:rPr>
              <a:t> </a:t>
            </a:r>
            <a:r>
              <a:rPr lang="en-US" b="1" dirty="0" smtClean="0">
                <a:solidFill>
                  <a:schemeClr val="accent1"/>
                </a:solidFill>
                <a:latin typeface="Courier New" panose="02070309020205020404" pitchFamily="49" charset="0"/>
                <a:cs typeface="Courier New" panose="02070309020205020404" pitchFamily="49" charset="0"/>
              </a:rPr>
              <a:t> // forever</a:t>
            </a:r>
            <a:endParaRPr lang="en-US" dirty="0" smtClean="0"/>
          </a:p>
          <a:p>
            <a:endParaRPr lang="en-US" dirty="0"/>
          </a:p>
          <a:p>
            <a:r>
              <a:rPr lang="en-US" sz="3100" dirty="0" smtClean="0">
                <a:latin typeface="Calibri" panose="020F0502020204030204" pitchFamily="34" charset="0"/>
              </a:rPr>
              <a:t>What if we want </a:t>
            </a:r>
            <a:r>
              <a:rPr lang="en-US" sz="3100" dirty="0" err="1" smtClean="0">
                <a:latin typeface="Calibri" panose="020F0502020204030204" pitchFamily="34" charset="0"/>
                <a:cs typeface="Courier New" panose="02070309020205020404" pitchFamily="49" charset="0"/>
              </a:rPr>
              <a:t>english</a:t>
            </a:r>
            <a:r>
              <a:rPr lang="en-US" sz="3100" dirty="0" smtClean="0">
                <a:latin typeface="Calibri" panose="020F0502020204030204" pitchFamily="34" charset="0"/>
              </a:rPr>
              <a:t> to persist?</a:t>
            </a:r>
          </a:p>
          <a:p>
            <a:pPr lvl="1"/>
            <a:r>
              <a:rPr lang="en-US" sz="2600" dirty="0" smtClean="0">
                <a:latin typeface="Calibri" panose="020F0502020204030204" pitchFamily="34" charset="0"/>
              </a:rPr>
              <a:t>We could return it—does that </a:t>
            </a:r>
            <a:r>
              <a:rPr lang="en-US" sz="2600" dirty="0" smtClean="0">
                <a:solidFill>
                  <a:schemeClr val="tx1"/>
                </a:solidFill>
                <a:latin typeface="Calibri" panose="020F0502020204030204" pitchFamily="34" charset="0"/>
              </a:rPr>
              <a:t>make </a:t>
            </a:r>
            <a:r>
              <a:rPr lang="en-US" sz="2600" i="1" dirty="0" smtClean="0">
                <a:solidFill>
                  <a:schemeClr val="tx1"/>
                </a:solidFill>
                <a:latin typeface="Calibri" panose="020F0502020204030204" pitchFamily="34" charset="0"/>
              </a:rPr>
              <a:t>this particular </a:t>
            </a:r>
            <a:r>
              <a:rPr lang="en-US" sz="2600" b="1" dirty="0" err="1" smtClean="0">
                <a:latin typeface="Consolas" panose="020B0609020204030204" pitchFamily="49" charset="0"/>
                <a:cs typeface="Consolas" panose="020B0609020204030204" pitchFamily="49" charset="0"/>
              </a:rPr>
              <a:t>english</a:t>
            </a:r>
            <a:r>
              <a:rPr lang="en-US" sz="2600" dirty="0" smtClean="0">
                <a:latin typeface="Calibri" panose="020F0502020204030204" pitchFamily="34" charset="0"/>
              </a:rPr>
              <a:t> persist? </a:t>
            </a:r>
            <a:r>
              <a:rPr lang="en-US" sz="2600" b="1" dirty="0" smtClean="0">
                <a:latin typeface="Calibri" panose="020F0502020204030204" pitchFamily="34" charset="0"/>
              </a:rPr>
              <a:t>No</a:t>
            </a:r>
            <a:r>
              <a:rPr lang="en-US" sz="2600" dirty="0" smtClean="0">
                <a:latin typeface="Calibri" panose="020F0502020204030204" pitchFamily="34" charset="0"/>
              </a:rPr>
              <a:t>, makes a copy </a:t>
            </a:r>
          </a:p>
          <a:p>
            <a:pPr lvl="2">
              <a:buFont typeface="Wingdings" panose="05000000000000000000" pitchFamily="2" charset="2"/>
              <a:buChar char="Ø"/>
            </a:pPr>
            <a:r>
              <a:rPr lang="en-US" sz="2600" dirty="0" smtClean="0">
                <a:latin typeface="Calibri" panose="020F0502020204030204" pitchFamily="34" charset="0"/>
              </a:rPr>
              <a:t>Why can’t it make </a:t>
            </a:r>
            <a:r>
              <a:rPr lang="en-US" sz="2600" i="1" dirty="0" smtClean="0">
                <a:latin typeface="Calibri" panose="020F0502020204030204" pitchFamily="34" charset="0"/>
              </a:rPr>
              <a:t>this particular </a:t>
            </a:r>
            <a:r>
              <a:rPr lang="en-US" sz="2600" b="1" dirty="0" err="1" smtClean="0">
                <a:latin typeface="Consolas" panose="020B0609020204030204" pitchFamily="49" charset="0"/>
                <a:cs typeface="Consolas" panose="020B0609020204030204" pitchFamily="49" charset="0"/>
              </a:rPr>
              <a:t>english</a:t>
            </a:r>
            <a:r>
              <a:rPr lang="en-US" sz="2600" dirty="0" smtClean="0">
                <a:latin typeface="Calibri" panose="020F0502020204030204" pitchFamily="34" charset="0"/>
              </a:rPr>
              <a:t> persist?</a:t>
            </a:r>
          </a:p>
          <a:p>
            <a:pPr lvl="2">
              <a:buFont typeface="Wingdings" panose="05000000000000000000" pitchFamily="2" charset="2"/>
              <a:buChar char="Ø"/>
            </a:pPr>
            <a:r>
              <a:rPr lang="en-US" sz="2600" dirty="0" smtClean="0">
                <a:latin typeface="Calibri" panose="020F0502020204030204" pitchFamily="34" charset="0"/>
              </a:rPr>
              <a:t>Why might copying be undesirable?</a:t>
            </a:r>
          </a:p>
        </p:txBody>
      </p:sp>
      <p:sp>
        <p:nvSpPr>
          <p:cNvPr id="5" name="Rectangle 4" descr="Memory is represnted as a giant array. The &quot;middle&quot; of the array is free/available space. The &quot;top&quot; of the array is occupied by the heap, which grows downward into the free/available space as more memory is allocated from the heap. The &quot;bottom&quot; of the array is occupied by the stack, which grows up as function calls are made (and shrinks back down as those functions return). The stack holds the local variables of each function. The heap holds space that was allocated with &quot;new&quot; in C++ (or &quot;malloc()&quot; in C). We will talk more about the heap and &quot;new&quot; later in the quarter!" title="Memory: stack and heap"/>
          <p:cNvSpPr/>
          <p:nvPr>
            <p:custDataLst>
              <p:tags r:id="rId3"/>
            </p:custDataLst>
          </p:nvPr>
        </p:nvSpPr>
        <p:spPr>
          <a:xfrm>
            <a:off x="6705600" y="765586"/>
            <a:ext cx="2438400" cy="396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custDataLst>
              <p:tags r:id="rId4"/>
            </p:custDataLst>
          </p:nvPr>
        </p:nvSpPr>
        <p:spPr>
          <a:xfrm>
            <a:off x="6705600" y="765586"/>
            <a:ext cx="2438400" cy="4572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main()</a:t>
            </a:r>
            <a:endParaRPr lang="en-US" dirty="0">
              <a:solidFill>
                <a:schemeClr val="tx1"/>
              </a:solidFill>
            </a:endParaRPr>
          </a:p>
        </p:txBody>
      </p:sp>
      <p:sp>
        <p:nvSpPr>
          <p:cNvPr id="8" name="Rectangle 7"/>
          <p:cNvSpPr/>
          <p:nvPr>
            <p:custDataLst>
              <p:tags r:id="rId5"/>
            </p:custDataLst>
          </p:nvPr>
        </p:nvSpPr>
        <p:spPr>
          <a:xfrm>
            <a:off x="6701073" y="4194586"/>
            <a:ext cx="2438400" cy="533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Heap</a:t>
            </a:r>
            <a:endParaRPr lang="en-US" dirty="0">
              <a:solidFill>
                <a:schemeClr val="tx1"/>
              </a:solidFill>
            </a:endParaRPr>
          </a:p>
        </p:txBody>
      </p:sp>
      <p:cxnSp>
        <p:nvCxnSpPr>
          <p:cNvPr id="9" name="Straight Arrow Connector 8"/>
          <p:cNvCxnSpPr/>
          <p:nvPr>
            <p:custDataLst>
              <p:tags r:id="rId6"/>
            </p:custDataLst>
          </p:nvPr>
        </p:nvCxnSpPr>
        <p:spPr>
          <a:xfrm>
            <a:off x="7920273" y="2899186"/>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8" idx="0"/>
          </p:cNvCxnSpPr>
          <p:nvPr>
            <p:custDataLst>
              <p:tags r:id="rId7"/>
            </p:custDataLst>
          </p:nvPr>
        </p:nvCxnSpPr>
        <p:spPr>
          <a:xfrm flipV="1">
            <a:off x="7920273" y="3737386"/>
            <a:ext cx="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custDataLst>
              <p:tags r:id="rId8"/>
            </p:custDataLst>
          </p:nvPr>
        </p:nvSpPr>
        <p:spPr>
          <a:xfrm>
            <a:off x="6705600" y="1222786"/>
            <a:ext cx="2438400" cy="762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solidFill>
                  <a:schemeClr val="tx1"/>
                </a:solidFill>
              </a:rPr>
              <a:t>mymethod</a:t>
            </a:r>
            <a:r>
              <a:rPr lang="en-US" dirty="0" smtClean="0">
                <a:solidFill>
                  <a:schemeClr val="tx1"/>
                </a:solidFill>
              </a:rPr>
              <a:t>()   x:</a:t>
            </a:r>
          </a:p>
          <a:p>
            <a:r>
              <a:rPr lang="en-US" dirty="0">
                <a:solidFill>
                  <a:schemeClr val="tx1"/>
                </a:solidFill>
              </a:rPr>
              <a:t>	</a:t>
            </a:r>
            <a:r>
              <a:rPr lang="en-US" dirty="0" smtClean="0">
                <a:solidFill>
                  <a:schemeClr val="tx1"/>
                </a:solidFill>
              </a:rPr>
              <a:t>     </a:t>
            </a:r>
            <a:r>
              <a:rPr lang="en-US" dirty="0" err="1" smtClean="0">
                <a:solidFill>
                  <a:schemeClr val="tx1"/>
                </a:solidFill>
              </a:rPr>
              <a:t>xfac</a:t>
            </a:r>
            <a:r>
              <a:rPr lang="en-US" dirty="0" smtClean="0">
                <a:solidFill>
                  <a:schemeClr val="tx1"/>
                </a:solidFill>
              </a:rPr>
              <a:t>: </a:t>
            </a:r>
            <a:endParaRPr lang="en-US" dirty="0">
              <a:solidFill>
                <a:schemeClr val="tx1"/>
              </a:solidFill>
            </a:endParaRPr>
          </a:p>
        </p:txBody>
      </p:sp>
      <p:grpSp>
        <p:nvGrpSpPr>
          <p:cNvPr id="12" name="Group 11"/>
          <p:cNvGrpSpPr/>
          <p:nvPr>
            <p:custDataLst>
              <p:tags r:id="rId9"/>
            </p:custDataLst>
          </p:nvPr>
        </p:nvGrpSpPr>
        <p:grpSpPr>
          <a:xfrm>
            <a:off x="6705600" y="1984786"/>
            <a:ext cx="2438400" cy="457200"/>
            <a:chOff x="990600" y="4724400"/>
            <a:chExt cx="2438400" cy="457200"/>
          </a:xfrm>
        </p:grpSpPr>
        <p:sp>
          <p:nvSpPr>
            <p:cNvPr id="13" name="Rectangle 12"/>
            <p:cNvSpPr/>
            <p:nvPr>
              <p:custDataLst>
                <p:tags r:id="rId14"/>
              </p:custDataLst>
            </p:nvPr>
          </p:nvSpPr>
          <p:spPr>
            <a:xfrm>
              <a:off x="990600" y="4724400"/>
              <a:ext cx="2438400" cy="4572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factorial()        n:</a:t>
              </a:r>
              <a:endParaRPr lang="en-US" dirty="0">
                <a:solidFill>
                  <a:schemeClr val="tx1"/>
                </a:solidFill>
              </a:endParaRPr>
            </a:p>
          </p:txBody>
        </p:sp>
        <p:sp>
          <p:nvSpPr>
            <p:cNvPr id="14" name="TextBox 13"/>
            <p:cNvSpPr txBox="1"/>
            <p:nvPr>
              <p:custDataLst>
                <p:tags r:id="rId15"/>
              </p:custDataLst>
            </p:nvPr>
          </p:nvSpPr>
          <p:spPr>
            <a:xfrm>
              <a:off x="2895600" y="4724400"/>
              <a:ext cx="457200" cy="369332"/>
            </a:xfrm>
            <a:prstGeom prst="rect">
              <a:avLst/>
            </a:prstGeom>
            <a:noFill/>
            <a:ln>
              <a:solidFill>
                <a:schemeClr val="tx1"/>
              </a:solidFill>
            </a:ln>
          </p:spPr>
          <p:txBody>
            <a:bodyPr wrap="square" rtlCol="0">
              <a:spAutoFit/>
            </a:bodyPr>
            <a:lstStyle/>
            <a:p>
              <a:r>
                <a:rPr lang="en-US" dirty="0" smtClean="0"/>
                <a:t>10</a:t>
              </a:r>
              <a:endParaRPr lang="en-US" dirty="0"/>
            </a:p>
          </p:txBody>
        </p:sp>
      </p:grpSp>
      <p:sp>
        <p:nvSpPr>
          <p:cNvPr id="15" name="TextBox 14"/>
          <p:cNvSpPr txBox="1"/>
          <p:nvPr>
            <p:custDataLst>
              <p:tags r:id="rId10"/>
            </p:custDataLst>
          </p:nvPr>
        </p:nvSpPr>
        <p:spPr>
          <a:xfrm>
            <a:off x="8610600" y="1222786"/>
            <a:ext cx="457200" cy="369332"/>
          </a:xfrm>
          <a:prstGeom prst="rect">
            <a:avLst/>
          </a:prstGeom>
          <a:noFill/>
          <a:ln>
            <a:solidFill>
              <a:schemeClr val="tx1"/>
            </a:solidFill>
          </a:ln>
        </p:spPr>
        <p:txBody>
          <a:bodyPr wrap="square" rtlCol="0">
            <a:spAutoFit/>
          </a:bodyPr>
          <a:lstStyle/>
          <a:p>
            <a:r>
              <a:rPr lang="en-US" dirty="0" smtClean="0"/>
              <a:t>10</a:t>
            </a:r>
            <a:endParaRPr lang="en-US" dirty="0"/>
          </a:p>
        </p:txBody>
      </p:sp>
      <p:sp>
        <p:nvSpPr>
          <p:cNvPr id="16" name="TextBox 15"/>
          <p:cNvSpPr txBox="1"/>
          <p:nvPr>
            <p:custDataLst>
              <p:tags r:id="rId11"/>
            </p:custDataLst>
          </p:nvPr>
        </p:nvSpPr>
        <p:spPr>
          <a:xfrm>
            <a:off x="8610600" y="1603786"/>
            <a:ext cx="457200" cy="369332"/>
          </a:xfrm>
          <a:prstGeom prst="rect">
            <a:avLst/>
          </a:prstGeom>
          <a:noFill/>
          <a:ln>
            <a:solidFill>
              <a:schemeClr val="tx1"/>
            </a:solidFill>
          </a:ln>
        </p:spPr>
        <p:txBody>
          <a:bodyPr wrap="square" rtlCol="0">
            <a:spAutoFit/>
          </a:bodyPr>
          <a:lstStyle/>
          <a:p>
            <a:pPr algn="ctr"/>
            <a:r>
              <a:rPr lang="en-US" dirty="0" smtClean="0"/>
              <a:t>0</a:t>
            </a:r>
            <a:endParaRPr lang="en-US" dirty="0"/>
          </a:p>
        </p:txBody>
      </p:sp>
      <p:sp>
        <p:nvSpPr>
          <p:cNvPr id="17" name="Rectangle 16"/>
          <p:cNvSpPr/>
          <p:nvPr>
            <p:custDataLst>
              <p:tags r:id="rId12"/>
            </p:custDataLst>
          </p:nvPr>
        </p:nvSpPr>
        <p:spPr>
          <a:xfrm>
            <a:off x="6705600" y="2441986"/>
            <a:ext cx="2438400" cy="4572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factorial()        n:</a:t>
            </a:r>
            <a:endParaRPr lang="en-US" dirty="0">
              <a:solidFill>
                <a:schemeClr val="tx1"/>
              </a:solidFill>
            </a:endParaRPr>
          </a:p>
        </p:txBody>
      </p:sp>
      <p:sp>
        <p:nvSpPr>
          <p:cNvPr id="18" name="TextBox 17"/>
          <p:cNvSpPr txBox="1"/>
          <p:nvPr>
            <p:custDataLst>
              <p:tags r:id="rId13"/>
            </p:custDataLst>
          </p:nvPr>
        </p:nvSpPr>
        <p:spPr>
          <a:xfrm>
            <a:off x="8610600" y="2441986"/>
            <a:ext cx="457200" cy="369332"/>
          </a:xfrm>
          <a:prstGeom prst="rect">
            <a:avLst/>
          </a:prstGeom>
          <a:noFill/>
          <a:ln>
            <a:solidFill>
              <a:schemeClr val="tx1"/>
            </a:solidFill>
          </a:ln>
        </p:spPr>
        <p:txBody>
          <a:bodyPr wrap="square" rtlCol="0">
            <a:spAutoFit/>
          </a:bodyPr>
          <a:lstStyle/>
          <a:p>
            <a:r>
              <a:rPr lang="en-US" dirty="0"/>
              <a:t>9</a:t>
            </a:r>
          </a:p>
        </p:txBody>
      </p:sp>
    </p:spTree>
    <p:extLst>
      <p:ext uri="{BB962C8B-B14F-4D97-AF65-F5344CB8AC3E}">
        <p14:creationId xmlns:p14="http://schemas.microsoft.com/office/powerpoint/2010/main" val="3208722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796065" y="685800"/>
            <a:ext cx="7024744" cy="1143000"/>
          </a:xfrm>
        </p:spPr>
        <p:txBody>
          <a:bodyPr/>
          <a:lstStyle/>
          <a:p>
            <a:r>
              <a:rPr lang="en-US" b="1" u="sng" dirty="0">
                <a:latin typeface="Consolas" panose="020B0609020204030204" pitchFamily="49" charset="0"/>
                <a:cs typeface="Consolas" panose="020B0609020204030204" pitchFamily="49" charset="0"/>
              </a:rPr>
              <a:t>n</a:t>
            </a:r>
            <a:r>
              <a:rPr lang="en-US" b="1" u="sng" dirty="0" smtClean="0">
                <a:latin typeface="Consolas" panose="020B0609020204030204" pitchFamily="49" charset="0"/>
                <a:cs typeface="Consolas" panose="020B0609020204030204" pitchFamily="49" charset="0"/>
              </a:rPr>
              <a:t>ew</a:t>
            </a:r>
            <a:r>
              <a:rPr lang="en-US" dirty="0" smtClean="0"/>
              <a:t> and </a:t>
            </a:r>
            <a:r>
              <a:rPr lang="en-US" b="1" u="sng" dirty="0" smtClean="0">
                <a:latin typeface="Consolas" panose="020B0609020204030204" pitchFamily="49" charset="0"/>
                <a:cs typeface="Consolas" panose="020B0609020204030204" pitchFamily="49" charset="0"/>
              </a:rPr>
              <a:t>delete</a:t>
            </a:r>
            <a:endParaRPr lang="en-US" b="1" u="sng" dirty="0">
              <a:latin typeface="Consolas" panose="020B0609020204030204" pitchFamily="49" charset="0"/>
              <a:cs typeface="Consolas" panose="020B0609020204030204" pitchFamily="49" charset="0"/>
            </a:endParaRPr>
          </a:p>
        </p:txBody>
      </p:sp>
      <p:sp>
        <p:nvSpPr>
          <p:cNvPr id="3" name="Content Placeholder 2"/>
          <p:cNvSpPr>
            <a:spLocks noGrp="1"/>
          </p:cNvSpPr>
          <p:nvPr>
            <p:ph idx="1"/>
            <p:custDataLst>
              <p:tags r:id="rId2"/>
            </p:custDataLst>
          </p:nvPr>
        </p:nvSpPr>
        <p:spPr>
          <a:xfrm>
            <a:off x="1050664" y="2057400"/>
            <a:ext cx="6777317" cy="3508977"/>
          </a:xfrm>
        </p:spPr>
        <p:txBody>
          <a:bodyPr>
            <a:normAutofit/>
          </a:bodyPr>
          <a:lstStyle/>
          <a:p>
            <a:r>
              <a:rPr lang="en-US" b="1" u="sng" dirty="0" smtClean="0">
                <a:solidFill>
                  <a:schemeClr val="accent1"/>
                </a:solidFill>
                <a:latin typeface="Consolas" panose="020B0609020204030204" pitchFamily="49" charset="0"/>
                <a:cs typeface="Consolas" panose="020B0609020204030204" pitchFamily="49" charset="0"/>
              </a:rPr>
              <a:t>new</a:t>
            </a:r>
            <a:r>
              <a:rPr lang="en-US" dirty="0" smtClean="0">
                <a:solidFill>
                  <a:schemeClr val="accent1"/>
                </a:solidFill>
              </a:rPr>
              <a:t> </a:t>
            </a:r>
            <a:r>
              <a:rPr lang="en-US" dirty="0" smtClean="0"/>
              <a:t>asks for an allocation of memory on the </a:t>
            </a:r>
            <a:r>
              <a:rPr lang="en-US" b="1" dirty="0" smtClean="0"/>
              <a:t>heap</a:t>
            </a:r>
          </a:p>
          <a:p>
            <a:pPr lvl="1"/>
            <a:r>
              <a:rPr lang="en-US" dirty="0" smtClean="0"/>
              <a:t>Heap</a:t>
            </a:r>
            <a:r>
              <a:rPr lang="en-US" b="1" dirty="0" smtClean="0"/>
              <a:t> </a:t>
            </a:r>
            <a:r>
              <a:rPr lang="en-US" dirty="0" smtClean="0"/>
              <a:t>doesn’t pop! Can stay there as long as we want!</a:t>
            </a:r>
          </a:p>
          <a:p>
            <a:r>
              <a:rPr lang="en-US" b="1" dirty="0" err="1" smtClean="0"/>
              <a:t>Er</a:t>
            </a:r>
            <a:r>
              <a:rPr lang="en-US" b="1" dirty="0" smtClean="0"/>
              <a:t>…</a:t>
            </a:r>
            <a:r>
              <a:rPr lang="en-US" dirty="0" smtClean="0"/>
              <a:t>so when does it go away then? </a:t>
            </a:r>
          </a:p>
          <a:p>
            <a:pPr lvl="1"/>
            <a:r>
              <a:rPr lang="en-US" dirty="0" smtClean="0"/>
              <a:t>There is no automatic time, so we have to be careful to manually let it go when we are done</a:t>
            </a:r>
          </a:p>
          <a:p>
            <a:pPr lvl="1"/>
            <a:r>
              <a:rPr lang="en-US" b="1" u="sng" dirty="0" smtClean="0">
                <a:solidFill>
                  <a:schemeClr val="accent1"/>
                </a:solidFill>
                <a:latin typeface="Consolas" panose="020B0609020204030204" pitchFamily="49" charset="0"/>
                <a:cs typeface="Consolas" panose="020B0609020204030204" pitchFamily="49" charset="0"/>
              </a:rPr>
              <a:t>delete</a:t>
            </a:r>
            <a:endParaRPr lang="en-US" b="1" u="sng" dirty="0">
              <a:solidFill>
                <a:schemeClr val="accent1"/>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084466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5800" y="228600"/>
            <a:ext cx="7024744" cy="1143000"/>
          </a:xfrm>
        </p:spPr>
        <p:txBody>
          <a:bodyPr>
            <a:normAutofit fontScale="90000"/>
          </a:bodyPr>
          <a:lstStyle/>
          <a:p>
            <a:r>
              <a:rPr lang="en-US" dirty="0" smtClean="0"/>
              <a:t>Dynamic memory allocation</a:t>
            </a:r>
            <a:endParaRPr lang="en-US" dirty="0"/>
          </a:p>
        </p:txBody>
      </p:sp>
      <p:sp>
        <p:nvSpPr>
          <p:cNvPr id="3" name="Content Placeholder 2"/>
          <p:cNvSpPr>
            <a:spLocks noGrp="1"/>
          </p:cNvSpPr>
          <p:nvPr>
            <p:ph idx="1"/>
            <p:custDataLst>
              <p:tags r:id="rId2"/>
            </p:custDataLst>
          </p:nvPr>
        </p:nvSpPr>
        <p:spPr>
          <a:xfrm>
            <a:off x="685800" y="1600200"/>
            <a:ext cx="7296373" cy="4495800"/>
          </a:xfrm>
        </p:spPr>
        <p:txBody>
          <a:bodyPr>
            <a:normAutofit fontScale="85000" lnSpcReduction="20000"/>
          </a:bodyPr>
          <a:lstStyle/>
          <a:p>
            <a:pPr marL="68580" indent="0">
              <a:buNone/>
            </a:pP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 p1 = new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;//0x12</a:t>
            </a:r>
          </a:p>
          <a:p>
            <a:pPr marL="68580" indent="0">
              <a:buNone/>
            </a:pPr>
            <a:r>
              <a:rPr lang="en-US" b="1" dirty="0" smtClean="0">
                <a:latin typeface="Courier New" panose="02070309020205020404" pitchFamily="49" charset="0"/>
                <a:cs typeface="Courier New" panose="02070309020205020404" pitchFamily="49" charset="0"/>
              </a:rPr>
              <a:t>*p1 = 5;</a:t>
            </a:r>
          </a:p>
          <a:p>
            <a:pPr marL="68580" indent="0">
              <a:buNone/>
            </a:pP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 p2 = new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;//0x4 </a:t>
            </a:r>
          </a:p>
          <a:p>
            <a:pPr marL="68580" indent="0">
              <a:buNone/>
            </a:pPr>
            <a:r>
              <a:rPr lang="en-US" b="1" dirty="0" smtClean="0">
                <a:latin typeface="Courier New" panose="02070309020205020404" pitchFamily="49" charset="0"/>
                <a:cs typeface="Courier New" panose="02070309020205020404" pitchFamily="49" charset="0"/>
              </a:rPr>
              <a:t>*p2 = 7;</a:t>
            </a:r>
          </a:p>
          <a:p>
            <a:pPr marL="68580" indent="0">
              <a:buNone/>
            </a:pP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 p3 = new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;//0x20</a:t>
            </a:r>
          </a:p>
          <a:p>
            <a:pPr marL="68580" indent="0">
              <a:buNone/>
            </a:pPr>
            <a:r>
              <a:rPr lang="en-US" b="1" dirty="0" smtClean="0">
                <a:latin typeface="Courier New" panose="02070309020205020404" pitchFamily="49" charset="0"/>
                <a:cs typeface="Courier New" panose="02070309020205020404" pitchFamily="49" charset="0"/>
              </a:rPr>
              <a:t>*p3 = 8675309; // important phone #</a:t>
            </a:r>
          </a:p>
          <a:p>
            <a:pPr marL="68580" indent="0">
              <a:buNone/>
            </a:pPr>
            <a:r>
              <a:rPr lang="en-US" b="1" dirty="0" smtClean="0">
                <a:latin typeface="Courier New" panose="02070309020205020404" pitchFamily="49" charset="0"/>
                <a:cs typeface="Courier New" panose="02070309020205020404" pitchFamily="49" charset="0"/>
              </a:rPr>
              <a:t>*p1 = *p2;</a:t>
            </a:r>
          </a:p>
          <a:p>
            <a:pPr marL="68580" indent="0">
              <a:buNone/>
            </a:pPr>
            <a:r>
              <a:rPr lang="en-US" b="1" dirty="0" err="1" smtClean="0">
                <a:latin typeface="Courier New" panose="02070309020205020404" pitchFamily="49" charset="0"/>
                <a:cs typeface="Courier New" panose="02070309020205020404" pitchFamily="49" charset="0"/>
              </a:rPr>
              <a:t>cout</a:t>
            </a:r>
            <a:r>
              <a:rPr lang="en-US" b="1" dirty="0" smtClean="0">
                <a:latin typeface="Courier New" panose="02070309020205020404" pitchFamily="49" charset="0"/>
                <a:cs typeface="Courier New" panose="02070309020205020404" pitchFamily="49" charset="0"/>
              </a:rPr>
              <a:t> &lt;&lt; p1 &lt;&lt; “ “ &lt;&lt; *p1 &lt;&lt; </a:t>
            </a:r>
            <a:r>
              <a:rPr lang="en-US" b="1" dirty="0" err="1" smtClean="0">
                <a:latin typeface="Courier New" panose="02070309020205020404" pitchFamily="49" charset="0"/>
                <a:cs typeface="Courier New" panose="02070309020205020404" pitchFamily="49" charset="0"/>
              </a:rPr>
              <a:t>endl</a:t>
            </a:r>
            <a:r>
              <a:rPr lang="en-US" b="1" dirty="0" smtClean="0">
                <a:latin typeface="Courier New" panose="02070309020205020404" pitchFamily="49" charset="0"/>
                <a:cs typeface="Courier New" panose="02070309020205020404" pitchFamily="49" charset="0"/>
              </a:rPr>
              <a:t>;</a:t>
            </a:r>
          </a:p>
          <a:p>
            <a:pPr marL="68580" indent="0">
              <a:buNone/>
            </a:pPr>
            <a:r>
              <a:rPr lang="en-US" b="1" dirty="0" smtClean="0">
                <a:solidFill>
                  <a:schemeClr val="bg1"/>
                </a:solidFill>
                <a:latin typeface="Courier New" panose="02070309020205020404" pitchFamily="49" charset="0"/>
                <a:cs typeface="Courier New" panose="02070309020205020404" pitchFamily="49" charset="0"/>
              </a:rPr>
              <a:t>p1 = p2;</a:t>
            </a:r>
          </a:p>
          <a:p>
            <a:pPr marL="68580" indent="0">
              <a:buNone/>
            </a:pPr>
            <a:r>
              <a:rPr lang="en-US" b="1" dirty="0" smtClean="0">
                <a:solidFill>
                  <a:schemeClr val="bg1"/>
                </a:solidFill>
                <a:latin typeface="Courier New" panose="02070309020205020404" pitchFamily="49" charset="0"/>
                <a:cs typeface="Courier New" panose="02070309020205020404" pitchFamily="49" charset="0"/>
              </a:rPr>
              <a:t>p1 = p3;</a:t>
            </a:r>
          </a:p>
          <a:p>
            <a:pPr marL="68580" indent="0">
              <a:buNone/>
            </a:pPr>
            <a:r>
              <a:rPr lang="en-US" b="1" dirty="0" smtClean="0">
                <a:solidFill>
                  <a:schemeClr val="bg1"/>
                </a:solidFill>
                <a:latin typeface="Courier New" panose="02070309020205020404" pitchFamily="49" charset="0"/>
                <a:cs typeface="Courier New" panose="02070309020205020404" pitchFamily="49" charset="0"/>
              </a:rPr>
              <a:t>delete p1;</a:t>
            </a:r>
          </a:p>
          <a:p>
            <a:pPr marL="68580" indent="0">
              <a:buNone/>
            </a:pPr>
            <a:r>
              <a:rPr lang="en-US" b="1" dirty="0" smtClean="0">
                <a:solidFill>
                  <a:schemeClr val="bg1"/>
                </a:solidFill>
                <a:latin typeface="Courier New" panose="02070309020205020404" pitchFamily="49" charset="0"/>
                <a:cs typeface="Courier New" panose="02070309020205020404" pitchFamily="49" charset="0"/>
              </a:rPr>
              <a:t>delete p2;</a:t>
            </a:r>
          </a:p>
          <a:p>
            <a:pPr marL="68580" indent="0">
              <a:buNone/>
            </a:pPr>
            <a:r>
              <a:rPr lang="en-US" b="1" dirty="0" smtClean="0">
                <a:solidFill>
                  <a:schemeClr val="bg1"/>
                </a:solidFill>
                <a:latin typeface="Courier New" panose="02070309020205020404" pitchFamily="49" charset="0"/>
                <a:cs typeface="Courier New" panose="02070309020205020404" pitchFamily="49" charset="0"/>
              </a:rPr>
              <a:t>// don’t delete p3 because we need that</a:t>
            </a:r>
          </a:p>
          <a:p>
            <a:pPr marL="68580" indent="0">
              <a:buNone/>
            </a:pPr>
            <a:r>
              <a:rPr lang="en-US" b="1" dirty="0" err="1" smtClean="0">
                <a:solidFill>
                  <a:schemeClr val="bg1"/>
                </a:solidFill>
                <a:latin typeface="Courier New" panose="02070309020205020404" pitchFamily="49" charset="0"/>
                <a:cs typeface="Courier New" panose="02070309020205020404" pitchFamily="49" charset="0"/>
              </a:rPr>
              <a:t>cout</a:t>
            </a:r>
            <a:r>
              <a:rPr lang="en-US" b="1" dirty="0" smtClean="0">
                <a:solidFill>
                  <a:schemeClr val="bg1"/>
                </a:solidFill>
                <a:latin typeface="Courier New" panose="02070309020205020404" pitchFamily="49" charset="0"/>
                <a:cs typeface="Courier New" panose="02070309020205020404" pitchFamily="49" charset="0"/>
              </a:rPr>
              <a:t> &lt;&lt; *p3 &lt;&lt; </a:t>
            </a:r>
            <a:r>
              <a:rPr lang="en-US" b="1" dirty="0" err="1" smtClean="0">
                <a:solidFill>
                  <a:schemeClr val="bg1"/>
                </a:solidFill>
                <a:latin typeface="Courier New" panose="02070309020205020404" pitchFamily="49" charset="0"/>
                <a:cs typeface="Courier New" panose="02070309020205020404" pitchFamily="49" charset="0"/>
              </a:rPr>
              <a:t>endl</a:t>
            </a:r>
            <a:r>
              <a:rPr lang="en-US" b="1" dirty="0" smtClean="0">
                <a:solidFill>
                  <a:schemeClr val="bg1"/>
                </a:solidFill>
                <a:latin typeface="Courier New" panose="02070309020205020404" pitchFamily="49" charset="0"/>
                <a:cs typeface="Courier New" panose="02070309020205020404" pitchFamily="49" charset="0"/>
              </a:rPr>
              <a:t>;</a:t>
            </a:r>
            <a:endParaRPr lang="en-US" dirty="0" smtClean="0">
              <a:solidFill>
                <a:schemeClr val="bg1"/>
              </a:solidFill>
            </a:endParaRPr>
          </a:p>
        </p:txBody>
      </p:sp>
      <p:sp>
        <p:nvSpPr>
          <p:cNvPr id="5" name="Line Callout 1 4"/>
          <p:cNvSpPr/>
          <p:nvPr>
            <p:custDataLst>
              <p:tags r:id="rId3"/>
            </p:custDataLst>
          </p:nvPr>
        </p:nvSpPr>
        <p:spPr>
          <a:xfrm>
            <a:off x="6629400" y="1380565"/>
            <a:ext cx="1981200" cy="2658036"/>
          </a:xfrm>
          <a:prstGeom prst="borderCallout1">
            <a:avLst>
              <a:gd name="adj1" fmla="val 77025"/>
              <a:gd name="adj2" fmla="val 495"/>
              <a:gd name="adj3" fmla="val 94930"/>
              <a:gd name="adj4" fmla="val -34987"/>
            </a:avLst>
          </a:prstGeom>
        </p:spPr>
        <p:style>
          <a:lnRef idx="2">
            <a:schemeClr val="accent1"/>
          </a:lnRef>
          <a:fillRef idx="1">
            <a:schemeClr val="lt1"/>
          </a:fillRef>
          <a:effectRef idx="0">
            <a:schemeClr val="accent1"/>
          </a:effectRef>
          <a:fontRef idx="minor">
            <a:schemeClr val="dk1"/>
          </a:fontRef>
        </p:style>
        <p:txBody>
          <a:bodyPr rtlCol="0" anchor="ctr"/>
          <a:lstStyle/>
          <a:p>
            <a:r>
              <a:rPr lang="en-US" b="1" dirty="0" smtClean="0"/>
              <a:t>What does this print?</a:t>
            </a:r>
          </a:p>
          <a:p>
            <a:pPr marL="342900" indent="-342900">
              <a:buFont typeface="+mj-lt"/>
              <a:buAutoNum type="alphaUcPeriod"/>
            </a:pPr>
            <a:r>
              <a:rPr lang="en-US" dirty="0" smtClean="0"/>
              <a:t>0x12, 5</a:t>
            </a:r>
          </a:p>
          <a:p>
            <a:pPr marL="342900" indent="-342900">
              <a:buFont typeface="+mj-lt"/>
              <a:buAutoNum type="alphaUcPeriod"/>
            </a:pPr>
            <a:r>
              <a:rPr lang="en-US" dirty="0" smtClean="0"/>
              <a:t>0x4, 7</a:t>
            </a:r>
          </a:p>
          <a:p>
            <a:pPr marL="342900" indent="-342900">
              <a:buFont typeface="+mj-lt"/>
              <a:buAutoNum type="alphaUcPeriod"/>
            </a:pPr>
            <a:r>
              <a:rPr lang="en-US" dirty="0" smtClean="0"/>
              <a:t>0x12, 7</a:t>
            </a:r>
          </a:p>
          <a:p>
            <a:pPr marL="342900" indent="-342900">
              <a:buFont typeface="+mj-lt"/>
              <a:buAutoNum type="alphaUcPeriod"/>
            </a:pPr>
            <a:r>
              <a:rPr lang="en-US" dirty="0" smtClean="0"/>
              <a:t>0x4, 5</a:t>
            </a:r>
          </a:p>
          <a:p>
            <a:pPr marL="342900" indent="-342900">
              <a:buFont typeface="+mj-lt"/>
              <a:buAutoNum type="alphaUcPeriod"/>
            </a:pPr>
            <a:r>
              <a:rPr lang="en-US" dirty="0" smtClean="0"/>
              <a:t>Other/none/ more</a:t>
            </a:r>
            <a:endParaRPr lang="en-US" dirty="0"/>
          </a:p>
        </p:txBody>
      </p:sp>
      <mc:AlternateContent xmlns:mc="http://schemas.openxmlformats.org/markup-compatibility/2006" xmlns:p14="http://schemas.microsoft.com/office/powerpoint/2010/main">
        <mc:Choice Requires="p14">
          <p:contentPart p14:bwMode="auto" r:id="rId6">
            <p14:nvContentPartPr>
              <p14:cNvPr id="4" name="Ink 3"/>
              <p14:cNvContentPartPr/>
              <p14:nvPr>
                <p:custDataLst>
                  <p:tags r:id="rId4"/>
                </p:custDataLst>
              </p14:nvPr>
            </p14:nvContentPartPr>
            <p14:xfrm>
              <a:off x="830520" y="2250360"/>
              <a:ext cx="7287120" cy="1509840"/>
            </p14:xfrm>
          </p:contentPart>
        </mc:Choice>
        <mc:Fallback xmlns="">
          <p:pic>
            <p:nvPicPr>
              <p:cNvPr id="4" name="Ink 3"/>
              <p:cNvPicPr/>
              <p:nvPr/>
            </p:nvPicPr>
            <p:blipFill>
              <a:blip r:embed="rId7"/>
              <a:stretch>
                <a:fillRect/>
              </a:stretch>
            </p:blipFill>
            <p:spPr>
              <a:xfrm>
                <a:off x="821160" y="2241000"/>
                <a:ext cx="7305840" cy="1528560"/>
              </a:xfrm>
              <a:prstGeom prst="rect">
                <a:avLst/>
              </a:prstGeom>
            </p:spPr>
          </p:pic>
        </mc:Fallback>
      </mc:AlternateContent>
    </p:spTree>
    <p:extLst>
      <p:ext uri="{BB962C8B-B14F-4D97-AF65-F5344CB8AC3E}">
        <p14:creationId xmlns:p14="http://schemas.microsoft.com/office/powerpoint/2010/main" val="120322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5800" y="228600"/>
            <a:ext cx="7024744" cy="1143000"/>
          </a:xfrm>
        </p:spPr>
        <p:txBody>
          <a:bodyPr>
            <a:normAutofit fontScale="90000"/>
          </a:bodyPr>
          <a:lstStyle/>
          <a:p>
            <a:r>
              <a:rPr lang="en-US" dirty="0" smtClean="0"/>
              <a:t>Dynamic memory allocation</a:t>
            </a:r>
            <a:endParaRPr lang="en-US" dirty="0"/>
          </a:p>
        </p:txBody>
      </p:sp>
      <p:sp>
        <p:nvSpPr>
          <p:cNvPr id="3" name="Content Placeholder 2"/>
          <p:cNvSpPr>
            <a:spLocks noGrp="1"/>
          </p:cNvSpPr>
          <p:nvPr>
            <p:ph idx="1"/>
            <p:custDataLst>
              <p:tags r:id="rId2"/>
            </p:custDataLst>
          </p:nvPr>
        </p:nvSpPr>
        <p:spPr>
          <a:xfrm>
            <a:off x="685800" y="1600200"/>
            <a:ext cx="7296373" cy="4572000"/>
          </a:xfrm>
        </p:spPr>
        <p:txBody>
          <a:bodyPr>
            <a:normAutofit fontScale="85000" lnSpcReduction="20000"/>
          </a:bodyPr>
          <a:lstStyle/>
          <a:p>
            <a:pPr marL="68580" indent="0">
              <a:buNone/>
            </a:pP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 p1 = new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;//0x12</a:t>
            </a:r>
          </a:p>
          <a:p>
            <a:pPr marL="68580" indent="0">
              <a:buNone/>
            </a:pPr>
            <a:r>
              <a:rPr lang="en-US" b="1" dirty="0" smtClean="0">
                <a:latin typeface="Courier New" panose="02070309020205020404" pitchFamily="49" charset="0"/>
                <a:cs typeface="Courier New" panose="02070309020205020404" pitchFamily="49" charset="0"/>
              </a:rPr>
              <a:t>*p1 = 5;</a:t>
            </a:r>
          </a:p>
          <a:p>
            <a:pPr marL="68580" indent="0">
              <a:buNone/>
            </a:pP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 p2 = new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;//0x4 </a:t>
            </a:r>
          </a:p>
          <a:p>
            <a:pPr marL="68580" indent="0">
              <a:buNone/>
            </a:pPr>
            <a:r>
              <a:rPr lang="en-US" b="1" dirty="0" smtClean="0">
                <a:latin typeface="Courier New" panose="02070309020205020404" pitchFamily="49" charset="0"/>
                <a:cs typeface="Courier New" panose="02070309020205020404" pitchFamily="49" charset="0"/>
              </a:rPr>
              <a:t>*p2 = 7;</a:t>
            </a:r>
          </a:p>
          <a:p>
            <a:pPr marL="68580" indent="0">
              <a:buNone/>
            </a:pP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 p3 = new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;//0x20</a:t>
            </a:r>
          </a:p>
          <a:p>
            <a:pPr marL="68580" indent="0">
              <a:buNone/>
            </a:pPr>
            <a:r>
              <a:rPr lang="en-US" b="1" dirty="0" smtClean="0">
                <a:latin typeface="Courier New" panose="02070309020205020404" pitchFamily="49" charset="0"/>
                <a:cs typeface="Courier New" panose="02070309020205020404" pitchFamily="49" charset="0"/>
              </a:rPr>
              <a:t>*p3 = 8675309; // important phone #</a:t>
            </a:r>
          </a:p>
          <a:p>
            <a:pPr marL="68580" indent="0">
              <a:buNone/>
            </a:pPr>
            <a:r>
              <a:rPr lang="en-US" b="1" dirty="0" smtClean="0">
                <a:latin typeface="Courier New" panose="02070309020205020404" pitchFamily="49" charset="0"/>
                <a:cs typeface="Courier New" panose="02070309020205020404" pitchFamily="49" charset="0"/>
              </a:rPr>
              <a:t>*p1 = *p2;</a:t>
            </a:r>
          </a:p>
          <a:p>
            <a:pPr marL="68580" indent="0">
              <a:buNone/>
            </a:pPr>
            <a:r>
              <a:rPr lang="en-US" b="1" dirty="0" err="1" smtClean="0">
                <a:latin typeface="Courier New" panose="02070309020205020404" pitchFamily="49" charset="0"/>
                <a:cs typeface="Courier New" panose="02070309020205020404" pitchFamily="49" charset="0"/>
              </a:rPr>
              <a:t>cout</a:t>
            </a:r>
            <a:r>
              <a:rPr lang="en-US" b="1" dirty="0" smtClean="0">
                <a:latin typeface="Courier New" panose="02070309020205020404" pitchFamily="49" charset="0"/>
                <a:cs typeface="Courier New" panose="02070309020205020404" pitchFamily="49" charset="0"/>
              </a:rPr>
              <a:t> &lt;&lt; p1 &lt;&lt; “ “ &lt;&lt; *p1 &lt;&lt; </a:t>
            </a:r>
            <a:r>
              <a:rPr lang="en-US" b="1" dirty="0" err="1" smtClean="0">
                <a:latin typeface="Courier New" panose="02070309020205020404" pitchFamily="49" charset="0"/>
                <a:cs typeface="Courier New" panose="02070309020205020404" pitchFamily="49" charset="0"/>
              </a:rPr>
              <a:t>endl</a:t>
            </a:r>
            <a:r>
              <a:rPr lang="en-US" b="1" dirty="0" smtClean="0">
                <a:latin typeface="Courier New" panose="02070309020205020404" pitchFamily="49" charset="0"/>
                <a:cs typeface="Courier New" panose="02070309020205020404" pitchFamily="49" charset="0"/>
              </a:rPr>
              <a:t>;</a:t>
            </a:r>
          </a:p>
          <a:p>
            <a:pPr marL="68580" indent="0">
              <a:buNone/>
            </a:pPr>
            <a:r>
              <a:rPr lang="en-US" b="1" dirty="0" smtClean="0">
                <a:latin typeface="Courier New" panose="02070309020205020404" pitchFamily="49" charset="0"/>
                <a:cs typeface="Courier New" panose="02070309020205020404" pitchFamily="49" charset="0"/>
              </a:rPr>
              <a:t>p1 = p2;</a:t>
            </a:r>
          </a:p>
          <a:p>
            <a:pPr marL="68580" indent="0">
              <a:buNone/>
            </a:pPr>
            <a:r>
              <a:rPr lang="en-US" b="1" dirty="0" err="1" smtClean="0">
                <a:latin typeface="Courier New" panose="02070309020205020404" pitchFamily="49" charset="0"/>
                <a:cs typeface="Courier New" panose="02070309020205020404" pitchFamily="49" charset="0"/>
              </a:rPr>
              <a:t>cout</a:t>
            </a:r>
            <a:r>
              <a:rPr lang="en-US" b="1" dirty="0" smtClean="0">
                <a:latin typeface="Courier New" panose="02070309020205020404" pitchFamily="49" charset="0"/>
                <a:cs typeface="Courier New" panose="02070309020205020404" pitchFamily="49" charset="0"/>
              </a:rPr>
              <a:t> &lt;&lt; p1 &lt;&lt; “ “ &lt;&lt; *p1 &lt;&lt; </a:t>
            </a:r>
            <a:r>
              <a:rPr lang="en-US" b="1" dirty="0" err="1" smtClean="0">
                <a:latin typeface="Courier New" panose="02070309020205020404" pitchFamily="49" charset="0"/>
                <a:cs typeface="Courier New" panose="02070309020205020404" pitchFamily="49" charset="0"/>
              </a:rPr>
              <a:t>endl</a:t>
            </a:r>
            <a:r>
              <a:rPr lang="en-US" b="1" dirty="0" smtClean="0">
                <a:latin typeface="Courier New" panose="02070309020205020404" pitchFamily="49" charset="0"/>
                <a:cs typeface="Courier New" panose="02070309020205020404" pitchFamily="49" charset="0"/>
              </a:rPr>
              <a:t>;</a:t>
            </a:r>
          </a:p>
          <a:p>
            <a:pPr marL="68580" indent="0">
              <a:buNone/>
            </a:pPr>
            <a:r>
              <a:rPr lang="en-US" b="1" dirty="0" smtClean="0">
                <a:solidFill>
                  <a:schemeClr val="bg1"/>
                </a:solidFill>
                <a:latin typeface="Courier New" panose="02070309020205020404" pitchFamily="49" charset="0"/>
                <a:cs typeface="Courier New" panose="02070309020205020404" pitchFamily="49" charset="0"/>
              </a:rPr>
              <a:t>delete p1;</a:t>
            </a:r>
          </a:p>
          <a:p>
            <a:pPr marL="68580" indent="0">
              <a:buNone/>
            </a:pPr>
            <a:r>
              <a:rPr lang="en-US" b="1" dirty="0" smtClean="0">
                <a:solidFill>
                  <a:schemeClr val="bg1"/>
                </a:solidFill>
                <a:latin typeface="Courier New" panose="02070309020205020404" pitchFamily="49" charset="0"/>
                <a:cs typeface="Courier New" panose="02070309020205020404" pitchFamily="49" charset="0"/>
              </a:rPr>
              <a:t>delete p2;</a:t>
            </a:r>
          </a:p>
          <a:p>
            <a:pPr marL="68580" indent="0">
              <a:buNone/>
            </a:pPr>
            <a:r>
              <a:rPr lang="en-US" b="1" dirty="0" smtClean="0">
                <a:solidFill>
                  <a:schemeClr val="bg1"/>
                </a:solidFill>
                <a:latin typeface="Courier New" panose="02070309020205020404" pitchFamily="49" charset="0"/>
                <a:cs typeface="Courier New" panose="02070309020205020404" pitchFamily="49" charset="0"/>
              </a:rPr>
              <a:t>// don’t delete p3 because we need that</a:t>
            </a:r>
          </a:p>
          <a:p>
            <a:pPr marL="68580" indent="0">
              <a:buNone/>
            </a:pPr>
            <a:r>
              <a:rPr lang="en-US" b="1" dirty="0" err="1" smtClean="0">
                <a:solidFill>
                  <a:schemeClr val="bg1"/>
                </a:solidFill>
                <a:latin typeface="Courier New" panose="02070309020205020404" pitchFamily="49" charset="0"/>
                <a:cs typeface="Courier New" panose="02070309020205020404" pitchFamily="49" charset="0"/>
              </a:rPr>
              <a:t>cout</a:t>
            </a:r>
            <a:r>
              <a:rPr lang="en-US" b="1" dirty="0" smtClean="0">
                <a:solidFill>
                  <a:schemeClr val="bg1"/>
                </a:solidFill>
                <a:latin typeface="Courier New" panose="02070309020205020404" pitchFamily="49" charset="0"/>
                <a:cs typeface="Courier New" panose="02070309020205020404" pitchFamily="49" charset="0"/>
              </a:rPr>
              <a:t> &lt;&lt; *p3 &lt;&lt; </a:t>
            </a:r>
            <a:r>
              <a:rPr lang="en-US" b="1" dirty="0" err="1" smtClean="0">
                <a:solidFill>
                  <a:schemeClr val="bg1"/>
                </a:solidFill>
                <a:latin typeface="Courier New" panose="02070309020205020404" pitchFamily="49" charset="0"/>
                <a:cs typeface="Courier New" panose="02070309020205020404" pitchFamily="49" charset="0"/>
              </a:rPr>
              <a:t>endl</a:t>
            </a:r>
            <a:r>
              <a:rPr lang="en-US" b="1" dirty="0" smtClean="0">
                <a:solidFill>
                  <a:schemeClr val="bg1"/>
                </a:solidFill>
                <a:latin typeface="Courier New" panose="02070309020205020404" pitchFamily="49" charset="0"/>
                <a:cs typeface="Courier New" panose="02070309020205020404" pitchFamily="49" charset="0"/>
              </a:rPr>
              <a:t>;</a:t>
            </a:r>
            <a:endParaRPr lang="en-US" dirty="0" smtClean="0">
              <a:solidFill>
                <a:schemeClr val="bg1"/>
              </a:solidFill>
            </a:endParaRPr>
          </a:p>
        </p:txBody>
      </p:sp>
      <p:sp>
        <p:nvSpPr>
          <p:cNvPr id="5" name="Line Callout 1 4"/>
          <p:cNvSpPr/>
          <p:nvPr>
            <p:custDataLst>
              <p:tags r:id="rId3"/>
            </p:custDataLst>
          </p:nvPr>
        </p:nvSpPr>
        <p:spPr>
          <a:xfrm>
            <a:off x="6934200" y="1600200"/>
            <a:ext cx="1981200" cy="2658036"/>
          </a:xfrm>
          <a:prstGeom prst="borderCallout1">
            <a:avLst>
              <a:gd name="adj1" fmla="val 77025"/>
              <a:gd name="adj2" fmla="val 495"/>
              <a:gd name="adj3" fmla="val 109500"/>
              <a:gd name="adj4" fmla="val -48562"/>
            </a:avLst>
          </a:prstGeom>
        </p:spPr>
        <p:style>
          <a:lnRef idx="2">
            <a:schemeClr val="accent1"/>
          </a:lnRef>
          <a:fillRef idx="1">
            <a:schemeClr val="lt1"/>
          </a:fillRef>
          <a:effectRef idx="0">
            <a:schemeClr val="accent1"/>
          </a:effectRef>
          <a:fontRef idx="minor">
            <a:schemeClr val="dk1"/>
          </a:fontRef>
        </p:style>
        <p:txBody>
          <a:bodyPr rtlCol="0" anchor="ctr"/>
          <a:lstStyle/>
          <a:p>
            <a:r>
              <a:rPr lang="en-US" b="1" dirty="0" smtClean="0"/>
              <a:t>What does this print?</a:t>
            </a:r>
          </a:p>
          <a:p>
            <a:pPr marL="342900" indent="-342900">
              <a:buFont typeface="+mj-lt"/>
              <a:buAutoNum type="alphaUcPeriod"/>
            </a:pPr>
            <a:r>
              <a:rPr lang="en-US" dirty="0" smtClean="0"/>
              <a:t>0x12, 5</a:t>
            </a:r>
          </a:p>
          <a:p>
            <a:pPr marL="342900" indent="-342900">
              <a:buFont typeface="+mj-lt"/>
              <a:buAutoNum type="alphaUcPeriod"/>
            </a:pPr>
            <a:r>
              <a:rPr lang="en-US" dirty="0" smtClean="0"/>
              <a:t>0x4, 7</a:t>
            </a:r>
          </a:p>
          <a:p>
            <a:pPr marL="342900" indent="-342900">
              <a:buFont typeface="+mj-lt"/>
              <a:buAutoNum type="alphaUcPeriod"/>
            </a:pPr>
            <a:r>
              <a:rPr lang="en-US" dirty="0" smtClean="0"/>
              <a:t>0x12, 7</a:t>
            </a:r>
          </a:p>
          <a:p>
            <a:pPr marL="342900" indent="-342900">
              <a:buFont typeface="+mj-lt"/>
              <a:buAutoNum type="alphaUcPeriod"/>
            </a:pPr>
            <a:r>
              <a:rPr lang="en-US" dirty="0" smtClean="0"/>
              <a:t>0x4, 5</a:t>
            </a:r>
          </a:p>
          <a:p>
            <a:pPr marL="342900" indent="-342900">
              <a:buFont typeface="+mj-lt"/>
              <a:buAutoNum type="alphaUcPeriod"/>
            </a:pPr>
            <a:r>
              <a:rPr lang="en-US" dirty="0" smtClean="0"/>
              <a:t>Other/none/more</a:t>
            </a:r>
            <a:endParaRPr lang="en-US" dirty="0"/>
          </a:p>
        </p:txBody>
      </p:sp>
      <mc:AlternateContent xmlns:mc="http://schemas.openxmlformats.org/markup-compatibility/2006" xmlns:p14="http://schemas.microsoft.com/office/powerpoint/2010/main">
        <mc:Choice Requires="p14">
          <p:contentPart p14:bwMode="auto" r:id="rId6">
            <p14:nvContentPartPr>
              <p14:cNvPr id="4" name="Ink 3"/>
              <p14:cNvContentPartPr/>
              <p14:nvPr>
                <p:custDataLst>
                  <p:tags r:id="rId4"/>
                </p:custDataLst>
              </p14:nvPr>
            </p14:nvContentPartPr>
            <p14:xfrm>
              <a:off x="6867360" y="2607840"/>
              <a:ext cx="1250280" cy="330840"/>
            </p14:xfrm>
          </p:contentPart>
        </mc:Choice>
        <mc:Fallback xmlns="">
          <p:pic>
            <p:nvPicPr>
              <p:cNvPr id="4" name="Ink 3"/>
              <p:cNvPicPr/>
              <p:nvPr/>
            </p:nvPicPr>
            <p:blipFill>
              <a:blip r:embed="rId7"/>
              <a:stretch>
                <a:fillRect/>
              </a:stretch>
            </p:blipFill>
            <p:spPr>
              <a:xfrm>
                <a:off x="6858000" y="2598480"/>
                <a:ext cx="1269000" cy="349560"/>
              </a:xfrm>
              <a:prstGeom prst="rect">
                <a:avLst/>
              </a:prstGeom>
            </p:spPr>
          </p:pic>
        </mc:Fallback>
      </mc:AlternateContent>
    </p:spTree>
    <p:extLst>
      <p:ext uri="{BB962C8B-B14F-4D97-AF65-F5344CB8AC3E}">
        <p14:creationId xmlns:p14="http://schemas.microsoft.com/office/powerpoint/2010/main" val="20549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5800" y="228600"/>
            <a:ext cx="7024744" cy="1143000"/>
          </a:xfrm>
        </p:spPr>
        <p:txBody>
          <a:bodyPr>
            <a:normAutofit fontScale="90000"/>
          </a:bodyPr>
          <a:lstStyle/>
          <a:p>
            <a:r>
              <a:rPr lang="en-US" dirty="0" smtClean="0"/>
              <a:t>Dynamic memory allocation</a:t>
            </a:r>
            <a:endParaRPr lang="en-US" dirty="0"/>
          </a:p>
        </p:txBody>
      </p:sp>
      <p:sp>
        <p:nvSpPr>
          <p:cNvPr id="3" name="Content Placeholder 2"/>
          <p:cNvSpPr>
            <a:spLocks noGrp="1"/>
          </p:cNvSpPr>
          <p:nvPr>
            <p:ph idx="1"/>
            <p:custDataLst>
              <p:tags r:id="rId2"/>
            </p:custDataLst>
          </p:nvPr>
        </p:nvSpPr>
        <p:spPr>
          <a:xfrm>
            <a:off x="685800" y="1600200"/>
            <a:ext cx="7296373" cy="4191000"/>
          </a:xfrm>
        </p:spPr>
        <p:txBody>
          <a:bodyPr>
            <a:normAutofit fontScale="85000" lnSpcReduction="20000"/>
          </a:bodyPr>
          <a:lstStyle/>
          <a:p>
            <a:pPr marL="68580" indent="0">
              <a:buNone/>
            </a:pP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 p1 = new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;//0x12</a:t>
            </a:r>
          </a:p>
          <a:p>
            <a:pPr marL="68580" indent="0">
              <a:buNone/>
            </a:pPr>
            <a:r>
              <a:rPr lang="en-US" b="1" dirty="0" smtClean="0">
                <a:latin typeface="Courier New" panose="02070309020205020404" pitchFamily="49" charset="0"/>
                <a:cs typeface="Courier New" panose="02070309020205020404" pitchFamily="49" charset="0"/>
              </a:rPr>
              <a:t>*p1 = 5;</a:t>
            </a:r>
          </a:p>
          <a:p>
            <a:pPr marL="68580" indent="0">
              <a:buNone/>
            </a:pP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 p2 = new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;//0x4 </a:t>
            </a:r>
          </a:p>
          <a:p>
            <a:pPr marL="68580" indent="0">
              <a:buNone/>
            </a:pPr>
            <a:r>
              <a:rPr lang="en-US" b="1" dirty="0" smtClean="0">
                <a:latin typeface="Courier New" panose="02070309020205020404" pitchFamily="49" charset="0"/>
                <a:cs typeface="Courier New" panose="02070309020205020404" pitchFamily="49" charset="0"/>
              </a:rPr>
              <a:t>*p2 = 7;</a:t>
            </a:r>
          </a:p>
          <a:p>
            <a:pPr marL="68580" indent="0">
              <a:buNone/>
            </a:pP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 p3 = new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;//0x20</a:t>
            </a:r>
          </a:p>
          <a:p>
            <a:pPr marL="68580" indent="0">
              <a:buNone/>
            </a:pPr>
            <a:r>
              <a:rPr lang="en-US" b="1" dirty="0" smtClean="0">
                <a:latin typeface="Courier New" panose="02070309020205020404" pitchFamily="49" charset="0"/>
                <a:cs typeface="Courier New" panose="02070309020205020404" pitchFamily="49" charset="0"/>
              </a:rPr>
              <a:t>*p3 = 8675309; // important phone #</a:t>
            </a:r>
          </a:p>
          <a:p>
            <a:pPr marL="68580" indent="0">
              <a:buNone/>
            </a:pPr>
            <a:r>
              <a:rPr lang="en-US" b="1" dirty="0" smtClean="0">
                <a:latin typeface="Courier New" panose="02070309020205020404" pitchFamily="49" charset="0"/>
                <a:cs typeface="Courier New" panose="02070309020205020404" pitchFamily="49" charset="0"/>
              </a:rPr>
              <a:t>*p1 = *p2;</a:t>
            </a:r>
          </a:p>
          <a:p>
            <a:pPr marL="68580" indent="0">
              <a:buNone/>
            </a:pPr>
            <a:r>
              <a:rPr lang="en-US" b="1" dirty="0" err="1" smtClean="0">
                <a:latin typeface="Courier New" panose="02070309020205020404" pitchFamily="49" charset="0"/>
                <a:cs typeface="Courier New" panose="02070309020205020404" pitchFamily="49" charset="0"/>
              </a:rPr>
              <a:t>cout</a:t>
            </a:r>
            <a:r>
              <a:rPr lang="en-US" b="1" dirty="0" smtClean="0">
                <a:latin typeface="Courier New" panose="02070309020205020404" pitchFamily="49" charset="0"/>
                <a:cs typeface="Courier New" panose="02070309020205020404" pitchFamily="49" charset="0"/>
              </a:rPr>
              <a:t> &lt;&lt; p1 &lt;&lt; “ “ &lt;&lt; *p1 &lt;&lt; </a:t>
            </a:r>
            <a:r>
              <a:rPr lang="en-US" b="1" dirty="0" err="1" smtClean="0">
                <a:latin typeface="Courier New" panose="02070309020205020404" pitchFamily="49" charset="0"/>
                <a:cs typeface="Courier New" panose="02070309020205020404" pitchFamily="49" charset="0"/>
              </a:rPr>
              <a:t>endl</a:t>
            </a:r>
            <a:r>
              <a:rPr lang="en-US" b="1" dirty="0" smtClean="0">
                <a:latin typeface="Courier New" panose="02070309020205020404" pitchFamily="49" charset="0"/>
                <a:cs typeface="Courier New" panose="02070309020205020404" pitchFamily="49" charset="0"/>
              </a:rPr>
              <a:t>;</a:t>
            </a:r>
          </a:p>
          <a:p>
            <a:pPr marL="68580" indent="0">
              <a:buNone/>
            </a:pPr>
            <a:r>
              <a:rPr lang="en-US" b="1" dirty="0" smtClean="0">
                <a:latin typeface="Courier New" panose="02070309020205020404" pitchFamily="49" charset="0"/>
                <a:cs typeface="Courier New" panose="02070309020205020404" pitchFamily="49" charset="0"/>
              </a:rPr>
              <a:t>p1 = p2;</a:t>
            </a:r>
          </a:p>
          <a:p>
            <a:pPr marL="68580" indent="0">
              <a:buNone/>
            </a:pPr>
            <a:r>
              <a:rPr lang="en-US" b="1" dirty="0" err="1" smtClean="0">
                <a:latin typeface="Courier New" panose="02070309020205020404" pitchFamily="49" charset="0"/>
                <a:cs typeface="Courier New" panose="02070309020205020404" pitchFamily="49" charset="0"/>
              </a:rPr>
              <a:t>cout</a:t>
            </a:r>
            <a:r>
              <a:rPr lang="en-US" b="1" dirty="0" smtClean="0">
                <a:latin typeface="Courier New" panose="02070309020205020404" pitchFamily="49" charset="0"/>
                <a:cs typeface="Courier New" panose="02070309020205020404" pitchFamily="49" charset="0"/>
              </a:rPr>
              <a:t> &lt;&lt; p1 &lt;&lt; “ “ &lt;&lt; *p1 &lt;&lt; </a:t>
            </a:r>
            <a:r>
              <a:rPr lang="en-US" b="1" dirty="0" err="1" smtClean="0">
                <a:latin typeface="Courier New" panose="02070309020205020404" pitchFamily="49" charset="0"/>
                <a:cs typeface="Courier New" panose="02070309020205020404" pitchFamily="49" charset="0"/>
              </a:rPr>
              <a:t>endl</a:t>
            </a:r>
            <a:r>
              <a:rPr lang="en-US" b="1" dirty="0" smtClean="0">
                <a:latin typeface="Courier New" panose="02070309020205020404" pitchFamily="49" charset="0"/>
                <a:cs typeface="Courier New" panose="02070309020205020404" pitchFamily="49" charset="0"/>
              </a:rPr>
              <a:t>;</a:t>
            </a:r>
          </a:p>
          <a:p>
            <a:pPr marL="68580" indent="0">
              <a:buNone/>
            </a:pPr>
            <a:r>
              <a:rPr lang="en-US" b="1" dirty="0" smtClean="0">
                <a:solidFill>
                  <a:schemeClr val="tx1"/>
                </a:solidFill>
                <a:latin typeface="Courier New" panose="02070309020205020404" pitchFamily="49" charset="0"/>
                <a:cs typeface="Courier New" panose="02070309020205020404" pitchFamily="49" charset="0"/>
              </a:rPr>
              <a:t>delete p1;</a:t>
            </a:r>
          </a:p>
          <a:p>
            <a:pPr marL="68580" indent="0">
              <a:buNone/>
            </a:pPr>
            <a:r>
              <a:rPr lang="en-US" b="1" dirty="0" smtClean="0">
                <a:solidFill>
                  <a:schemeClr val="tx1"/>
                </a:solidFill>
                <a:latin typeface="Courier New" panose="02070309020205020404" pitchFamily="49" charset="0"/>
                <a:cs typeface="Courier New" panose="02070309020205020404" pitchFamily="49" charset="0"/>
              </a:rPr>
              <a:t>delete p2;</a:t>
            </a:r>
          </a:p>
          <a:p>
            <a:pPr marL="68580" indent="0">
              <a:buNone/>
            </a:pPr>
            <a:r>
              <a:rPr lang="en-US" b="1" dirty="0" err="1" smtClean="0">
                <a:solidFill>
                  <a:schemeClr val="tx1"/>
                </a:solidFill>
                <a:latin typeface="Courier New" panose="02070309020205020404" pitchFamily="49" charset="0"/>
                <a:cs typeface="Courier New" panose="02070309020205020404" pitchFamily="49" charset="0"/>
              </a:rPr>
              <a:t>cout</a:t>
            </a:r>
            <a:r>
              <a:rPr lang="en-US" b="1" dirty="0" smtClean="0">
                <a:solidFill>
                  <a:schemeClr val="tx1"/>
                </a:solidFill>
                <a:latin typeface="Courier New" panose="02070309020205020404" pitchFamily="49" charset="0"/>
                <a:cs typeface="Courier New" panose="02070309020205020404" pitchFamily="49" charset="0"/>
              </a:rPr>
              <a:t> &lt;&lt; *p3 &lt;&lt; </a:t>
            </a:r>
            <a:r>
              <a:rPr lang="en-US" b="1" dirty="0" err="1" smtClean="0">
                <a:solidFill>
                  <a:schemeClr val="tx1"/>
                </a:solidFill>
                <a:latin typeface="Courier New" panose="02070309020205020404" pitchFamily="49" charset="0"/>
                <a:cs typeface="Courier New" panose="02070309020205020404" pitchFamily="49" charset="0"/>
              </a:rPr>
              <a:t>endl</a:t>
            </a:r>
            <a:r>
              <a:rPr lang="en-US" b="1" dirty="0" smtClean="0">
                <a:solidFill>
                  <a:schemeClr val="tx1"/>
                </a:solidFill>
                <a:latin typeface="Courier New" panose="02070309020205020404" pitchFamily="49" charset="0"/>
                <a:cs typeface="Courier New" panose="02070309020205020404" pitchFamily="49" charset="0"/>
              </a:rPr>
              <a:t>; //print important phone #</a:t>
            </a:r>
            <a:endParaRPr lang="en-US" dirty="0" smtClean="0">
              <a:solidFill>
                <a:schemeClr val="tx1"/>
              </a:solidFill>
            </a:endParaRPr>
          </a:p>
        </p:txBody>
      </p:sp>
      <p:sp>
        <p:nvSpPr>
          <p:cNvPr id="5" name="Line Callout 1 4"/>
          <p:cNvSpPr/>
          <p:nvPr>
            <p:custDataLst>
              <p:tags r:id="rId3"/>
            </p:custDataLst>
          </p:nvPr>
        </p:nvSpPr>
        <p:spPr>
          <a:xfrm>
            <a:off x="5867400" y="1380565"/>
            <a:ext cx="2743200" cy="2658036"/>
          </a:xfrm>
          <a:prstGeom prst="borderCallout1">
            <a:avLst>
              <a:gd name="adj1" fmla="val 77025"/>
              <a:gd name="adj2" fmla="val 495"/>
              <a:gd name="adj3" fmla="val 137021"/>
              <a:gd name="adj4" fmla="val -90975"/>
            </a:avLst>
          </a:prstGeom>
        </p:spPr>
        <p:style>
          <a:lnRef idx="2">
            <a:schemeClr val="accent1"/>
          </a:lnRef>
          <a:fillRef idx="1">
            <a:schemeClr val="lt1"/>
          </a:fillRef>
          <a:effectRef idx="0">
            <a:schemeClr val="accent1"/>
          </a:effectRef>
          <a:fontRef idx="minor">
            <a:schemeClr val="dk1"/>
          </a:fontRef>
        </p:style>
        <p:txBody>
          <a:bodyPr rtlCol="0" anchor="ctr"/>
          <a:lstStyle/>
          <a:p>
            <a:r>
              <a:rPr lang="en-US" b="1" dirty="0" smtClean="0"/>
              <a:t>These last three lines…</a:t>
            </a:r>
          </a:p>
          <a:p>
            <a:pPr marL="342900" indent="-342900">
              <a:buFont typeface="+mj-lt"/>
              <a:buAutoNum type="alphaUcPeriod"/>
            </a:pPr>
            <a:r>
              <a:rPr lang="en-US" dirty="0" smtClean="0"/>
              <a:t>Looks good!</a:t>
            </a:r>
          </a:p>
          <a:p>
            <a:pPr marL="342900" indent="-342900">
              <a:buFont typeface="+mj-lt"/>
              <a:buAutoNum type="alphaUcPeriod"/>
            </a:pPr>
            <a:r>
              <a:rPr lang="en-US" dirty="0" smtClean="0"/>
              <a:t>Didn’t do enough deleting</a:t>
            </a:r>
          </a:p>
          <a:p>
            <a:pPr marL="342900" indent="-342900">
              <a:buFont typeface="+mj-lt"/>
              <a:buAutoNum type="alphaUcPeriod"/>
            </a:pPr>
            <a:r>
              <a:rPr lang="en-US" dirty="0" smtClean="0"/>
              <a:t>Did too much deleting</a:t>
            </a:r>
          </a:p>
          <a:p>
            <a:pPr marL="342900" indent="-342900">
              <a:buFont typeface="+mj-lt"/>
              <a:buAutoNum type="alphaUcPeriod"/>
            </a:pPr>
            <a:r>
              <a:rPr lang="en-US" dirty="0" smtClean="0"/>
              <a:t>Accessed memory after deleting</a:t>
            </a:r>
          </a:p>
          <a:p>
            <a:pPr marL="342900" indent="-342900">
              <a:buFont typeface="+mj-lt"/>
              <a:buAutoNum type="alphaUcPeriod"/>
            </a:pPr>
            <a:r>
              <a:rPr lang="en-US" dirty="0" smtClean="0"/>
              <a:t>Other/none/more</a:t>
            </a:r>
            <a:endParaRPr lang="en-US" dirty="0"/>
          </a:p>
        </p:txBody>
      </p:sp>
    </p:spTree>
    <p:extLst>
      <p:ext uri="{BB962C8B-B14F-4D97-AF65-F5344CB8AC3E}">
        <p14:creationId xmlns:p14="http://schemas.microsoft.com/office/powerpoint/2010/main" val="3282863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(again) Use NULL to </a:t>
            </a:r>
            <a:r>
              <a:rPr lang="en-US" i="1" dirty="0" smtClean="0"/>
              <a:t>ensure</a:t>
            </a:r>
            <a:r>
              <a:rPr lang="en-US" dirty="0" smtClean="0"/>
              <a:t> your program crashes (really!)</a:t>
            </a:r>
            <a:endParaRPr lang="en-US" dirty="0"/>
          </a:p>
        </p:txBody>
      </p:sp>
      <p:sp>
        <p:nvSpPr>
          <p:cNvPr id="6" name="Text Placeholder 5"/>
          <p:cNvSpPr>
            <a:spLocks noGrp="1"/>
          </p:cNvSpPr>
          <p:nvPr>
            <p:ph type="body" idx="1"/>
            <p:custDataLst>
              <p:tags r:id="rId2"/>
            </p:custDataLst>
          </p:nvPr>
        </p:nvSpPr>
        <p:spPr/>
        <p:txBody>
          <a:bodyPr/>
          <a:lstStyle/>
          <a:p>
            <a:r>
              <a:rPr lang="en-US" dirty="0" smtClean="0"/>
              <a:t>Common error:</a:t>
            </a:r>
            <a:endParaRPr lang="en-US" dirty="0"/>
          </a:p>
        </p:txBody>
      </p:sp>
      <p:sp>
        <p:nvSpPr>
          <p:cNvPr id="4" name="Content Placeholder 3"/>
          <p:cNvSpPr>
            <a:spLocks noGrp="1"/>
          </p:cNvSpPr>
          <p:nvPr>
            <p:ph sz="half" idx="2"/>
            <p:custDataLst>
              <p:tags r:id="rId3"/>
            </p:custDataLst>
          </p:nvPr>
        </p:nvSpPr>
        <p:spPr/>
        <p:txBody>
          <a:bodyPr/>
          <a:lstStyle/>
          <a:p>
            <a:pPr marL="68580" indent="0">
              <a:buNone/>
            </a:pPr>
            <a:r>
              <a:rPr lang="en-US" dirty="0" smtClean="0">
                <a:latin typeface="Consolas" panose="020B0609020204030204" pitchFamily="49" charset="0"/>
                <a:cs typeface="Consolas" panose="020B0609020204030204" pitchFamily="49" charset="0"/>
              </a:rPr>
              <a:t>delete foo;</a:t>
            </a:r>
          </a:p>
          <a:p>
            <a:pPr marL="68580" indent="0">
              <a:buNone/>
            </a:pPr>
            <a:r>
              <a:rPr lang="en-US" dirty="0" smtClean="0">
                <a:latin typeface="Consolas" panose="020B0609020204030204" pitchFamily="49" charset="0"/>
                <a:cs typeface="Consolas" panose="020B0609020204030204" pitchFamily="49" charset="0"/>
              </a:rPr>
              <a:t>…</a:t>
            </a:r>
          </a:p>
          <a:p>
            <a:pPr marL="68580" indent="0">
              <a:buNone/>
            </a:pPr>
            <a:r>
              <a:rPr lang="en-US" dirty="0" smtClean="0">
                <a:latin typeface="Consolas" panose="020B0609020204030204" pitchFamily="49" charset="0"/>
                <a:cs typeface="Consolas" panose="020B0609020204030204" pitchFamily="49" charset="0"/>
              </a:rPr>
              <a:t>*foo = 555;</a:t>
            </a:r>
          </a:p>
          <a:p>
            <a:pPr marL="68580" indent="0">
              <a:buNone/>
            </a:pPr>
            <a:endParaRPr lang="en-US" dirty="0">
              <a:latin typeface="Consolas" panose="020B0609020204030204" pitchFamily="49" charset="0"/>
              <a:cs typeface="Consolas" panose="020B0609020204030204" pitchFamily="49" charset="0"/>
            </a:endParaRPr>
          </a:p>
        </p:txBody>
      </p:sp>
      <p:sp>
        <p:nvSpPr>
          <p:cNvPr id="7" name="Text Placeholder 6"/>
          <p:cNvSpPr>
            <a:spLocks noGrp="1"/>
          </p:cNvSpPr>
          <p:nvPr>
            <p:ph type="body" sz="quarter" idx="3"/>
            <p:custDataLst>
              <p:tags r:id="rId4"/>
            </p:custDataLst>
          </p:nvPr>
        </p:nvSpPr>
        <p:spPr/>
        <p:txBody>
          <a:bodyPr/>
          <a:lstStyle/>
          <a:p>
            <a:r>
              <a:rPr lang="en-US" dirty="0" smtClean="0"/>
              <a:t>Prevention:</a:t>
            </a:r>
            <a:endParaRPr lang="en-US" dirty="0"/>
          </a:p>
        </p:txBody>
      </p:sp>
      <p:sp>
        <p:nvSpPr>
          <p:cNvPr id="8" name="Content Placeholder 7"/>
          <p:cNvSpPr>
            <a:spLocks noGrp="1"/>
          </p:cNvSpPr>
          <p:nvPr>
            <p:ph sz="quarter" idx="4"/>
            <p:custDataLst>
              <p:tags r:id="rId5"/>
            </p:custDataLst>
          </p:nvPr>
        </p:nvSpPr>
        <p:spPr>
          <a:xfrm>
            <a:off x="4962144" y="2974694"/>
            <a:ext cx="3419856" cy="2835797"/>
          </a:xfrm>
        </p:spPr>
        <p:txBody>
          <a:bodyPr/>
          <a:lstStyle/>
          <a:p>
            <a:pPr marL="68580" indent="0">
              <a:buNone/>
            </a:pPr>
            <a:r>
              <a:rPr lang="en-US" dirty="0" smtClean="0">
                <a:latin typeface="Consolas" panose="020B0609020204030204" pitchFamily="49" charset="0"/>
                <a:cs typeface="Consolas" panose="020B0609020204030204" pitchFamily="49" charset="0"/>
              </a:rPr>
              <a:t>delete foo;</a:t>
            </a:r>
          </a:p>
          <a:p>
            <a:pPr marL="68580" indent="0">
              <a:buNone/>
            </a:pPr>
            <a:r>
              <a:rPr lang="en-US" dirty="0" smtClean="0">
                <a:latin typeface="Consolas" panose="020B0609020204030204" pitchFamily="49" charset="0"/>
                <a:cs typeface="Consolas" panose="020B0609020204030204" pitchFamily="49" charset="0"/>
              </a:rPr>
              <a:t>foo = NULL;</a:t>
            </a:r>
          </a:p>
          <a:p>
            <a:pPr marL="68580" indent="0">
              <a:buNone/>
            </a:pP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a:p>
            <a:pPr marL="68580" indent="0">
              <a:buNone/>
            </a:pPr>
            <a:r>
              <a:rPr lang="en-US" dirty="0">
                <a:latin typeface="Consolas" panose="020B0609020204030204" pitchFamily="49" charset="0"/>
                <a:cs typeface="Consolas" panose="020B0609020204030204" pitchFamily="49" charset="0"/>
              </a:rPr>
              <a:t>*foo = 555;</a:t>
            </a:r>
            <a:endParaRPr lang="en-US" dirty="0"/>
          </a:p>
        </p:txBody>
      </p:sp>
      <p:sp>
        <p:nvSpPr>
          <p:cNvPr id="9" name="Rectangle 8"/>
          <p:cNvSpPr/>
          <p:nvPr>
            <p:custDataLst>
              <p:tags r:id="rId6"/>
            </p:custDataLst>
          </p:nvPr>
        </p:nvSpPr>
        <p:spPr>
          <a:xfrm>
            <a:off x="501802" y="6488668"/>
            <a:ext cx="5832046" cy="215444"/>
          </a:xfrm>
          <a:prstGeom prst="rect">
            <a:avLst/>
          </a:prstGeom>
        </p:spPr>
        <p:txBody>
          <a:bodyPr wrap="none">
            <a:spAutoFit/>
          </a:bodyPr>
          <a:lstStyle/>
          <a:p>
            <a:r>
              <a:rPr lang="en-US" sz="800" dirty="0" smtClean="0">
                <a:latin typeface="Consolas" panose="020B0609020204030204" pitchFamily="49" charset="0"/>
                <a:cs typeface="Consolas" panose="020B0609020204030204" pitchFamily="49" charset="0"/>
              </a:rPr>
              <a:t>Image is in the public domain: </a:t>
            </a:r>
            <a:r>
              <a:rPr lang="en-US" sz="800" dirty="0">
                <a:hlinkClick r:id="rId19"/>
              </a:rPr>
              <a:t>http://en.wikipedia.org/wiki/File:Operation_Upshot-Knothole_-_Badger_001.jpg</a:t>
            </a:r>
            <a:endParaRPr lang="en-US" sz="800" dirty="0"/>
          </a:p>
        </p:txBody>
      </p:sp>
      <p:pic>
        <p:nvPicPr>
          <p:cNvPr id="11" name="Picture 2" descr="File:Operation Upshot-Knothole - Badger 001.jpg" title="Explosion: this code is bad!"/>
          <p:cNvPicPr>
            <a:picLocks noChangeAspect="1" noChangeArrowheads="1"/>
          </p:cNvPicPr>
          <p:nvPr>
            <p:custDataLst>
              <p:tags r:id="rId7"/>
            </p:custDataLst>
          </p:nvPr>
        </p:nvPicPr>
        <p:blipFill>
          <a:blip r:embed="rId20" cstate="print">
            <a:extLst>
              <a:ext uri="{28A0092B-C50C-407E-A947-70E740481C1C}">
                <a14:useLocalDpi xmlns:a14="http://schemas.microsoft.com/office/drawing/2010/main" val="0"/>
              </a:ext>
            </a:extLst>
          </a:blip>
          <a:srcRect/>
          <a:stretch>
            <a:fillRect/>
          </a:stretch>
        </p:blipFill>
        <p:spPr bwMode="auto">
          <a:xfrm>
            <a:off x="5655489" y="4805351"/>
            <a:ext cx="1981200" cy="1683317"/>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descr="Memory is represnted as a giant array. The &quot;middle&quot; of the array is free/available space. The &quot;top&quot; of the array is occupied by the heap, which grows downward into the free/available space as more memory is allocated from the heap. The &quot;bottom&quot; of the array is occupied by the stack, which grows up as function calls are made (and shrinks back down as those functions return). The stack holds the local variables of each function. The heap holds space that was allocated with &quot;new&quot; in C++ (or &quot;malloc()&quot; in C). We will talk more about the heap and &quot;new&quot; later in the quarter!" title="Memory: stack and heap"/>
          <p:cNvSpPr/>
          <p:nvPr>
            <p:custDataLst>
              <p:tags r:id="rId8"/>
            </p:custDataLst>
          </p:nvPr>
        </p:nvSpPr>
        <p:spPr>
          <a:xfrm>
            <a:off x="3276600" y="3048000"/>
            <a:ext cx="1371600" cy="396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custDataLst>
              <p:tags r:id="rId9"/>
            </p:custDataLst>
          </p:nvPr>
        </p:nvSpPr>
        <p:spPr>
          <a:xfrm>
            <a:off x="3276600" y="5410200"/>
            <a:ext cx="1371600" cy="16002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Heap</a:t>
            </a:r>
            <a:endParaRPr lang="en-US" dirty="0">
              <a:solidFill>
                <a:schemeClr val="tx1"/>
              </a:solidFill>
            </a:endParaRPr>
          </a:p>
        </p:txBody>
      </p:sp>
      <p:sp>
        <p:nvSpPr>
          <p:cNvPr id="14" name="Rectangle 13"/>
          <p:cNvSpPr/>
          <p:nvPr>
            <p:custDataLst>
              <p:tags r:id="rId10"/>
            </p:custDataLst>
          </p:nvPr>
        </p:nvSpPr>
        <p:spPr>
          <a:xfrm>
            <a:off x="3276600" y="3048000"/>
            <a:ext cx="1371600" cy="73208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Stack</a:t>
            </a:r>
          </a:p>
          <a:p>
            <a:pPr algn="ctr"/>
            <a:endParaRPr lang="en-US" dirty="0">
              <a:solidFill>
                <a:schemeClr val="tx1"/>
              </a:solidFill>
            </a:endParaRPr>
          </a:p>
        </p:txBody>
      </p:sp>
      <p:cxnSp>
        <p:nvCxnSpPr>
          <p:cNvPr id="15" name="Straight Arrow Connector 14"/>
          <p:cNvCxnSpPr>
            <a:stCxn id="13" idx="0"/>
          </p:cNvCxnSpPr>
          <p:nvPr>
            <p:custDataLst>
              <p:tags r:id="rId11"/>
            </p:custDataLst>
          </p:nvPr>
        </p:nvCxnSpPr>
        <p:spPr>
          <a:xfrm flipV="1">
            <a:off x="3962400" y="5029200"/>
            <a:ext cx="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4" idx="2"/>
          </p:cNvCxnSpPr>
          <p:nvPr>
            <p:custDataLst>
              <p:tags r:id="rId12"/>
            </p:custDataLst>
          </p:nvPr>
        </p:nvCxnSpPr>
        <p:spPr>
          <a:xfrm>
            <a:off x="3962400" y="3780081"/>
            <a:ext cx="0" cy="33471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custDataLst>
              <p:tags r:id="rId13"/>
            </p:custDataLst>
          </p:nvPr>
        </p:nvSpPr>
        <p:spPr>
          <a:xfrm>
            <a:off x="1210056" y="5543707"/>
            <a:ext cx="2100255" cy="369332"/>
          </a:xfrm>
          <a:prstGeom prst="rect">
            <a:avLst/>
          </a:prstGeom>
        </p:spPr>
        <p:txBody>
          <a:bodyPr wrap="none">
            <a:spAutoFit/>
          </a:bodyPr>
          <a:lstStyle/>
          <a:p>
            <a:pPr lvl="2"/>
            <a:r>
              <a:rPr lang="en-US" dirty="0"/>
              <a:t>0x28F620</a:t>
            </a:r>
          </a:p>
        </p:txBody>
      </p:sp>
      <p:sp>
        <p:nvSpPr>
          <p:cNvPr id="19" name="Rectangle 18"/>
          <p:cNvSpPr/>
          <p:nvPr>
            <p:custDataLst>
              <p:tags r:id="rId14"/>
            </p:custDataLst>
          </p:nvPr>
        </p:nvSpPr>
        <p:spPr>
          <a:xfrm>
            <a:off x="3267456" y="5624372"/>
            <a:ext cx="1371600" cy="228600"/>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File:Operation Upshot-Knothole - Badger 001.jpg" title="Explosion: this code is bad!"/>
          <p:cNvPicPr>
            <a:picLocks noChangeAspect="1" noChangeArrowheads="1"/>
          </p:cNvPicPr>
          <p:nvPr>
            <p:custDataLst>
              <p:tags r:id="rId15"/>
            </p:custDataLst>
          </p:nvPr>
        </p:nvPicPr>
        <p:blipFill>
          <a:blip r:embed="rId21" cstate="print">
            <a:extLst>
              <a:ext uri="{28A0092B-C50C-407E-A947-70E740481C1C}">
                <a14:useLocalDpi xmlns:a14="http://schemas.microsoft.com/office/drawing/2010/main" val="0"/>
              </a:ext>
            </a:extLst>
          </a:blip>
          <a:srcRect/>
          <a:stretch>
            <a:fillRect/>
          </a:stretch>
        </p:blipFill>
        <p:spPr bwMode="auto">
          <a:xfrm>
            <a:off x="3757374" y="5562600"/>
            <a:ext cx="447690" cy="380378"/>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22">
            <p14:nvContentPartPr>
              <p14:cNvPr id="10" name="Ink 9"/>
              <p14:cNvContentPartPr/>
              <p14:nvPr>
                <p:custDataLst>
                  <p:tags r:id="rId16"/>
                </p:custDataLst>
              </p14:nvPr>
            </p14:nvContentPartPr>
            <p14:xfrm>
              <a:off x="11269047" y="170869"/>
              <a:ext cx="34920" cy="253440"/>
            </p14:xfrm>
          </p:contentPart>
        </mc:Choice>
        <mc:Fallback xmlns="">
          <p:pic>
            <p:nvPicPr>
              <p:cNvPr id="10" name="Ink 9"/>
              <p:cNvPicPr/>
              <p:nvPr/>
            </p:nvPicPr>
            <p:blipFill>
              <a:blip r:embed="rId23"/>
              <a:stretch>
                <a:fillRect/>
              </a:stretch>
            </p:blipFill>
            <p:spPr>
              <a:xfrm>
                <a:off x="11258607" y="160429"/>
                <a:ext cx="55800" cy="27432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096" name="Ink 1095"/>
              <p14:cNvContentPartPr/>
              <p14:nvPr>
                <p:custDataLst>
                  <p:tags r:id="rId17"/>
                </p:custDataLst>
              </p14:nvPr>
            </p14:nvContentPartPr>
            <p14:xfrm>
              <a:off x="7112487" y="6642949"/>
              <a:ext cx="0" cy="9360"/>
            </p14:xfrm>
          </p:contentPart>
        </mc:Choice>
        <mc:Fallback xmlns="">
          <p:pic>
            <p:nvPicPr>
              <p:cNvPr id="1096" name="Ink 1095"/>
              <p:cNvPicPr/>
              <p:nvPr/>
            </p:nvPicPr>
            <p:blipFill>
              <a:blip r:embed="rId25"/>
              <a:stretch>
                <a:fillRect/>
              </a:stretch>
            </p:blipFill>
            <p:spPr>
              <a:xfrm>
                <a:off x="7112487" y="6640429"/>
                <a:ext cx="0" cy="14400"/>
              </a:xfrm>
              <a:prstGeom prst="rect">
                <a:avLst/>
              </a:prstGeom>
            </p:spPr>
          </p:pic>
        </mc:Fallback>
      </mc:AlternateContent>
    </p:spTree>
    <p:extLst>
      <p:ext uri="{BB962C8B-B14F-4D97-AF65-F5344CB8AC3E}">
        <p14:creationId xmlns:p14="http://schemas.microsoft.com/office/powerpoint/2010/main" val="1310920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Today’s Topics: Pointers!</a:t>
            </a:r>
            <a:endParaRPr lang="en-US" dirty="0"/>
          </a:p>
        </p:txBody>
      </p:sp>
      <p:sp>
        <p:nvSpPr>
          <p:cNvPr id="3" name="Content Placeholder 2"/>
          <p:cNvSpPr>
            <a:spLocks noGrp="1"/>
          </p:cNvSpPr>
          <p:nvPr>
            <p:ph idx="1"/>
            <p:custDataLst>
              <p:tags r:id="rId2"/>
            </p:custDataLst>
          </p:nvPr>
        </p:nvSpPr>
        <p:spPr>
          <a:xfrm>
            <a:off x="1043492" y="2323652"/>
            <a:ext cx="7033708" cy="3696148"/>
          </a:xfrm>
        </p:spPr>
        <p:txBody>
          <a:bodyPr>
            <a:normAutofit/>
          </a:bodyPr>
          <a:lstStyle/>
          <a:p>
            <a:pPr marL="457200" indent="-457200">
              <a:buFont typeface="+mj-lt"/>
              <a:buAutoNum type="arabicPeriod"/>
            </a:pPr>
            <a:r>
              <a:rPr lang="en-US" dirty="0" smtClean="0">
                <a:solidFill>
                  <a:schemeClr val="tx1"/>
                </a:solidFill>
                <a:latin typeface="Calibri" panose="020F0502020204030204" pitchFamily="34" charset="0"/>
              </a:rPr>
              <a:t>Pointers and memory addresses</a:t>
            </a:r>
          </a:p>
          <a:p>
            <a:pPr marL="457200" indent="-457200">
              <a:buFont typeface="+mj-lt"/>
              <a:buAutoNum type="arabicPeriod"/>
            </a:pPr>
            <a:r>
              <a:rPr lang="en-US" dirty="0" smtClean="0">
                <a:solidFill>
                  <a:schemeClr val="tx1"/>
                </a:solidFill>
                <a:latin typeface="Calibri" panose="020F0502020204030204" pitchFamily="34" charset="0"/>
              </a:rPr>
              <a:t>Dynamic memory allocation (new/delete)</a:t>
            </a: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2</a:t>
            </a:fld>
            <a:endParaRPr lang="en-US" dirty="0"/>
          </a:p>
        </p:txBody>
      </p:sp>
    </p:spTree>
    <p:extLst>
      <p:ext uri="{BB962C8B-B14F-4D97-AF65-F5344CB8AC3E}">
        <p14:creationId xmlns:p14="http://schemas.microsoft.com/office/powerpoint/2010/main" val="654431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762000" y="457200"/>
            <a:ext cx="7024744" cy="1143000"/>
          </a:xfrm>
        </p:spPr>
        <p:txBody>
          <a:bodyPr>
            <a:noAutofit/>
          </a:bodyPr>
          <a:lstStyle/>
          <a:p>
            <a:r>
              <a:rPr lang="en-US" dirty="0" smtClean="0"/>
              <a:t>Examples of the &amp; operator</a:t>
            </a:r>
            <a:endParaRPr lang="en-US" dirty="0"/>
          </a:p>
        </p:txBody>
      </p:sp>
      <p:sp>
        <p:nvSpPr>
          <p:cNvPr id="5" name="Content Placeholder 4"/>
          <p:cNvSpPr>
            <a:spLocks noGrp="1"/>
          </p:cNvSpPr>
          <p:nvPr>
            <p:ph idx="1"/>
            <p:custDataLst>
              <p:tags r:id="rId2"/>
            </p:custDataLst>
          </p:nvPr>
        </p:nvSpPr>
        <p:spPr>
          <a:xfrm>
            <a:off x="609600" y="1981200"/>
            <a:ext cx="7010400" cy="4572000"/>
          </a:xfrm>
        </p:spPr>
        <p:txBody>
          <a:bodyPr>
            <a:normAutofit lnSpcReduction="10000"/>
          </a:bodyPr>
          <a:lstStyle/>
          <a:p>
            <a:pPr lvl="1">
              <a:lnSpc>
                <a:spcPct val="80000"/>
              </a:lnSpc>
              <a:buFontTx/>
              <a:buNone/>
            </a:pPr>
            <a:r>
              <a:rPr lang="en-US" sz="2400" b="1" dirty="0" err="1">
                <a:latin typeface="Consolas" panose="020B0609020204030204" pitchFamily="49" charset="0"/>
                <a:cs typeface="Consolas" panose="020B0609020204030204" pitchFamily="49" charset="0"/>
              </a:rPr>
              <a:t>int</a:t>
            </a:r>
            <a:r>
              <a:rPr lang="en-US" sz="2400" b="1" dirty="0">
                <a:latin typeface="Consolas" panose="020B0609020204030204" pitchFamily="49" charset="0"/>
                <a:cs typeface="Consolas" panose="020B0609020204030204" pitchFamily="49" charset="0"/>
              </a:rPr>
              <a:t> x = 42;</a:t>
            </a:r>
          </a:p>
          <a:p>
            <a:pPr lvl="1">
              <a:lnSpc>
                <a:spcPct val="80000"/>
              </a:lnSpc>
              <a:buFontTx/>
              <a:buNone/>
            </a:pPr>
            <a:r>
              <a:rPr lang="en-US" sz="2400" b="1" dirty="0" err="1">
                <a:latin typeface="Consolas" panose="020B0609020204030204" pitchFamily="49" charset="0"/>
                <a:cs typeface="Consolas" panose="020B0609020204030204" pitchFamily="49" charset="0"/>
              </a:rPr>
              <a:t>int</a:t>
            </a:r>
            <a:r>
              <a:rPr lang="en-US" sz="2400" b="1" dirty="0">
                <a:latin typeface="Consolas" panose="020B0609020204030204" pitchFamily="49" charset="0"/>
                <a:cs typeface="Consolas" panose="020B0609020204030204" pitchFamily="49" charset="0"/>
              </a:rPr>
              <a:t> </a:t>
            </a:r>
            <a:r>
              <a:rPr lang="en-US" sz="2400" b="1" dirty="0" smtClean="0">
                <a:latin typeface="Consolas" panose="020B0609020204030204" pitchFamily="49" charset="0"/>
                <a:cs typeface="Consolas" panose="020B0609020204030204" pitchFamily="49" charset="0"/>
              </a:rPr>
              <a:t>y;</a:t>
            </a:r>
            <a:endParaRPr lang="en-US" sz="2400" b="1" dirty="0">
              <a:latin typeface="Consolas" panose="020B0609020204030204" pitchFamily="49" charset="0"/>
              <a:cs typeface="Consolas" panose="020B0609020204030204" pitchFamily="49" charset="0"/>
            </a:endParaRPr>
          </a:p>
          <a:p>
            <a:pPr lvl="1">
              <a:lnSpc>
                <a:spcPct val="80000"/>
              </a:lnSpc>
              <a:buFontTx/>
              <a:buNone/>
            </a:pPr>
            <a:r>
              <a:rPr lang="en-US" sz="2400" b="1" dirty="0" err="1">
                <a:latin typeface="Consolas" panose="020B0609020204030204" pitchFamily="49" charset="0"/>
                <a:cs typeface="Consolas" panose="020B0609020204030204" pitchFamily="49" charset="0"/>
              </a:rPr>
              <a:t>int</a:t>
            </a:r>
            <a:r>
              <a:rPr lang="en-US" sz="2400" b="1" dirty="0">
                <a:latin typeface="Consolas" panose="020B0609020204030204" pitchFamily="49" charset="0"/>
                <a:cs typeface="Consolas" panose="020B0609020204030204" pitchFamily="49" charset="0"/>
              </a:rPr>
              <a:t> a[3] = {91, -3, 85};</a:t>
            </a:r>
          </a:p>
          <a:p>
            <a:pPr lvl="1">
              <a:lnSpc>
                <a:spcPct val="80000"/>
              </a:lnSpc>
              <a:buFontTx/>
              <a:buNone/>
            </a:pPr>
            <a:r>
              <a:rPr lang="en-US" sz="2400" b="1" dirty="0" smtClean="0">
                <a:latin typeface="Consolas" panose="020B0609020204030204" pitchFamily="49" charset="0"/>
                <a:cs typeface="Consolas" panose="020B0609020204030204" pitchFamily="49" charset="0"/>
              </a:rPr>
              <a:t>double d = 3.0;</a:t>
            </a:r>
            <a:endParaRPr lang="en-US" sz="2400" b="1" dirty="0">
              <a:latin typeface="Consolas" panose="020B0609020204030204" pitchFamily="49" charset="0"/>
              <a:cs typeface="Consolas" panose="020B0609020204030204" pitchFamily="49" charset="0"/>
            </a:endParaRPr>
          </a:p>
          <a:p>
            <a:pPr lvl="1">
              <a:lnSpc>
                <a:spcPct val="80000"/>
              </a:lnSpc>
              <a:buFontTx/>
              <a:buNone/>
            </a:pPr>
            <a:r>
              <a:rPr lang="en-US" sz="2400" b="1" dirty="0" err="1">
                <a:solidFill>
                  <a:schemeClr val="tx1"/>
                </a:solidFill>
                <a:latin typeface="Consolas" panose="020B0609020204030204" pitchFamily="49" charset="0"/>
                <a:cs typeface="Consolas" panose="020B0609020204030204" pitchFamily="49" charset="0"/>
              </a:rPr>
              <a:t>cout</a:t>
            </a:r>
            <a:r>
              <a:rPr lang="en-US" sz="2400" b="1" dirty="0">
                <a:solidFill>
                  <a:schemeClr val="tx1"/>
                </a:solidFill>
                <a:latin typeface="Consolas" panose="020B0609020204030204" pitchFamily="49" charset="0"/>
                <a:cs typeface="Consolas" panose="020B0609020204030204" pitchFamily="49" charset="0"/>
              </a:rPr>
              <a:t> &lt;&lt; </a:t>
            </a:r>
            <a:r>
              <a:rPr lang="en-US" sz="2400" b="1" dirty="0">
                <a:solidFill>
                  <a:schemeClr val="accent1"/>
                </a:solidFill>
                <a:latin typeface="Consolas" panose="020B0609020204030204" pitchFamily="49" charset="0"/>
                <a:cs typeface="Consolas" panose="020B0609020204030204" pitchFamily="49" charset="0"/>
              </a:rPr>
              <a:t>x</a:t>
            </a:r>
            <a:r>
              <a:rPr lang="en-US" sz="2400" b="1" dirty="0">
                <a:solidFill>
                  <a:schemeClr val="tx1"/>
                </a:solidFill>
                <a:latin typeface="Consolas" panose="020B0609020204030204" pitchFamily="49" charset="0"/>
                <a:cs typeface="Consolas" panose="020B0609020204030204" pitchFamily="49" charset="0"/>
              </a:rPr>
              <a:t> &lt;&lt; </a:t>
            </a:r>
            <a:r>
              <a:rPr lang="en-US" sz="2400" b="1" dirty="0" err="1">
                <a:solidFill>
                  <a:schemeClr val="tx1"/>
                </a:solidFill>
                <a:latin typeface="Consolas" panose="020B0609020204030204" pitchFamily="49" charset="0"/>
                <a:cs typeface="Consolas" panose="020B0609020204030204" pitchFamily="49" charset="0"/>
              </a:rPr>
              <a:t>endl</a:t>
            </a:r>
            <a:r>
              <a:rPr lang="en-US" sz="2400" b="1" dirty="0">
                <a:solidFill>
                  <a:schemeClr val="tx1"/>
                </a:solidFill>
                <a:latin typeface="Consolas" panose="020B0609020204030204" pitchFamily="49" charset="0"/>
                <a:cs typeface="Consolas" panose="020B0609020204030204" pitchFamily="49" charset="0"/>
              </a:rPr>
              <a:t>;       </a:t>
            </a:r>
            <a:r>
              <a:rPr lang="en-US" sz="2400" b="1" dirty="0">
                <a:solidFill>
                  <a:schemeClr val="bg1"/>
                </a:solidFill>
                <a:latin typeface="Consolas" panose="020B0609020204030204" pitchFamily="49" charset="0"/>
                <a:cs typeface="Consolas" panose="020B0609020204030204" pitchFamily="49" charset="0"/>
              </a:rPr>
              <a:t>// 42</a:t>
            </a:r>
          </a:p>
          <a:p>
            <a:pPr lvl="1">
              <a:lnSpc>
                <a:spcPct val="80000"/>
              </a:lnSpc>
              <a:buFontTx/>
              <a:buNone/>
            </a:pPr>
            <a:r>
              <a:rPr lang="en-US" sz="2400" b="1" dirty="0" err="1">
                <a:solidFill>
                  <a:schemeClr val="tx1"/>
                </a:solidFill>
                <a:latin typeface="Consolas" panose="020B0609020204030204" pitchFamily="49" charset="0"/>
                <a:cs typeface="Consolas" panose="020B0609020204030204" pitchFamily="49" charset="0"/>
              </a:rPr>
              <a:t>cout</a:t>
            </a:r>
            <a:r>
              <a:rPr lang="en-US" sz="2400" b="1" dirty="0">
                <a:solidFill>
                  <a:schemeClr val="tx1"/>
                </a:solidFill>
                <a:latin typeface="Consolas" panose="020B0609020204030204" pitchFamily="49" charset="0"/>
                <a:cs typeface="Consolas" panose="020B0609020204030204" pitchFamily="49" charset="0"/>
              </a:rPr>
              <a:t> &lt;&lt; </a:t>
            </a:r>
            <a:r>
              <a:rPr lang="en-US" sz="2400" b="1" dirty="0">
                <a:solidFill>
                  <a:schemeClr val="accent1"/>
                </a:solidFill>
                <a:latin typeface="Consolas" panose="020B0609020204030204" pitchFamily="49" charset="0"/>
                <a:cs typeface="Consolas" panose="020B0609020204030204" pitchFamily="49" charset="0"/>
              </a:rPr>
              <a:t>&amp;x</a:t>
            </a:r>
            <a:r>
              <a:rPr lang="en-US" sz="2400" b="1" dirty="0">
                <a:solidFill>
                  <a:schemeClr val="tx1"/>
                </a:solidFill>
                <a:latin typeface="Consolas" panose="020B0609020204030204" pitchFamily="49" charset="0"/>
                <a:cs typeface="Consolas" panose="020B0609020204030204" pitchFamily="49" charset="0"/>
              </a:rPr>
              <a:t> &lt;&lt; </a:t>
            </a:r>
            <a:r>
              <a:rPr lang="en-US" sz="2400" b="1" dirty="0" err="1">
                <a:solidFill>
                  <a:schemeClr val="tx1"/>
                </a:solidFill>
                <a:latin typeface="Consolas" panose="020B0609020204030204" pitchFamily="49" charset="0"/>
                <a:cs typeface="Consolas" panose="020B0609020204030204" pitchFamily="49" charset="0"/>
              </a:rPr>
              <a:t>endl</a:t>
            </a:r>
            <a:r>
              <a:rPr lang="en-US" sz="2400" b="1" dirty="0">
                <a:solidFill>
                  <a:schemeClr val="tx1"/>
                </a:solidFill>
                <a:latin typeface="Consolas" panose="020B0609020204030204" pitchFamily="49" charset="0"/>
                <a:cs typeface="Consolas" panose="020B0609020204030204" pitchFamily="49" charset="0"/>
              </a:rPr>
              <a:t>;      </a:t>
            </a:r>
            <a:r>
              <a:rPr lang="en-US" sz="2400" b="1" dirty="0">
                <a:solidFill>
                  <a:schemeClr val="bg1"/>
                </a:solidFill>
                <a:latin typeface="Consolas" panose="020B0609020204030204" pitchFamily="49" charset="0"/>
                <a:cs typeface="Consolas" panose="020B0609020204030204" pitchFamily="49" charset="0"/>
              </a:rPr>
              <a:t>// 0x7f8e20</a:t>
            </a:r>
          </a:p>
          <a:p>
            <a:pPr lvl="1">
              <a:lnSpc>
                <a:spcPct val="80000"/>
              </a:lnSpc>
              <a:buFontTx/>
              <a:buNone/>
            </a:pPr>
            <a:r>
              <a:rPr lang="en-US" sz="2400" b="1" dirty="0" err="1">
                <a:solidFill>
                  <a:schemeClr val="tx1"/>
                </a:solidFill>
                <a:latin typeface="Consolas" panose="020B0609020204030204" pitchFamily="49" charset="0"/>
                <a:cs typeface="Consolas" panose="020B0609020204030204" pitchFamily="49" charset="0"/>
              </a:rPr>
              <a:t>cout</a:t>
            </a:r>
            <a:r>
              <a:rPr lang="en-US" sz="2400" b="1" dirty="0">
                <a:solidFill>
                  <a:schemeClr val="tx1"/>
                </a:solidFill>
                <a:latin typeface="Consolas" panose="020B0609020204030204" pitchFamily="49" charset="0"/>
                <a:cs typeface="Consolas" panose="020B0609020204030204" pitchFamily="49" charset="0"/>
              </a:rPr>
              <a:t> &lt;&lt; </a:t>
            </a:r>
            <a:r>
              <a:rPr lang="en-US" sz="2400" b="1" dirty="0">
                <a:solidFill>
                  <a:schemeClr val="accent1"/>
                </a:solidFill>
                <a:latin typeface="Consolas" panose="020B0609020204030204" pitchFamily="49" charset="0"/>
                <a:cs typeface="Consolas" panose="020B0609020204030204" pitchFamily="49" charset="0"/>
              </a:rPr>
              <a:t>y</a:t>
            </a:r>
            <a:r>
              <a:rPr lang="en-US" sz="2400" b="1" dirty="0">
                <a:solidFill>
                  <a:schemeClr val="tx1"/>
                </a:solidFill>
                <a:latin typeface="Consolas" panose="020B0609020204030204" pitchFamily="49" charset="0"/>
                <a:cs typeface="Consolas" panose="020B0609020204030204" pitchFamily="49" charset="0"/>
              </a:rPr>
              <a:t> &lt;&lt; </a:t>
            </a:r>
            <a:r>
              <a:rPr lang="en-US" sz="2400" b="1" dirty="0" err="1">
                <a:solidFill>
                  <a:schemeClr val="tx1"/>
                </a:solidFill>
                <a:latin typeface="Consolas" panose="020B0609020204030204" pitchFamily="49" charset="0"/>
                <a:cs typeface="Consolas" panose="020B0609020204030204" pitchFamily="49" charset="0"/>
              </a:rPr>
              <a:t>endl</a:t>
            </a:r>
            <a:r>
              <a:rPr lang="en-US" sz="2400" b="1" dirty="0">
                <a:solidFill>
                  <a:schemeClr val="tx1"/>
                </a:solidFill>
                <a:latin typeface="Consolas" panose="020B0609020204030204" pitchFamily="49" charset="0"/>
                <a:cs typeface="Consolas" panose="020B0609020204030204" pitchFamily="49" charset="0"/>
              </a:rPr>
              <a:t>;       </a:t>
            </a:r>
            <a:r>
              <a:rPr lang="en-US" sz="2400" b="1" dirty="0">
                <a:solidFill>
                  <a:schemeClr val="bg1"/>
                </a:solidFill>
                <a:latin typeface="Consolas" panose="020B0609020204030204" pitchFamily="49" charset="0"/>
                <a:cs typeface="Consolas" panose="020B0609020204030204" pitchFamily="49" charset="0"/>
              </a:rPr>
              <a:t>// 17</a:t>
            </a:r>
          </a:p>
          <a:p>
            <a:pPr lvl="1">
              <a:lnSpc>
                <a:spcPct val="80000"/>
              </a:lnSpc>
              <a:buFontTx/>
              <a:buNone/>
            </a:pPr>
            <a:r>
              <a:rPr lang="en-US" sz="2400" b="1" dirty="0" err="1">
                <a:latin typeface="Consolas" panose="020B0609020204030204" pitchFamily="49" charset="0"/>
                <a:cs typeface="Consolas" panose="020B0609020204030204" pitchFamily="49" charset="0"/>
              </a:rPr>
              <a:t>cout</a:t>
            </a:r>
            <a:r>
              <a:rPr lang="en-US" sz="2400" b="1" dirty="0">
                <a:latin typeface="Consolas" panose="020B0609020204030204" pitchFamily="49" charset="0"/>
                <a:cs typeface="Consolas" panose="020B0609020204030204" pitchFamily="49" charset="0"/>
              </a:rPr>
              <a:t> &lt;&lt; </a:t>
            </a:r>
            <a:r>
              <a:rPr lang="en-US" sz="2400" b="1" dirty="0">
                <a:solidFill>
                  <a:schemeClr val="accent1"/>
                </a:solidFill>
                <a:latin typeface="Consolas" panose="020B0609020204030204" pitchFamily="49" charset="0"/>
                <a:cs typeface="Consolas" panose="020B0609020204030204" pitchFamily="49" charset="0"/>
              </a:rPr>
              <a:t>&amp;y </a:t>
            </a:r>
            <a:r>
              <a:rPr lang="en-US" sz="2400" b="1" dirty="0">
                <a:latin typeface="Consolas" panose="020B0609020204030204" pitchFamily="49" charset="0"/>
                <a:cs typeface="Consolas" panose="020B0609020204030204" pitchFamily="49" charset="0"/>
              </a:rPr>
              <a:t>&lt;&lt; </a:t>
            </a:r>
            <a:r>
              <a:rPr lang="en-US" sz="2400" b="1" dirty="0" err="1">
                <a:latin typeface="Consolas" panose="020B0609020204030204" pitchFamily="49" charset="0"/>
                <a:cs typeface="Consolas" panose="020B0609020204030204" pitchFamily="49" charset="0"/>
              </a:rPr>
              <a:t>endl</a:t>
            </a:r>
            <a:r>
              <a:rPr lang="en-US" sz="2400" b="1" dirty="0" smtClean="0">
                <a:latin typeface="Consolas" panose="020B0609020204030204" pitchFamily="49" charset="0"/>
                <a:cs typeface="Consolas" panose="020B0609020204030204" pitchFamily="49" charset="0"/>
              </a:rPr>
              <a:t>;</a:t>
            </a:r>
          </a:p>
          <a:p>
            <a:pPr lvl="1">
              <a:lnSpc>
                <a:spcPct val="80000"/>
              </a:lnSpc>
              <a:buFontTx/>
              <a:buNone/>
            </a:pPr>
            <a:r>
              <a:rPr lang="en-US" sz="2400" b="1" dirty="0" err="1" smtClean="0">
                <a:latin typeface="Consolas" panose="020B0609020204030204" pitchFamily="49" charset="0"/>
                <a:cs typeface="Consolas" panose="020B0609020204030204" pitchFamily="49" charset="0"/>
              </a:rPr>
              <a:t>cout</a:t>
            </a:r>
            <a:r>
              <a:rPr lang="en-US" sz="2400" b="1" dirty="0" smtClean="0">
                <a:latin typeface="Consolas" panose="020B0609020204030204" pitchFamily="49" charset="0"/>
                <a:cs typeface="Consolas" panose="020B0609020204030204" pitchFamily="49" charset="0"/>
              </a:rPr>
              <a:t> &lt;&lt; </a:t>
            </a:r>
            <a:r>
              <a:rPr lang="en-US" sz="2400" b="1" dirty="0" smtClean="0">
                <a:solidFill>
                  <a:schemeClr val="accent1"/>
                </a:solidFill>
                <a:latin typeface="Consolas" panose="020B0609020204030204" pitchFamily="49" charset="0"/>
                <a:cs typeface="Consolas" panose="020B0609020204030204" pitchFamily="49" charset="0"/>
              </a:rPr>
              <a:t>a</a:t>
            </a:r>
            <a:r>
              <a:rPr lang="en-US" sz="2400" b="1" dirty="0" smtClean="0">
                <a:latin typeface="Consolas" panose="020B0609020204030204" pitchFamily="49" charset="0"/>
                <a:cs typeface="Consolas" panose="020B0609020204030204" pitchFamily="49" charset="0"/>
              </a:rPr>
              <a:t> &lt;&lt; </a:t>
            </a:r>
            <a:r>
              <a:rPr lang="en-US" sz="2400" b="1" dirty="0" err="1" smtClean="0">
                <a:latin typeface="Consolas" panose="020B0609020204030204" pitchFamily="49" charset="0"/>
                <a:cs typeface="Consolas" panose="020B0609020204030204" pitchFamily="49" charset="0"/>
              </a:rPr>
              <a:t>endl</a:t>
            </a:r>
            <a:r>
              <a:rPr lang="en-US" sz="2400" b="1" dirty="0">
                <a:latin typeface="Consolas" panose="020B0609020204030204" pitchFamily="49" charset="0"/>
                <a:cs typeface="Consolas" panose="020B0609020204030204" pitchFamily="49" charset="0"/>
              </a:rPr>
              <a:t>;</a:t>
            </a:r>
            <a:r>
              <a:rPr lang="en-US" sz="2400" b="1" dirty="0" smtClean="0">
                <a:latin typeface="Consolas" panose="020B0609020204030204" pitchFamily="49" charset="0"/>
                <a:cs typeface="Consolas" panose="020B0609020204030204" pitchFamily="49" charset="0"/>
              </a:rPr>
              <a:t>      </a:t>
            </a:r>
            <a:r>
              <a:rPr lang="en-US" sz="2400" b="1" dirty="0">
                <a:solidFill>
                  <a:schemeClr val="bg1"/>
                </a:solidFill>
                <a:latin typeface="Consolas" panose="020B0609020204030204" pitchFamily="49" charset="0"/>
                <a:cs typeface="Consolas" panose="020B0609020204030204" pitchFamily="49" charset="0"/>
              </a:rPr>
              <a:t>// 0x7f8e24</a:t>
            </a:r>
          </a:p>
          <a:p>
            <a:pPr lvl="1">
              <a:lnSpc>
                <a:spcPct val="80000"/>
              </a:lnSpc>
              <a:buFontTx/>
              <a:buNone/>
            </a:pPr>
            <a:r>
              <a:rPr lang="en-US" sz="2400" b="1" dirty="0" err="1">
                <a:latin typeface="Consolas" panose="020B0609020204030204" pitchFamily="49" charset="0"/>
                <a:cs typeface="Consolas" panose="020B0609020204030204" pitchFamily="49" charset="0"/>
              </a:rPr>
              <a:t>cout</a:t>
            </a:r>
            <a:r>
              <a:rPr lang="en-US" sz="2400" b="1" dirty="0">
                <a:latin typeface="Consolas" panose="020B0609020204030204" pitchFamily="49" charset="0"/>
                <a:cs typeface="Consolas" panose="020B0609020204030204" pitchFamily="49" charset="0"/>
              </a:rPr>
              <a:t> &lt;&lt; </a:t>
            </a:r>
            <a:r>
              <a:rPr lang="en-US" sz="2400" b="1" dirty="0">
                <a:solidFill>
                  <a:schemeClr val="accent1"/>
                </a:solidFill>
                <a:latin typeface="Consolas" panose="020B0609020204030204" pitchFamily="49" charset="0"/>
                <a:cs typeface="Consolas" panose="020B0609020204030204" pitchFamily="49" charset="0"/>
              </a:rPr>
              <a:t>&amp;a[0] </a:t>
            </a:r>
            <a:r>
              <a:rPr lang="en-US" sz="2400" b="1" dirty="0">
                <a:latin typeface="Consolas" panose="020B0609020204030204" pitchFamily="49" charset="0"/>
                <a:cs typeface="Consolas" panose="020B0609020204030204" pitchFamily="49" charset="0"/>
              </a:rPr>
              <a:t>&lt;&lt; </a:t>
            </a:r>
            <a:r>
              <a:rPr lang="en-US" sz="2400" b="1" dirty="0" err="1">
                <a:latin typeface="Consolas" panose="020B0609020204030204" pitchFamily="49" charset="0"/>
                <a:cs typeface="Consolas" panose="020B0609020204030204" pitchFamily="49" charset="0"/>
              </a:rPr>
              <a:t>endl</a:t>
            </a:r>
            <a:r>
              <a:rPr lang="en-US" sz="2400" b="1" dirty="0">
                <a:latin typeface="Consolas" panose="020B0609020204030204" pitchFamily="49" charset="0"/>
                <a:cs typeface="Consolas" panose="020B0609020204030204" pitchFamily="49" charset="0"/>
              </a:rPr>
              <a:t>;   </a:t>
            </a:r>
            <a:r>
              <a:rPr lang="en-US" sz="2400" b="1" dirty="0">
                <a:solidFill>
                  <a:schemeClr val="bg1"/>
                </a:solidFill>
                <a:latin typeface="Consolas" panose="020B0609020204030204" pitchFamily="49" charset="0"/>
                <a:cs typeface="Consolas" panose="020B0609020204030204" pitchFamily="49" charset="0"/>
              </a:rPr>
              <a:t>// 0x7f8e28</a:t>
            </a:r>
          </a:p>
          <a:p>
            <a:pPr lvl="1">
              <a:lnSpc>
                <a:spcPct val="80000"/>
              </a:lnSpc>
              <a:buFontTx/>
              <a:buNone/>
            </a:pPr>
            <a:r>
              <a:rPr lang="en-US" sz="2400" b="1" dirty="0" err="1">
                <a:latin typeface="Consolas" panose="020B0609020204030204" pitchFamily="49" charset="0"/>
                <a:cs typeface="Consolas" panose="020B0609020204030204" pitchFamily="49" charset="0"/>
              </a:rPr>
              <a:t>cout</a:t>
            </a:r>
            <a:r>
              <a:rPr lang="en-US" sz="2400" b="1" dirty="0">
                <a:latin typeface="Consolas" panose="020B0609020204030204" pitchFamily="49" charset="0"/>
                <a:cs typeface="Consolas" panose="020B0609020204030204" pitchFamily="49" charset="0"/>
              </a:rPr>
              <a:t> &lt;&lt; </a:t>
            </a:r>
            <a:r>
              <a:rPr lang="en-US" sz="2400" b="1" dirty="0">
                <a:solidFill>
                  <a:schemeClr val="accent1"/>
                </a:solidFill>
                <a:latin typeface="Consolas" panose="020B0609020204030204" pitchFamily="49" charset="0"/>
                <a:cs typeface="Consolas" panose="020B0609020204030204" pitchFamily="49" charset="0"/>
              </a:rPr>
              <a:t>&amp;a[1]</a:t>
            </a:r>
            <a:r>
              <a:rPr lang="en-US" sz="2400" b="1" dirty="0">
                <a:latin typeface="Consolas" panose="020B0609020204030204" pitchFamily="49" charset="0"/>
                <a:cs typeface="Consolas" panose="020B0609020204030204" pitchFamily="49" charset="0"/>
              </a:rPr>
              <a:t> &lt;&lt; </a:t>
            </a:r>
            <a:r>
              <a:rPr lang="en-US" sz="2400" b="1" dirty="0" err="1">
                <a:latin typeface="Consolas" panose="020B0609020204030204" pitchFamily="49" charset="0"/>
                <a:cs typeface="Consolas" panose="020B0609020204030204" pitchFamily="49" charset="0"/>
              </a:rPr>
              <a:t>endl</a:t>
            </a:r>
            <a:r>
              <a:rPr lang="en-US" sz="2400" b="1" dirty="0">
                <a:latin typeface="Consolas" panose="020B0609020204030204" pitchFamily="49" charset="0"/>
                <a:cs typeface="Consolas" panose="020B0609020204030204" pitchFamily="49" charset="0"/>
              </a:rPr>
              <a:t>;   </a:t>
            </a:r>
            <a:r>
              <a:rPr lang="en-US" sz="2400" b="1" dirty="0">
                <a:solidFill>
                  <a:schemeClr val="bg1"/>
                </a:solidFill>
                <a:latin typeface="Consolas" panose="020B0609020204030204" pitchFamily="49" charset="0"/>
                <a:cs typeface="Consolas" panose="020B0609020204030204" pitchFamily="49" charset="0"/>
              </a:rPr>
              <a:t>// 0x7f8e2c</a:t>
            </a:r>
          </a:p>
          <a:p>
            <a:pPr lvl="1">
              <a:lnSpc>
                <a:spcPct val="80000"/>
              </a:lnSpc>
              <a:buFontTx/>
              <a:buNone/>
            </a:pPr>
            <a:r>
              <a:rPr lang="en-US" sz="2400" b="1" dirty="0" err="1">
                <a:latin typeface="Consolas" panose="020B0609020204030204" pitchFamily="49" charset="0"/>
                <a:cs typeface="Consolas" panose="020B0609020204030204" pitchFamily="49" charset="0"/>
              </a:rPr>
              <a:t>cout</a:t>
            </a:r>
            <a:r>
              <a:rPr lang="en-US" sz="2400" b="1" dirty="0">
                <a:latin typeface="Consolas" panose="020B0609020204030204" pitchFamily="49" charset="0"/>
                <a:cs typeface="Consolas" panose="020B0609020204030204" pitchFamily="49" charset="0"/>
              </a:rPr>
              <a:t> &lt;&lt; </a:t>
            </a:r>
            <a:r>
              <a:rPr lang="en-US" sz="2400" b="1" dirty="0">
                <a:solidFill>
                  <a:schemeClr val="accent1"/>
                </a:solidFill>
                <a:latin typeface="Consolas" panose="020B0609020204030204" pitchFamily="49" charset="0"/>
                <a:cs typeface="Consolas" panose="020B0609020204030204" pitchFamily="49" charset="0"/>
              </a:rPr>
              <a:t>&amp;a[2] </a:t>
            </a:r>
            <a:r>
              <a:rPr lang="en-US" sz="2400" b="1" dirty="0">
                <a:latin typeface="Consolas" panose="020B0609020204030204" pitchFamily="49" charset="0"/>
                <a:cs typeface="Consolas" panose="020B0609020204030204" pitchFamily="49" charset="0"/>
              </a:rPr>
              <a:t>&lt;&lt; </a:t>
            </a:r>
            <a:r>
              <a:rPr lang="en-US" sz="2400" b="1" dirty="0" err="1">
                <a:latin typeface="Consolas" panose="020B0609020204030204" pitchFamily="49" charset="0"/>
                <a:cs typeface="Consolas" panose="020B0609020204030204" pitchFamily="49" charset="0"/>
              </a:rPr>
              <a:t>endl</a:t>
            </a:r>
            <a:r>
              <a:rPr lang="en-US" sz="2400" b="1" dirty="0">
                <a:latin typeface="Consolas" panose="020B0609020204030204" pitchFamily="49" charset="0"/>
                <a:cs typeface="Consolas" panose="020B0609020204030204" pitchFamily="49" charset="0"/>
              </a:rPr>
              <a:t>; </a:t>
            </a:r>
            <a:endParaRPr lang="en-US" sz="2400" b="1" dirty="0" smtClean="0">
              <a:latin typeface="Consolas" panose="020B0609020204030204" pitchFamily="49" charset="0"/>
              <a:cs typeface="Consolas" panose="020B0609020204030204" pitchFamily="49" charset="0"/>
            </a:endParaRPr>
          </a:p>
          <a:p>
            <a:pPr lvl="1">
              <a:lnSpc>
                <a:spcPct val="80000"/>
              </a:lnSpc>
              <a:buFontTx/>
              <a:buNone/>
            </a:pPr>
            <a:r>
              <a:rPr lang="en-US" sz="2400" b="1" dirty="0" err="1" smtClean="0">
                <a:latin typeface="Consolas" panose="020B0609020204030204" pitchFamily="49" charset="0"/>
                <a:cs typeface="Consolas" panose="020B0609020204030204" pitchFamily="49" charset="0"/>
              </a:rPr>
              <a:t>cout</a:t>
            </a:r>
            <a:r>
              <a:rPr lang="en-US" sz="2400" b="1" dirty="0" smtClean="0">
                <a:latin typeface="Consolas" panose="020B0609020204030204" pitchFamily="49" charset="0"/>
                <a:cs typeface="Consolas" panose="020B0609020204030204" pitchFamily="49" charset="0"/>
              </a:rPr>
              <a:t> &lt;&lt; </a:t>
            </a:r>
            <a:r>
              <a:rPr lang="en-US" sz="2400" b="1" dirty="0" smtClean="0">
                <a:solidFill>
                  <a:schemeClr val="accent1"/>
                </a:solidFill>
                <a:latin typeface="Consolas" panose="020B0609020204030204" pitchFamily="49" charset="0"/>
                <a:cs typeface="Consolas" panose="020B0609020204030204" pitchFamily="49" charset="0"/>
              </a:rPr>
              <a:t>&amp;d </a:t>
            </a:r>
            <a:r>
              <a:rPr lang="en-US" sz="2400" b="1" dirty="0" smtClean="0">
                <a:latin typeface="Consolas" panose="020B0609020204030204" pitchFamily="49" charset="0"/>
                <a:cs typeface="Consolas" panose="020B0609020204030204" pitchFamily="49" charset="0"/>
              </a:rPr>
              <a:t>&lt;&lt; </a:t>
            </a:r>
            <a:r>
              <a:rPr lang="en-US" sz="2400" b="1" dirty="0" err="1" smtClean="0">
                <a:latin typeface="Consolas" panose="020B0609020204030204" pitchFamily="49" charset="0"/>
                <a:cs typeface="Consolas" panose="020B0609020204030204" pitchFamily="49" charset="0"/>
              </a:rPr>
              <a:t>endl</a:t>
            </a:r>
            <a:r>
              <a:rPr lang="en-US" sz="2400" b="1" dirty="0" smtClean="0">
                <a:latin typeface="Consolas" panose="020B0609020204030204" pitchFamily="49" charset="0"/>
                <a:cs typeface="Consolas" panose="020B0609020204030204" pitchFamily="49" charset="0"/>
              </a:rPr>
              <a:t>;  </a:t>
            </a:r>
            <a:r>
              <a:rPr lang="en-US" sz="2400" b="1" dirty="0">
                <a:solidFill>
                  <a:schemeClr val="bg1"/>
                </a:solidFill>
                <a:latin typeface="Consolas" panose="020B0609020204030204" pitchFamily="49" charset="0"/>
                <a:cs typeface="Consolas" panose="020B0609020204030204" pitchFamily="49" charset="0"/>
              </a:rPr>
              <a:t>// </a:t>
            </a:r>
            <a:r>
              <a:rPr lang="en-US" sz="2400" b="1" dirty="0" smtClean="0">
                <a:solidFill>
                  <a:schemeClr val="bg1"/>
                </a:solidFill>
                <a:latin typeface="Consolas" panose="020B0609020204030204" pitchFamily="49" charset="0"/>
                <a:cs typeface="Consolas" panose="020B0609020204030204" pitchFamily="49" charset="0"/>
              </a:rPr>
              <a:t>0x7f8e30</a:t>
            </a:r>
            <a:endParaRPr lang="en-US" sz="2400" b="1" dirty="0">
              <a:solidFill>
                <a:schemeClr val="bg1"/>
              </a:solidFill>
              <a:latin typeface="Consolas" panose="020B0609020204030204" pitchFamily="49" charset="0"/>
              <a:cs typeface="Consolas" panose="020B0609020204030204" pitchFamily="49" charset="0"/>
            </a:endParaRPr>
          </a:p>
        </p:txBody>
      </p:sp>
      <p:sp>
        <p:nvSpPr>
          <p:cNvPr id="6" name="Rectangle 5" descr="Memory is represnted as a giant array. The &quot;middle&quot; of the array is free/available space. The &quot;top&quot; of the array is occupied by the heap, which grows downward into the free/available space as more memory is allocated from the heap. The &quot;bottom&quot; of the array is occupied by the stack, which grows up as function calls are made (and shrinks back down as those functions return). The stack holds the local variables of each function. The heap holds space that was allocated with &quot;new&quot; in C++ (or &quot;malloc()&quot; in C). We will talk more about the heap and &quot;new&quot; later in the quarter!" title="Memory: stack and heap"/>
          <p:cNvSpPr/>
          <p:nvPr>
            <p:custDataLst>
              <p:tags r:id="rId3"/>
            </p:custDataLst>
          </p:nvPr>
        </p:nvSpPr>
        <p:spPr>
          <a:xfrm>
            <a:off x="7543800" y="1905000"/>
            <a:ext cx="1371600" cy="396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custDataLst>
              <p:tags r:id="rId4"/>
            </p:custDataLst>
          </p:nvPr>
        </p:nvSpPr>
        <p:spPr>
          <a:xfrm>
            <a:off x="7543800" y="5105400"/>
            <a:ext cx="1371600" cy="762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Heap</a:t>
            </a:r>
            <a:endParaRPr lang="en-US" dirty="0">
              <a:solidFill>
                <a:schemeClr val="tx1"/>
              </a:solidFill>
            </a:endParaRPr>
          </a:p>
        </p:txBody>
      </p:sp>
      <p:sp>
        <p:nvSpPr>
          <p:cNvPr id="8" name="Rectangle 7"/>
          <p:cNvSpPr/>
          <p:nvPr>
            <p:custDataLst>
              <p:tags r:id="rId5"/>
            </p:custDataLst>
          </p:nvPr>
        </p:nvSpPr>
        <p:spPr>
          <a:xfrm>
            <a:off x="7543800" y="1905000"/>
            <a:ext cx="1371600" cy="23622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Stack</a:t>
            </a: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p:txBody>
      </p:sp>
      <p:cxnSp>
        <p:nvCxnSpPr>
          <p:cNvPr id="9" name="Straight Arrow Connector 8"/>
          <p:cNvCxnSpPr>
            <a:stCxn id="7" idx="0"/>
          </p:cNvCxnSpPr>
          <p:nvPr>
            <p:custDataLst>
              <p:tags r:id="rId6"/>
            </p:custDataLst>
          </p:nvPr>
        </p:nvCxnSpPr>
        <p:spPr>
          <a:xfrm flipV="1">
            <a:off x="8229600" y="4800600"/>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8" idx="2"/>
          </p:cNvCxnSpPr>
          <p:nvPr>
            <p:custDataLst>
              <p:tags r:id="rId7"/>
            </p:custDataLst>
          </p:nvPr>
        </p:nvCxnSpPr>
        <p:spPr>
          <a:xfrm>
            <a:off x="8229600" y="4267200"/>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custDataLst>
              <p:tags r:id="rId8"/>
            </p:custDataLst>
          </p:nvPr>
        </p:nvSpPr>
        <p:spPr>
          <a:xfrm>
            <a:off x="7289540" y="5682734"/>
            <a:ext cx="176010" cy="369332"/>
          </a:xfrm>
          <a:prstGeom prst="rect">
            <a:avLst/>
          </a:prstGeom>
        </p:spPr>
        <p:txBody>
          <a:bodyPr wrap="square">
            <a:spAutoFit/>
          </a:bodyPr>
          <a:lstStyle/>
          <a:p>
            <a:r>
              <a:rPr lang="en-US" dirty="0" smtClean="0"/>
              <a:t>0</a:t>
            </a:r>
            <a:endParaRPr lang="en-US" dirty="0"/>
          </a:p>
        </p:txBody>
      </p:sp>
      <p:sp>
        <p:nvSpPr>
          <p:cNvPr id="13" name="Rectangle 12"/>
          <p:cNvSpPr/>
          <p:nvPr>
            <p:custDataLst>
              <p:tags r:id="rId9"/>
            </p:custDataLst>
          </p:nvPr>
        </p:nvSpPr>
        <p:spPr>
          <a:xfrm>
            <a:off x="7543800" y="2590800"/>
            <a:ext cx="1371600" cy="228600"/>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custDataLst>
              <p:tags r:id="rId10"/>
            </p:custDataLst>
          </p:nvPr>
        </p:nvSpPr>
        <p:spPr>
          <a:xfrm>
            <a:off x="5562600" y="2286000"/>
            <a:ext cx="2007281" cy="1815882"/>
          </a:xfrm>
          <a:prstGeom prst="rect">
            <a:avLst/>
          </a:prstGeom>
        </p:spPr>
        <p:txBody>
          <a:bodyPr wrap="none">
            <a:spAutoFit/>
          </a:bodyPr>
          <a:lstStyle/>
          <a:p>
            <a:pPr lvl="2"/>
            <a:r>
              <a:rPr lang="en-US" sz="1600" dirty="0" smtClean="0"/>
              <a:t>0x28F630</a:t>
            </a:r>
            <a:endParaRPr lang="en-US" sz="1600" dirty="0"/>
          </a:p>
          <a:p>
            <a:pPr lvl="2"/>
            <a:r>
              <a:rPr lang="en-US" sz="1600" dirty="0" smtClean="0"/>
              <a:t>0x28F62c</a:t>
            </a:r>
          </a:p>
          <a:p>
            <a:pPr lvl="2"/>
            <a:r>
              <a:rPr lang="en-US" sz="1600" dirty="0" smtClean="0"/>
              <a:t>0x28F628</a:t>
            </a:r>
          </a:p>
          <a:p>
            <a:pPr lvl="2"/>
            <a:r>
              <a:rPr lang="en-US" sz="1600" dirty="0" smtClean="0"/>
              <a:t>0x28F624</a:t>
            </a:r>
          </a:p>
          <a:p>
            <a:pPr lvl="2"/>
            <a:r>
              <a:rPr lang="en-US" sz="1600" dirty="0" smtClean="0"/>
              <a:t>0x28F620</a:t>
            </a:r>
          </a:p>
          <a:p>
            <a:pPr lvl="2"/>
            <a:r>
              <a:rPr lang="en-US" sz="1600" dirty="0" smtClean="0">
                <a:solidFill>
                  <a:schemeClr val="bg1">
                    <a:lumMod val="75000"/>
                  </a:schemeClr>
                </a:solidFill>
              </a:rPr>
              <a:t>0x28F61c</a:t>
            </a:r>
          </a:p>
          <a:p>
            <a:pPr lvl="2"/>
            <a:r>
              <a:rPr lang="en-US" sz="1600" dirty="0" smtClean="0"/>
              <a:t>0x28F618</a:t>
            </a:r>
            <a:endParaRPr lang="en-US" sz="1600" dirty="0"/>
          </a:p>
        </p:txBody>
      </p:sp>
      <p:sp>
        <p:nvSpPr>
          <p:cNvPr id="15" name="Rectangle 14"/>
          <p:cNvSpPr/>
          <p:nvPr>
            <p:custDataLst>
              <p:tags r:id="rId11"/>
            </p:custDataLst>
          </p:nvPr>
        </p:nvSpPr>
        <p:spPr>
          <a:xfrm>
            <a:off x="7543800" y="2366665"/>
            <a:ext cx="1371600" cy="228600"/>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custDataLst>
              <p:tags r:id="rId12"/>
            </p:custDataLst>
          </p:nvPr>
        </p:nvSpPr>
        <p:spPr>
          <a:xfrm>
            <a:off x="7543800" y="2819400"/>
            <a:ext cx="1371600" cy="228600"/>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custDataLst>
              <p:tags r:id="rId13"/>
            </p:custDataLst>
          </p:nvPr>
        </p:nvSpPr>
        <p:spPr>
          <a:xfrm>
            <a:off x="7543800" y="3048000"/>
            <a:ext cx="1371600" cy="228600"/>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custDataLst>
              <p:tags r:id="rId14"/>
            </p:custDataLst>
          </p:nvPr>
        </p:nvSpPr>
        <p:spPr>
          <a:xfrm>
            <a:off x="7543800" y="3276600"/>
            <a:ext cx="1371600" cy="228600"/>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custDataLst>
              <p:tags r:id="rId15"/>
            </p:custDataLst>
          </p:nvPr>
        </p:nvSpPr>
        <p:spPr>
          <a:xfrm>
            <a:off x="7543800" y="3505200"/>
            <a:ext cx="1371600" cy="533400"/>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a:stCxn id="24" idx="1"/>
            <a:endCxn id="24" idx="3"/>
          </p:cNvCxnSpPr>
          <p:nvPr>
            <p:custDataLst>
              <p:tags r:id="rId16"/>
            </p:custDataLst>
          </p:nvPr>
        </p:nvCxnSpPr>
        <p:spPr>
          <a:xfrm>
            <a:off x="7543800" y="3771900"/>
            <a:ext cx="1371600" cy="0"/>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0">
            <p14:nvContentPartPr>
              <p14:cNvPr id="2" name="Ink 1"/>
              <p14:cNvContentPartPr/>
              <p14:nvPr>
                <p:custDataLst>
                  <p:tags r:id="rId17"/>
                </p:custDataLst>
              </p14:nvPr>
            </p14:nvContentPartPr>
            <p14:xfrm>
              <a:off x="2096640" y="2198520"/>
              <a:ext cx="6514560" cy="1684440"/>
            </p14:xfrm>
          </p:contentPart>
        </mc:Choice>
        <mc:Fallback xmlns="">
          <p:pic>
            <p:nvPicPr>
              <p:cNvPr id="2" name="Ink 1"/>
              <p:cNvPicPr/>
              <p:nvPr/>
            </p:nvPicPr>
            <p:blipFill>
              <a:blip r:embed="rId21"/>
              <a:stretch>
                <a:fillRect/>
              </a:stretch>
            </p:blipFill>
            <p:spPr>
              <a:xfrm>
                <a:off x="2087280" y="2189160"/>
                <a:ext cx="6533280" cy="1703160"/>
              </a:xfrm>
              <a:prstGeom prst="rect">
                <a:avLst/>
              </a:prstGeom>
            </p:spPr>
          </p:pic>
        </mc:Fallback>
      </mc:AlternateContent>
    </p:spTree>
    <p:extLst>
      <p:ext uri="{BB962C8B-B14F-4D97-AF65-F5344CB8AC3E}">
        <p14:creationId xmlns:p14="http://schemas.microsoft.com/office/powerpoint/2010/main" val="1495605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762000" y="457200"/>
            <a:ext cx="7024744" cy="1143000"/>
          </a:xfrm>
        </p:spPr>
        <p:txBody>
          <a:bodyPr>
            <a:noAutofit/>
          </a:bodyPr>
          <a:lstStyle/>
          <a:p>
            <a:r>
              <a:rPr lang="en-US" dirty="0" smtClean="0"/>
              <a:t>Examples of the &amp; operator</a:t>
            </a:r>
            <a:endParaRPr lang="en-US" dirty="0"/>
          </a:p>
        </p:txBody>
      </p:sp>
      <p:sp>
        <p:nvSpPr>
          <p:cNvPr id="5" name="Content Placeholder 4"/>
          <p:cNvSpPr>
            <a:spLocks noGrp="1"/>
          </p:cNvSpPr>
          <p:nvPr>
            <p:ph idx="1"/>
            <p:custDataLst>
              <p:tags r:id="rId2"/>
            </p:custDataLst>
          </p:nvPr>
        </p:nvSpPr>
        <p:spPr>
          <a:xfrm>
            <a:off x="762000" y="1981200"/>
            <a:ext cx="5436281" cy="3886200"/>
          </a:xfrm>
        </p:spPr>
        <p:txBody>
          <a:bodyPr>
            <a:normAutofit/>
          </a:bodyPr>
          <a:lstStyle/>
          <a:p>
            <a:pPr>
              <a:lnSpc>
                <a:spcPct val="80000"/>
              </a:lnSpc>
            </a:pPr>
            <a:r>
              <a:rPr lang="en-US" sz="2600" dirty="0" smtClean="0">
                <a:solidFill>
                  <a:schemeClr val="tx1"/>
                </a:solidFill>
                <a:latin typeface="Calibri" panose="020F0502020204030204" pitchFamily="34" charset="0"/>
                <a:cs typeface="Consolas" panose="020B0609020204030204" pitchFamily="49" charset="0"/>
              </a:rPr>
              <a:t>Each memory address indexes one byte (8 bits). Can you deduce from the drawing at right how many bits are used to represent </a:t>
            </a:r>
            <a:r>
              <a:rPr lang="en-US" sz="2600" b="1" dirty="0" err="1" smtClean="0">
                <a:solidFill>
                  <a:schemeClr val="tx1"/>
                </a:solidFill>
                <a:latin typeface="Consolas" panose="020B0609020204030204" pitchFamily="49" charset="0"/>
                <a:cs typeface="Consolas" panose="020B0609020204030204" pitchFamily="49" charset="0"/>
              </a:rPr>
              <a:t>int</a:t>
            </a:r>
            <a:r>
              <a:rPr lang="en-US" sz="2600" dirty="0" smtClean="0">
                <a:solidFill>
                  <a:schemeClr val="tx1"/>
                </a:solidFill>
                <a:latin typeface="Calibri" panose="020F0502020204030204" pitchFamily="34" charset="0"/>
                <a:cs typeface="Consolas" panose="020B0609020204030204" pitchFamily="49" charset="0"/>
              </a:rPr>
              <a:t> and </a:t>
            </a:r>
            <a:r>
              <a:rPr lang="en-US" sz="2600" b="1" dirty="0" smtClean="0">
                <a:solidFill>
                  <a:schemeClr val="tx1"/>
                </a:solidFill>
                <a:latin typeface="Consolas" panose="020B0609020204030204" pitchFamily="49" charset="0"/>
                <a:cs typeface="Consolas" panose="020B0609020204030204" pitchFamily="49" charset="0"/>
              </a:rPr>
              <a:t>double</a:t>
            </a:r>
            <a:r>
              <a:rPr lang="en-US" sz="2600" dirty="0" smtClean="0">
                <a:solidFill>
                  <a:schemeClr val="tx1"/>
                </a:solidFill>
                <a:latin typeface="Calibri" panose="020F0502020204030204" pitchFamily="34" charset="0"/>
                <a:cs typeface="Consolas" panose="020B0609020204030204" pitchFamily="49" charset="0"/>
              </a:rPr>
              <a:t>, respectively?</a:t>
            </a:r>
          </a:p>
          <a:p>
            <a:pPr marL="582930" indent="-514350">
              <a:lnSpc>
                <a:spcPct val="80000"/>
              </a:lnSpc>
              <a:buFont typeface="+mj-lt"/>
              <a:buAutoNum type="alphaUcPeriod"/>
            </a:pPr>
            <a:r>
              <a:rPr lang="en-US" sz="2600" dirty="0" smtClean="0">
                <a:solidFill>
                  <a:schemeClr val="tx1"/>
                </a:solidFill>
                <a:latin typeface="Calibri" panose="020F0502020204030204" pitchFamily="34" charset="0"/>
                <a:cs typeface="Consolas" panose="020B0609020204030204" pitchFamily="49" charset="0"/>
              </a:rPr>
              <a:t>4bits, 8bits</a:t>
            </a:r>
          </a:p>
          <a:p>
            <a:pPr marL="582930" indent="-514350">
              <a:lnSpc>
                <a:spcPct val="80000"/>
              </a:lnSpc>
              <a:buFont typeface="+mj-lt"/>
              <a:buAutoNum type="alphaUcPeriod"/>
            </a:pPr>
            <a:r>
              <a:rPr lang="en-US" sz="2600" dirty="0" smtClean="0">
                <a:solidFill>
                  <a:schemeClr val="tx1"/>
                </a:solidFill>
                <a:latin typeface="Calibri" panose="020F0502020204030204" pitchFamily="34" charset="0"/>
                <a:cs typeface="Consolas" panose="020B0609020204030204" pitchFamily="49" charset="0"/>
              </a:rPr>
              <a:t>16bits, 16bits</a:t>
            </a:r>
          </a:p>
          <a:p>
            <a:pPr marL="582930" indent="-514350">
              <a:lnSpc>
                <a:spcPct val="80000"/>
              </a:lnSpc>
              <a:buFont typeface="+mj-lt"/>
              <a:buAutoNum type="alphaUcPeriod"/>
            </a:pPr>
            <a:r>
              <a:rPr lang="en-US" sz="2600" dirty="0" smtClean="0">
                <a:solidFill>
                  <a:schemeClr val="tx1"/>
                </a:solidFill>
                <a:latin typeface="Calibri" panose="020F0502020204030204" pitchFamily="34" charset="0"/>
                <a:cs typeface="Consolas" panose="020B0609020204030204" pitchFamily="49" charset="0"/>
              </a:rPr>
              <a:t>16bits, 32bits</a:t>
            </a:r>
          </a:p>
          <a:p>
            <a:pPr marL="582930" indent="-514350">
              <a:lnSpc>
                <a:spcPct val="80000"/>
              </a:lnSpc>
              <a:buFont typeface="+mj-lt"/>
              <a:buAutoNum type="alphaUcPeriod"/>
            </a:pPr>
            <a:r>
              <a:rPr lang="en-US" sz="2600" dirty="0" smtClean="0">
                <a:solidFill>
                  <a:schemeClr val="tx1"/>
                </a:solidFill>
                <a:latin typeface="Calibri" panose="020F0502020204030204" pitchFamily="34" charset="0"/>
                <a:cs typeface="Consolas" panose="020B0609020204030204" pitchFamily="49" charset="0"/>
              </a:rPr>
              <a:t>32bits, 64bits</a:t>
            </a:r>
          </a:p>
          <a:p>
            <a:pPr marL="582930" indent="-514350">
              <a:lnSpc>
                <a:spcPct val="80000"/>
              </a:lnSpc>
              <a:buFont typeface="+mj-lt"/>
              <a:buAutoNum type="alphaUcPeriod"/>
            </a:pPr>
            <a:r>
              <a:rPr lang="en-US" sz="2600" dirty="0" smtClean="0">
                <a:solidFill>
                  <a:schemeClr val="tx1"/>
                </a:solidFill>
                <a:latin typeface="Calibri" panose="020F0502020204030204" pitchFamily="34" charset="0"/>
                <a:cs typeface="Consolas" panose="020B0609020204030204" pitchFamily="49" charset="0"/>
              </a:rPr>
              <a:t>Other/none/more</a:t>
            </a:r>
            <a:endParaRPr lang="en-US" sz="2600" dirty="0">
              <a:solidFill>
                <a:schemeClr val="tx1"/>
              </a:solidFill>
              <a:latin typeface="Calibri" panose="020F0502020204030204" pitchFamily="34" charset="0"/>
              <a:cs typeface="Consolas" panose="020B0609020204030204" pitchFamily="49" charset="0"/>
            </a:endParaRPr>
          </a:p>
        </p:txBody>
      </p:sp>
      <p:sp>
        <p:nvSpPr>
          <p:cNvPr id="6" name="Rectangle 5" descr="Memory is represnted as a giant array. The &quot;middle&quot; of the array is free/available space. The &quot;top&quot; of the array is occupied by the heap, which grows downward into the free/available space as more memory is allocated from the heap. The &quot;bottom&quot; of the array is occupied by the stack, which grows up as function calls are made (and shrinks back down as those functions return). The stack holds the local variables of each function. The heap holds space that was allocated with &quot;new&quot; in C++ (or &quot;malloc()&quot; in C). We will talk more about the heap and &quot;new&quot; later in the quarter!" title="Memory: stack and heap"/>
          <p:cNvSpPr/>
          <p:nvPr>
            <p:custDataLst>
              <p:tags r:id="rId3"/>
            </p:custDataLst>
          </p:nvPr>
        </p:nvSpPr>
        <p:spPr>
          <a:xfrm>
            <a:off x="7543800" y="1905000"/>
            <a:ext cx="1371600" cy="396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custDataLst>
              <p:tags r:id="rId4"/>
            </p:custDataLst>
          </p:nvPr>
        </p:nvSpPr>
        <p:spPr>
          <a:xfrm>
            <a:off x="7543800" y="5105400"/>
            <a:ext cx="1371600" cy="762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Heap</a:t>
            </a:r>
            <a:endParaRPr lang="en-US" dirty="0">
              <a:solidFill>
                <a:schemeClr val="tx1"/>
              </a:solidFill>
            </a:endParaRPr>
          </a:p>
        </p:txBody>
      </p:sp>
      <p:sp>
        <p:nvSpPr>
          <p:cNvPr id="8" name="Rectangle 7"/>
          <p:cNvSpPr/>
          <p:nvPr>
            <p:custDataLst>
              <p:tags r:id="rId5"/>
            </p:custDataLst>
          </p:nvPr>
        </p:nvSpPr>
        <p:spPr>
          <a:xfrm>
            <a:off x="7543800" y="1905000"/>
            <a:ext cx="1371600" cy="23622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Stack</a:t>
            </a: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p:txBody>
      </p:sp>
      <p:cxnSp>
        <p:nvCxnSpPr>
          <p:cNvPr id="9" name="Straight Arrow Connector 8"/>
          <p:cNvCxnSpPr>
            <a:stCxn id="7" idx="0"/>
          </p:cNvCxnSpPr>
          <p:nvPr>
            <p:custDataLst>
              <p:tags r:id="rId6"/>
            </p:custDataLst>
          </p:nvPr>
        </p:nvCxnSpPr>
        <p:spPr>
          <a:xfrm flipV="1">
            <a:off x="8229600" y="4800600"/>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8" idx="2"/>
          </p:cNvCxnSpPr>
          <p:nvPr>
            <p:custDataLst>
              <p:tags r:id="rId7"/>
            </p:custDataLst>
          </p:nvPr>
        </p:nvCxnSpPr>
        <p:spPr>
          <a:xfrm>
            <a:off x="8229600" y="4267200"/>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custDataLst>
              <p:tags r:id="rId8"/>
            </p:custDataLst>
          </p:nvPr>
        </p:nvSpPr>
        <p:spPr>
          <a:xfrm>
            <a:off x="7289540" y="5682734"/>
            <a:ext cx="176010" cy="369332"/>
          </a:xfrm>
          <a:prstGeom prst="rect">
            <a:avLst/>
          </a:prstGeom>
        </p:spPr>
        <p:txBody>
          <a:bodyPr wrap="square">
            <a:spAutoFit/>
          </a:bodyPr>
          <a:lstStyle/>
          <a:p>
            <a:r>
              <a:rPr lang="en-US" dirty="0" smtClean="0"/>
              <a:t>0</a:t>
            </a:r>
            <a:endParaRPr lang="en-US" dirty="0"/>
          </a:p>
        </p:txBody>
      </p:sp>
      <p:sp>
        <p:nvSpPr>
          <p:cNvPr id="13" name="Rectangle 12"/>
          <p:cNvSpPr/>
          <p:nvPr>
            <p:custDataLst>
              <p:tags r:id="rId9"/>
            </p:custDataLst>
          </p:nvPr>
        </p:nvSpPr>
        <p:spPr>
          <a:xfrm>
            <a:off x="7543800" y="2590800"/>
            <a:ext cx="1371600" cy="228600"/>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int</a:t>
            </a:r>
            <a:endParaRPr lang="en-US" dirty="0">
              <a:solidFill>
                <a:schemeClr val="tx1"/>
              </a:solidFill>
            </a:endParaRPr>
          </a:p>
        </p:txBody>
      </p:sp>
      <p:sp>
        <p:nvSpPr>
          <p:cNvPr id="14" name="Rectangle 13"/>
          <p:cNvSpPr/>
          <p:nvPr>
            <p:custDataLst>
              <p:tags r:id="rId10"/>
            </p:custDataLst>
          </p:nvPr>
        </p:nvSpPr>
        <p:spPr>
          <a:xfrm>
            <a:off x="5562600" y="2286000"/>
            <a:ext cx="2007281" cy="1815882"/>
          </a:xfrm>
          <a:prstGeom prst="rect">
            <a:avLst/>
          </a:prstGeom>
        </p:spPr>
        <p:txBody>
          <a:bodyPr wrap="none">
            <a:spAutoFit/>
          </a:bodyPr>
          <a:lstStyle/>
          <a:p>
            <a:pPr lvl="2"/>
            <a:r>
              <a:rPr lang="en-US" sz="1600" dirty="0" smtClean="0"/>
              <a:t>0x28F630</a:t>
            </a:r>
            <a:endParaRPr lang="en-US" sz="1600" dirty="0"/>
          </a:p>
          <a:p>
            <a:pPr lvl="2"/>
            <a:r>
              <a:rPr lang="en-US" sz="1600" dirty="0" smtClean="0"/>
              <a:t>0x28F62c</a:t>
            </a:r>
          </a:p>
          <a:p>
            <a:pPr lvl="2"/>
            <a:r>
              <a:rPr lang="en-US" sz="1600" dirty="0" smtClean="0"/>
              <a:t>0x28F628</a:t>
            </a:r>
          </a:p>
          <a:p>
            <a:pPr lvl="2"/>
            <a:r>
              <a:rPr lang="en-US" sz="1600" dirty="0" smtClean="0"/>
              <a:t>0x28F624</a:t>
            </a:r>
          </a:p>
          <a:p>
            <a:pPr lvl="2"/>
            <a:r>
              <a:rPr lang="en-US" sz="1600" dirty="0" smtClean="0"/>
              <a:t>0x28F620</a:t>
            </a:r>
          </a:p>
          <a:p>
            <a:pPr lvl="2"/>
            <a:r>
              <a:rPr lang="en-US" sz="1600" dirty="0" smtClean="0">
                <a:solidFill>
                  <a:schemeClr val="bg1">
                    <a:lumMod val="75000"/>
                  </a:schemeClr>
                </a:solidFill>
              </a:rPr>
              <a:t>0x28F61c</a:t>
            </a:r>
          </a:p>
          <a:p>
            <a:pPr lvl="2"/>
            <a:r>
              <a:rPr lang="en-US" sz="1600" dirty="0" smtClean="0"/>
              <a:t>0x28F618</a:t>
            </a:r>
            <a:endParaRPr lang="en-US" sz="1600" dirty="0"/>
          </a:p>
        </p:txBody>
      </p:sp>
      <p:sp>
        <p:nvSpPr>
          <p:cNvPr id="15" name="Rectangle 14"/>
          <p:cNvSpPr/>
          <p:nvPr>
            <p:custDataLst>
              <p:tags r:id="rId11"/>
            </p:custDataLst>
          </p:nvPr>
        </p:nvSpPr>
        <p:spPr>
          <a:xfrm>
            <a:off x="7543800" y="2366665"/>
            <a:ext cx="1371600" cy="228600"/>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int</a:t>
            </a:r>
            <a:endParaRPr lang="en-US" dirty="0">
              <a:solidFill>
                <a:schemeClr val="tx1"/>
              </a:solidFill>
            </a:endParaRPr>
          </a:p>
        </p:txBody>
      </p:sp>
      <p:sp>
        <p:nvSpPr>
          <p:cNvPr id="19" name="Rectangle 18"/>
          <p:cNvSpPr/>
          <p:nvPr>
            <p:custDataLst>
              <p:tags r:id="rId12"/>
            </p:custDataLst>
          </p:nvPr>
        </p:nvSpPr>
        <p:spPr>
          <a:xfrm>
            <a:off x="7543800" y="2819400"/>
            <a:ext cx="1371600" cy="228600"/>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int</a:t>
            </a:r>
            <a:endParaRPr lang="en-US" dirty="0">
              <a:solidFill>
                <a:schemeClr val="tx1"/>
              </a:solidFill>
            </a:endParaRPr>
          </a:p>
        </p:txBody>
      </p:sp>
      <p:sp>
        <p:nvSpPr>
          <p:cNvPr id="20" name="Rectangle 19"/>
          <p:cNvSpPr/>
          <p:nvPr>
            <p:custDataLst>
              <p:tags r:id="rId13"/>
            </p:custDataLst>
          </p:nvPr>
        </p:nvSpPr>
        <p:spPr>
          <a:xfrm>
            <a:off x="7543800" y="3048000"/>
            <a:ext cx="1371600" cy="228600"/>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int</a:t>
            </a:r>
            <a:endParaRPr lang="en-US" dirty="0">
              <a:solidFill>
                <a:schemeClr val="tx1"/>
              </a:solidFill>
            </a:endParaRPr>
          </a:p>
        </p:txBody>
      </p:sp>
      <p:sp>
        <p:nvSpPr>
          <p:cNvPr id="21" name="Rectangle 20"/>
          <p:cNvSpPr/>
          <p:nvPr>
            <p:custDataLst>
              <p:tags r:id="rId14"/>
            </p:custDataLst>
          </p:nvPr>
        </p:nvSpPr>
        <p:spPr>
          <a:xfrm>
            <a:off x="7543800" y="3276600"/>
            <a:ext cx="1371600" cy="228600"/>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int</a:t>
            </a:r>
            <a:endParaRPr lang="en-US" dirty="0">
              <a:solidFill>
                <a:schemeClr val="tx1"/>
              </a:solidFill>
            </a:endParaRPr>
          </a:p>
        </p:txBody>
      </p:sp>
      <p:sp>
        <p:nvSpPr>
          <p:cNvPr id="24" name="Rectangle 23"/>
          <p:cNvSpPr/>
          <p:nvPr>
            <p:custDataLst>
              <p:tags r:id="rId15"/>
            </p:custDataLst>
          </p:nvPr>
        </p:nvSpPr>
        <p:spPr>
          <a:xfrm>
            <a:off x="7543800" y="3505200"/>
            <a:ext cx="1371600" cy="533400"/>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double</a:t>
            </a:r>
            <a:endParaRPr lang="en-US" dirty="0">
              <a:solidFill>
                <a:schemeClr val="tx1"/>
              </a:solidFill>
            </a:endParaRPr>
          </a:p>
        </p:txBody>
      </p:sp>
      <p:cxnSp>
        <p:nvCxnSpPr>
          <p:cNvPr id="27" name="Straight Connector 26"/>
          <p:cNvCxnSpPr>
            <a:stCxn id="24" idx="1"/>
            <a:endCxn id="24" idx="3"/>
          </p:cNvCxnSpPr>
          <p:nvPr>
            <p:custDataLst>
              <p:tags r:id="rId16"/>
            </p:custDataLst>
          </p:nvPr>
        </p:nvCxnSpPr>
        <p:spPr>
          <a:xfrm>
            <a:off x="7543800" y="3771900"/>
            <a:ext cx="1371600" cy="0"/>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0">
            <p14:nvContentPartPr>
              <p14:cNvPr id="2" name="Ink 1"/>
              <p14:cNvContentPartPr/>
              <p14:nvPr>
                <p:custDataLst>
                  <p:tags r:id="rId17"/>
                </p:custDataLst>
              </p14:nvPr>
            </p14:nvContentPartPr>
            <p14:xfrm>
              <a:off x="299520" y="4696560"/>
              <a:ext cx="3547800" cy="674280"/>
            </p14:xfrm>
          </p:contentPart>
        </mc:Choice>
        <mc:Fallback xmlns="">
          <p:pic>
            <p:nvPicPr>
              <p:cNvPr id="2" name="Ink 1"/>
              <p:cNvPicPr/>
              <p:nvPr/>
            </p:nvPicPr>
            <p:blipFill>
              <a:blip r:embed="rId21"/>
              <a:stretch>
                <a:fillRect/>
              </a:stretch>
            </p:blipFill>
            <p:spPr>
              <a:xfrm>
                <a:off x="290160" y="4687200"/>
                <a:ext cx="3566520" cy="693000"/>
              </a:xfrm>
              <a:prstGeom prst="rect">
                <a:avLst/>
              </a:prstGeom>
            </p:spPr>
          </p:pic>
        </mc:Fallback>
      </mc:AlternateContent>
    </p:spTree>
    <p:extLst>
      <p:ext uri="{BB962C8B-B14F-4D97-AF65-F5344CB8AC3E}">
        <p14:creationId xmlns:p14="http://schemas.microsoft.com/office/powerpoint/2010/main" val="831141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043490" y="529035"/>
            <a:ext cx="7024744" cy="1143000"/>
          </a:xfrm>
        </p:spPr>
        <p:txBody>
          <a:bodyPr/>
          <a:lstStyle/>
          <a:p>
            <a:r>
              <a:rPr lang="en-US" dirty="0" smtClean="0"/>
              <a:t>Pointers!</a:t>
            </a:r>
            <a:endParaRPr lang="en-US" dirty="0"/>
          </a:p>
        </p:txBody>
      </p:sp>
      <p:sp>
        <p:nvSpPr>
          <p:cNvPr id="3" name="Content Placeholder 2"/>
          <p:cNvSpPr>
            <a:spLocks noGrp="1"/>
          </p:cNvSpPr>
          <p:nvPr>
            <p:ph idx="1"/>
            <p:custDataLst>
              <p:tags r:id="rId2"/>
            </p:custDataLst>
          </p:nvPr>
        </p:nvSpPr>
        <p:spPr>
          <a:xfrm>
            <a:off x="762000" y="1828800"/>
            <a:ext cx="7543800" cy="4648200"/>
          </a:xfrm>
        </p:spPr>
        <p:txBody>
          <a:bodyPr>
            <a:normAutofit/>
          </a:bodyPr>
          <a:lstStyle/>
          <a:p>
            <a:pPr lvl="1">
              <a:lnSpc>
                <a:spcPct val="80000"/>
              </a:lnSpc>
              <a:buFontTx/>
              <a:buNone/>
            </a:pPr>
            <a:r>
              <a:rPr lang="en-US" sz="2000" b="1" dirty="0" err="1">
                <a:latin typeface="Consolas" panose="020B0609020204030204" pitchFamily="49" charset="0"/>
                <a:cs typeface="Consolas" panose="020B0609020204030204" pitchFamily="49" charset="0"/>
              </a:rPr>
              <a:t>int</a:t>
            </a:r>
            <a:r>
              <a:rPr lang="en-US" sz="2000" b="1" dirty="0">
                <a:latin typeface="Consolas" panose="020B0609020204030204" pitchFamily="49" charset="0"/>
                <a:cs typeface="Consolas" panose="020B0609020204030204" pitchFamily="49" charset="0"/>
              </a:rPr>
              <a:t> x = 42;</a:t>
            </a:r>
          </a:p>
          <a:p>
            <a:pPr lvl="1">
              <a:lnSpc>
                <a:spcPct val="80000"/>
              </a:lnSpc>
              <a:buFontTx/>
              <a:buNone/>
            </a:pPr>
            <a:r>
              <a:rPr lang="en-US" sz="2000" b="1" dirty="0" err="1">
                <a:solidFill>
                  <a:schemeClr val="accent1"/>
                </a:solidFill>
                <a:latin typeface="Consolas" panose="020B0609020204030204" pitchFamily="49" charset="0"/>
                <a:cs typeface="Consolas" panose="020B0609020204030204" pitchFamily="49" charset="0"/>
              </a:rPr>
              <a:t>int</a:t>
            </a:r>
            <a:r>
              <a:rPr lang="en-US" sz="2000" b="1" dirty="0">
                <a:solidFill>
                  <a:schemeClr val="accent1"/>
                </a:solidFill>
                <a:latin typeface="Consolas" panose="020B0609020204030204" pitchFamily="49" charset="0"/>
                <a:cs typeface="Consolas" panose="020B0609020204030204" pitchFamily="49" charset="0"/>
              </a:rPr>
              <a:t>* p = &amp;x</a:t>
            </a:r>
            <a:r>
              <a:rPr lang="en-US" sz="2000" b="1" dirty="0" smtClean="0">
                <a:solidFill>
                  <a:schemeClr val="accent1"/>
                </a:solidFill>
                <a:latin typeface="Consolas" panose="020B0609020204030204" pitchFamily="49" charset="0"/>
                <a:cs typeface="Consolas" panose="020B0609020204030204" pitchFamily="49" charset="0"/>
              </a:rPr>
              <a:t>;  // pronounced “pointer to </a:t>
            </a:r>
            <a:r>
              <a:rPr lang="en-US" sz="2000" b="1" dirty="0" err="1" smtClean="0">
                <a:solidFill>
                  <a:schemeClr val="accent1"/>
                </a:solidFill>
                <a:latin typeface="Consolas" panose="020B0609020204030204" pitchFamily="49" charset="0"/>
                <a:cs typeface="Consolas" panose="020B0609020204030204" pitchFamily="49" charset="0"/>
              </a:rPr>
              <a:t>int</a:t>
            </a:r>
            <a:r>
              <a:rPr lang="en-US" sz="2000" b="1" dirty="0" smtClean="0">
                <a:solidFill>
                  <a:schemeClr val="accent1"/>
                </a:solidFill>
                <a:latin typeface="Consolas" panose="020B0609020204030204" pitchFamily="49" charset="0"/>
                <a:cs typeface="Consolas" panose="020B0609020204030204" pitchFamily="49" charset="0"/>
              </a:rPr>
              <a:t>”</a:t>
            </a:r>
            <a:endParaRPr lang="en-US" sz="2000" b="1" dirty="0">
              <a:solidFill>
                <a:schemeClr val="accent1"/>
              </a:solidFill>
              <a:latin typeface="Consolas" panose="020B0609020204030204" pitchFamily="49" charset="0"/>
              <a:cs typeface="Consolas" panose="020B0609020204030204" pitchFamily="49" charset="0"/>
            </a:endParaRPr>
          </a:p>
          <a:p>
            <a:pPr lvl="1">
              <a:lnSpc>
                <a:spcPct val="80000"/>
              </a:lnSpc>
              <a:buFontTx/>
              <a:buNone/>
            </a:pPr>
            <a:r>
              <a:rPr lang="en-US" sz="2000" b="1" dirty="0" err="1">
                <a:latin typeface="Consolas" panose="020B0609020204030204" pitchFamily="49" charset="0"/>
                <a:cs typeface="Consolas" panose="020B0609020204030204" pitchFamily="49" charset="0"/>
              </a:rPr>
              <a:t>cout</a:t>
            </a:r>
            <a:r>
              <a:rPr lang="en-US" sz="2000" b="1" dirty="0">
                <a:latin typeface="Consolas" panose="020B0609020204030204" pitchFamily="49" charset="0"/>
                <a:cs typeface="Consolas" panose="020B0609020204030204" pitchFamily="49" charset="0"/>
              </a:rPr>
              <a:t> &lt;&lt;  p &lt;&lt; </a:t>
            </a:r>
            <a:r>
              <a:rPr lang="en-US" sz="2000" b="1" dirty="0" err="1">
                <a:latin typeface="Consolas" panose="020B0609020204030204" pitchFamily="49" charset="0"/>
                <a:cs typeface="Consolas" panose="020B0609020204030204" pitchFamily="49" charset="0"/>
              </a:rPr>
              <a:t>endl</a:t>
            </a:r>
            <a:r>
              <a:rPr lang="en-US" sz="2000" b="1" dirty="0">
                <a:latin typeface="Consolas" panose="020B0609020204030204" pitchFamily="49" charset="0"/>
                <a:cs typeface="Consolas" panose="020B0609020204030204" pitchFamily="49" charset="0"/>
              </a:rPr>
              <a:t>;   </a:t>
            </a:r>
            <a:r>
              <a:rPr lang="en-US" sz="2000" b="1" dirty="0">
                <a:solidFill>
                  <a:schemeClr val="bg1"/>
                </a:solidFill>
                <a:latin typeface="Consolas" panose="020B0609020204030204" pitchFamily="49" charset="0"/>
                <a:cs typeface="Consolas" panose="020B0609020204030204" pitchFamily="49" charset="0"/>
              </a:rPr>
              <a:t>// 0x7f8e20</a:t>
            </a:r>
          </a:p>
          <a:p>
            <a:pPr lvl="1">
              <a:lnSpc>
                <a:spcPct val="80000"/>
              </a:lnSpc>
              <a:buFontTx/>
              <a:buNone/>
            </a:pPr>
            <a:r>
              <a:rPr lang="en-US" sz="2000" b="1" dirty="0" err="1">
                <a:latin typeface="Consolas" panose="020B0609020204030204" pitchFamily="49" charset="0"/>
                <a:cs typeface="Consolas" panose="020B0609020204030204" pitchFamily="49" charset="0"/>
              </a:rPr>
              <a:t>cout</a:t>
            </a:r>
            <a:r>
              <a:rPr lang="en-US" sz="2000" b="1" dirty="0">
                <a:latin typeface="Consolas" panose="020B0609020204030204" pitchFamily="49" charset="0"/>
                <a:cs typeface="Consolas" panose="020B0609020204030204" pitchFamily="49" charset="0"/>
              </a:rPr>
              <a:t> &lt;&lt; *p &lt;&lt; </a:t>
            </a:r>
            <a:r>
              <a:rPr lang="en-US" sz="2000" b="1" dirty="0" err="1">
                <a:latin typeface="Consolas" panose="020B0609020204030204" pitchFamily="49" charset="0"/>
                <a:cs typeface="Consolas" panose="020B0609020204030204" pitchFamily="49" charset="0"/>
              </a:rPr>
              <a:t>endl</a:t>
            </a:r>
            <a:r>
              <a:rPr lang="en-US" sz="2000" b="1" dirty="0">
                <a:latin typeface="Consolas" panose="020B0609020204030204" pitchFamily="49" charset="0"/>
                <a:cs typeface="Consolas" panose="020B0609020204030204" pitchFamily="49" charset="0"/>
              </a:rPr>
              <a:t>;   </a:t>
            </a:r>
            <a:r>
              <a:rPr lang="en-US" sz="2000" b="1" dirty="0">
                <a:solidFill>
                  <a:schemeClr val="bg1"/>
                </a:solidFill>
                <a:latin typeface="Consolas" panose="020B0609020204030204" pitchFamily="49" charset="0"/>
                <a:cs typeface="Consolas" panose="020B0609020204030204" pitchFamily="49" charset="0"/>
              </a:rPr>
              <a:t>// 42</a:t>
            </a:r>
          </a:p>
          <a:p>
            <a:pPr lvl="1">
              <a:lnSpc>
                <a:spcPct val="80000"/>
              </a:lnSpc>
              <a:buFontTx/>
              <a:buNone/>
            </a:pPr>
            <a:r>
              <a:rPr lang="en-US" sz="2000" b="1" dirty="0">
                <a:latin typeface="Consolas" panose="020B0609020204030204" pitchFamily="49" charset="0"/>
                <a:cs typeface="Consolas" panose="020B0609020204030204" pitchFamily="49" charset="0"/>
              </a:rPr>
              <a:t>*p = </a:t>
            </a:r>
            <a:r>
              <a:rPr lang="en-US" sz="2000" b="1" dirty="0" smtClean="0">
                <a:latin typeface="Consolas" panose="020B0609020204030204" pitchFamily="49" charset="0"/>
                <a:cs typeface="Consolas" panose="020B0609020204030204" pitchFamily="49" charset="0"/>
              </a:rPr>
              <a:t>x*x;</a:t>
            </a:r>
            <a:endParaRPr lang="en-US" sz="2000" b="1" dirty="0">
              <a:latin typeface="Consolas" panose="020B0609020204030204" pitchFamily="49" charset="0"/>
              <a:cs typeface="Consolas" panose="020B0609020204030204" pitchFamily="49" charset="0"/>
            </a:endParaRPr>
          </a:p>
          <a:p>
            <a:pPr lvl="1">
              <a:lnSpc>
                <a:spcPct val="80000"/>
              </a:lnSpc>
              <a:buFontTx/>
              <a:buNone/>
            </a:pPr>
            <a:r>
              <a:rPr lang="en-US" sz="2000" b="1" dirty="0" err="1">
                <a:latin typeface="Consolas" panose="020B0609020204030204" pitchFamily="49" charset="0"/>
                <a:cs typeface="Consolas" panose="020B0609020204030204" pitchFamily="49" charset="0"/>
              </a:rPr>
              <a:t>cout</a:t>
            </a:r>
            <a:r>
              <a:rPr lang="en-US" sz="2000" b="1" dirty="0">
                <a:latin typeface="Consolas" panose="020B0609020204030204" pitchFamily="49" charset="0"/>
                <a:cs typeface="Consolas" panose="020B0609020204030204" pitchFamily="49" charset="0"/>
              </a:rPr>
              <a:t> &lt;&lt; x &lt;&lt; </a:t>
            </a:r>
            <a:r>
              <a:rPr lang="en-US" sz="2000" b="1" dirty="0" err="1">
                <a:latin typeface="Consolas" panose="020B0609020204030204" pitchFamily="49" charset="0"/>
                <a:cs typeface="Consolas" panose="020B0609020204030204" pitchFamily="49" charset="0"/>
              </a:rPr>
              <a:t>endl</a:t>
            </a:r>
            <a:r>
              <a:rPr lang="en-US" sz="2000" b="1" dirty="0" smtClean="0">
                <a:latin typeface="Consolas" panose="020B0609020204030204" pitchFamily="49" charset="0"/>
                <a:cs typeface="Consolas" panose="020B0609020204030204" pitchFamily="49" charset="0"/>
              </a:rPr>
              <a:t>;</a:t>
            </a:r>
          </a:p>
          <a:p>
            <a:pPr lvl="1">
              <a:lnSpc>
                <a:spcPct val="80000"/>
              </a:lnSpc>
              <a:buFontTx/>
              <a:buNone/>
            </a:pPr>
            <a:r>
              <a:rPr lang="en-US" sz="2000" b="1" dirty="0" err="1" smtClean="0">
                <a:latin typeface="Consolas" panose="020B0609020204030204" pitchFamily="49" charset="0"/>
                <a:cs typeface="Consolas" panose="020B0609020204030204" pitchFamily="49" charset="0"/>
              </a:rPr>
              <a:t>int</a:t>
            </a:r>
            <a:r>
              <a:rPr lang="en-US" sz="2000" b="1" dirty="0" smtClean="0">
                <a:latin typeface="Consolas" panose="020B0609020204030204" pitchFamily="49" charset="0"/>
                <a:cs typeface="Consolas" panose="020B0609020204030204" pitchFamily="49" charset="0"/>
              </a:rPr>
              <a:t> a[3] = {5,6,0};</a:t>
            </a:r>
            <a:endParaRPr lang="en-US" sz="2000" b="1" dirty="0">
              <a:latin typeface="Consolas" panose="020B0609020204030204" pitchFamily="49" charset="0"/>
              <a:cs typeface="Consolas" panose="020B0609020204030204" pitchFamily="49" charset="0"/>
            </a:endParaRPr>
          </a:p>
          <a:p>
            <a:pPr lvl="1">
              <a:lnSpc>
                <a:spcPct val="80000"/>
              </a:lnSpc>
              <a:buFontTx/>
              <a:buNone/>
            </a:pPr>
            <a:r>
              <a:rPr lang="en-US" sz="2000" b="1" dirty="0" smtClean="0">
                <a:solidFill>
                  <a:schemeClr val="tx1"/>
                </a:solidFill>
                <a:latin typeface="Consolas" panose="020B0609020204030204" pitchFamily="49" charset="0"/>
                <a:cs typeface="Consolas" panose="020B0609020204030204" pitchFamily="49" charset="0"/>
              </a:rPr>
              <a:t>p = a;</a:t>
            </a:r>
          </a:p>
          <a:p>
            <a:pPr lvl="1">
              <a:lnSpc>
                <a:spcPct val="80000"/>
              </a:lnSpc>
              <a:buFontTx/>
              <a:buNone/>
            </a:pPr>
            <a:r>
              <a:rPr lang="en-US" sz="2000" b="1" dirty="0" err="1" smtClean="0">
                <a:solidFill>
                  <a:schemeClr val="tx1"/>
                </a:solidFill>
                <a:latin typeface="Consolas" panose="020B0609020204030204" pitchFamily="49" charset="0"/>
                <a:cs typeface="Consolas" panose="020B0609020204030204" pitchFamily="49" charset="0"/>
              </a:rPr>
              <a:t>cout</a:t>
            </a:r>
            <a:r>
              <a:rPr lang="en-US" sz="2000" b="1" dirty="0" smtClean="0">
                <a:solidFill>
                  <a:schemeClr val="tx1"/>
                </a:solidFill>
                <a:latin typeface="Consolas" panose="020B0609020204030204" pitchFamily="49" charset="0"/>
                <a:cs typeface="Consolas" panose="020B0609020204030204" pitchFamily="49" charset="0"/>
              </a:rPr>
              <a:t> &lt;&lt; p[1] &lt;&lt; </a:t>
            </a:r>
            <a:r>
              <a:rPr lang="en-US" sz="2000" b="1" dirty="0" err="1" smtClean="0">
                <a:solidFill>
                  <a:schemeClr val="tx1"/>
                </a:solidFill>
                <a:latin typeface="Consolas" panose="020B0609020204030204" pitchFamily="49" charset="0"/>
                <a:cs typeface="Consolas" panose="020B0609020204030204" pitchFamily="49" charset="0"/>
              </a:rPr>
              <a:t>endl</a:t>
            </a:r>
            <a:r>
              <a:rPr lang="en-US" sz="2000" b="1" dirty="0" smtClean="0">
                <a:solidFill>
                  <a:schemeClr val="tx1"/>
                </a:solidFill>
                <a:latin typeface="Consolas" panose="020B0609020204030204" pitchFamily="49" charset="0"/>
                <a:cs typeface="Consolas" panose="020B0609020204030204" pitchFamily="49" charset="0"/>
              </a:rPr>
              <a:t>;</a:t>
            </a:r>
          </a:p>
          <a:p>
            <a:pPr lvl="1">
              <a:lnSpc>
                <a:spcPct val="80000"/>
              </a:lnSpc>
              <a:buFontTx/>
              <a:buNone/>
            </a:pPr>
            <a:endParaRPr lang="en-US" sz="2000" b="1" dirty="0">
              <a:solidFill>
                <a:srgbClr val="008000"/>
              </a:solidFill>
              <a:latin typeface="Consolas" panose="020B0609020204030204" pitchFamily="49" charset="0"/>
              <a:cs typeface="Consolas" panose="020B0609020204030204" pitchFamily="49" charset="0"/>
            </a:endParaRPr>
          </a:p>
          <a:p>
            <a:r>
              <a:rPr lang="en-US" dirty="0" smtClean="0">
                <a:latin typeface="Calibri" panose="020F0502020204030204" pitchFamily="34" charset="0"/>
              </a:rPr>
              <a:t>Pointer stores the address of a variable</a:t>
            </a:r>
          </a:p>
          <a:p>
            <a:r>
              <a:rPr lang="en-US" sz="3200" b="1" dirty="0" smtClean="0">
                <a:latin typeface="Calibri" panose="020F0502020204030204" pitchFamily="34" charset="0"/>
              </a:rPr>
              <a:t>* operator</a:t>
            </a:r>
            <a:r>
              <a:rPr lang="en-US" sz="3200" dirty="0" smtClean="0">
                <a:latin typeface="Calibri" panose="020F0502020204030204" pitchFamily="34" charset="0"/>
              </a:rPr>
              <a:t> gets/sets the value stored at a memory address of that pointer</a:t>
            </a:r>
            <a:endParaRPr lang="en-US" sz="3200" dirty="0">
              <a:latin typeface="Calibri" panose="020F0502020204030204" pitchFamily="34" charset="0"/>
            </a:endParaRPr>
          </a:p>
        </p:txBody>
      </p:sp>
      <p:sp>
        <p:nvSpPr>
          <p:cNvPr id="5" name="Oval Callout 4"/>
          <p:cNvSpPr/>
          <p:nvPr>
            <p:custDataLst>
              <p:tags r:id="rId3"/>
            </p:custDataLst>
          </p:nvPr>
        </p:nvSpPr>
        <p:spPr>
          <a:xfrm>
            <a:off x="4953000" y="2667000"/>
            <a:ext cx="3352800" cy="2133600"/>
          </a:xfrm>
          <a:prstGeom prst="wedgeEllipseCallout">
            <a:avLst>
              <a:gd name="adj1" fmla="val -73391"/>
              <a:gd name="adj2" fmla="val -392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NOTICE: </a:t>
            </a:r>
            <a:endParaRPr lang="en-US" sz="2400" b="1" dirty="0" smtClean="0"/>
          </a:p>
          <a:p>
            <a:pPr algn="ctr"/>
            <a:r>
              <a:rPr lang="en-US" sz="2400" b="1" dirty="0" smtClean="0"/>
              <a:t>3 </a:t>
            </a:r>
            <a:r>
              <a:rPr lang="en-US" sz="2400" b="1" dirty="0"/>
              <a:t>distinct meanings of * in C++! </a:t>
            </a:r>
          </a:p>
        </p:txBody>
      </p:sp>
      <mc:AlternateContent xmlns:mc="http://schemas.openxmlformats.org/markup-compatibility/2006" xmlns:p14="http://schemas.microsoft.com/office/powerpoint/2010/main">
        <mc:Choice Requires="p14">
          <p:contentPart p14:bwMode="auto" r:id="rId6">
            <p14:nvContentPartPr>
              <p14:cNvPr id="4" name="Ink 3"/>
              <p14:cNvContentPartPr/>
              <p14:nvPr>
                <p:custDataLst>
                  <p:tags r:id="rId4"/>
                </p:custDataLst>
              </p14:nvPr>
            </p14:nvContentPartPr>
            <p14:xfrm>
              <a:off x="1187640" y="2134440"/>
              <a:ext cx="4313880" cy="2409480"/>
            </p14:xfrm>
          </p:contentPart>
        </mc:Choice>
        <mc:Fallback xmlns="">
          <p:pic>
            <p:nvPicPr>
              <p:cNvPr id="4" name="Ink 3"/>
              <p:cNvPicPr/>
              <p:nvPr/>
            </p:nvPicPr>
            <p:blipFill>
              <a:blip r:embed="rId7"/>
              <a:stretch>
                <a:fillRect/>
              </a:stretch>
            </p:blipFill>
            <p:spPr>
              <a:xfrm>
                <a:off x="1178280" y="2125080"/>
                <a:ext cx="4332600" cy="2428200"/>
              </a:xfrm>
              <a:prstGeom prst="rect">
                <a:avLst/>
              </a:prstGeom>
            </p:spPr>
          </p:pic>
        </mc:Fallback>
      </mc:AlternateContent>
    </p:spTree>
    <p:extLst>
      <p:ext uri="{BB962C8B-B14F-4D97-AF65-F5344CB8AC3E}">
        <p14:creationId xmlns:p14="http://schemas.microsoft.com/office/powerpoint/2010/main" val="2736866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762000" y="837612"/>
            <a:ext cx="7414710" cy="1295988"/>
          </a:xfrm>
        </p:spPr>
        <p:txBody>
          <a:bodyPr>
            <a:noAutofit/>
          </a:bodyPr>
          <a:lstStyle/>
          <a:p>
            <a:r>
              <a:rPr lang="en-US" sz="2800" dirty="0" smtClean="0"/>
              <a:t>Why do you think C++ makes you declare p as type </a:t>
            </a:r>
            <a:r>
              <a:rPr lang="en-US" sz="2800" dirty="0" err="1" smtClean="0"/>
              <a:t>int</a:t>
            </a:r>
            <a:r>
              <a:rPr lang="en-US" sz="2800" dirty="0" smtClean="0"/>
              <a:t>* (“pointer to </a:t>
            </a:r>
            <a:r>
              <a:rPr lang="en-US" sz="2800" dirty="0" err="1" smtClean="0"/>
              <a:t>int</a:t>
            </a:r>
            <a:r>
              <a:rPr lang="en-US" sz="2800" dirty="0" smtClean="0"/>
              <a:t>”) rather than just * (“pointer”)?</a:t>
            </a:r>
            <a:endParaRPr lang="en-US" sz="2800" dirty="0"/>
          </a:p>
        </p:txBody>
      </p:sp>
      <p:sp>
        <p:nvSpPr>
          <p:cNvPr id="3" name="Content Placeholder 2"/>
          <p:cNvSpPr>
            <a:spLocks noGrp="1"/>
          </p:cNvSpPr>
          <p:nvPr>
            <p:ph idx="1"/>
            <p:custDataLst>
              <p:tags r:id="rId2"/>
            </p:custDataLst>
          </p:nvPr>
        </p:nvSpPr>
        <p:spPr>
          <a:xfrm>
            <a:off x="762000" y="2286000"/>
            <a:ext cx="6777317" cy="3508977"/>
          </a:xfrm>
        </p:spPr>
        <p:txBody>
          <a:bodyPr>
            <a:normAutofit/>
          </a:bodyPr>
          <a:lstStyle/>
          <a:p>
            <a:pPr lvl="1">
              <a:lnSpc>
                <a:spcPct val="80000"/>
              </a:lnSpc>
              <a:buFontTx/>
              <a:buNone/>
            </a:pPr>
            <a:r>
              <a:rPr lang="en-US" sz="2000" b="1" dirty="0" err="1" smtClean="0">
                <a:latin typeface="Consolas" panose="020B0609020204030204" pitchFamily="49" charset="0"/>
                <a:cs typeface="Consolas" panose="020B0609020204030204" pitchFamily="49" charset="0"/>
              </a:rPr>
              <a:t>int</a:t>
            </a:r>
            <a:r>
              <a:rPr lang="en-US" sz="2000" b="1" dirty="0" smtClean="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x = 42;</a:t>
            </a:r>
          </a:p>
          <a:p>
            <a:pPr lvl="1">
              <a:lnSpc>
                <a:spcPct val="80000"/>
              </a:lnSpc>
              <a:buFontTx/>
              <a:buNone/>
            </a:pPr>
            <a:r>
              <a:rPr lang="en-US" sz="2000" b="1" dirty="0" err="1" smtClean="0">
                <a:solidFill>
                  <a:schemeClr val="accent1"/>
                </a:solidFill>
                <a:latin typeface="Consolas" panose="020B0609020204030204" pitchFamily="49" charset="0"/>
                <a:cs typeface="Consolas" panose="020B0609020204030204" pitchFamily="49" charset="0"/>
              </a:rPr>
              <a:t>int</a:t>
            </a:r>
            <a:r>
              <a:rPr lang="en-US" sz="2000" b="1" dirty="0">
                <a:solidFill>
                  <a:schemeClr val="accent1"/>
                </a:solidFill>
                <a:latin typeface="Consolas" panose="020B0609020204030204" pitchFamily="49" charset="0"/>
                <a:cs typeface="Consolas" panose="020B0609020204030204" pitchFamily="49" charset="0"/>
              </a:rPr>
              <a:t>* p </a:t>
            </a:r>
            <a:r>
              <a:rPr lang="en-US" sz="2000" b="1" dirty="0">
                <a:solidFill>
                  <a:schemeClr val="tx1"/>
                </a:solidFill>
                <a:latin typeface="Consolas" panose="020B0609020204030204" pitchFamily="49" charset="0"/>
                <a:cs typeface="Consolas" panose="020B0609020204030204" pitchFamily="49" charset="0"/>
              </a:rPr>
              <a:t>= &amp;x</a:t>
            </a:r>
            <a:r>
              <a:rPr lang="en-US" sz="2000" b="1" dirty="0" smtClean="0">
                <a:solidFill>
                  <a:schemeClr val="tx1"/>
                </a:solidFill>
                <a:latin typeface="Consolas" panose="020B0609020204030204" pitchFamily="49" charset="0"/>
                <a:cs typeface="Consolas" panose="020B0609020204030204" pitchFamily="49" charset="0"/>
              </a:rPr>
              <a:t>;</a:t>
            </a:r>
            <a:r>
              <a:rPr lang="en-US" sz="2000" b="1" dirty="0" smtClean="0">
                <a:solidFill>
                  <a:schemeClr val="accent1"/>
                </a:solidFill>
                <a:latin typeface="Consolas" panose="020B0609020204030204" pitchFamily="49" charset="0"/>
                <a:cs typeface="Consolas" panose="020B0609020204030204" pitchFamily="49" charset="0"/>
              </a:rPr>
              <a:t> </a:t>
            </a:r>
          </a:p>
          <a:p>
            <a:pPr lvl="1">
              <a:lnSpc>
                <a:spcPct val="80000"/>
              </a:lnSpc>
              <a:buFontTx/>
              <a:buNone/>
            </a:pPr>
            <a:r>
              <a:rPr lang="en-US" sz="2000" b="1" dirty="0" err="1" smtClean="0">
                <a:latin typeface="Consolas" panose="020B0609020204030204" pitchFamily="49" charset="0"/>
                <a:cs typeface="Consolas" panose="020B0609020204030204" pitchFamily="49" charset="0"/>
              </a:rPr>
              <a:t>cout</a:t>
            </a:r>
            <a:r>
              <a:rPr lang="en-US" sz="2000" b="1" dirty="0" smtClean="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&lt;&lt;  p &lt;&lt; </a:t>
            </a:r>
            <a:r>
              <a:rPr lang="en-US" sz="2000" b="1" dirty="0" err="1">
                <a:latin typeface="Consolas" panose="020B0609020204030204" pitchFamily="49" charset="0"/>
                <a:cs typeface="Consolas" panose="020B0609020204030204" pitchFamily="49" charset="0"/>
              </a:rPr>
              <a:t>endl</a:t>
            </a:r>
            <a:r>
              <a:rPr lang="en-US" sz="2000" b="1" dirty="0">
                <a:latin typeface="Consolas" panose="020B0609020204030204" pitchFamily="49" charset="0"/>
                <a:cs typeface="Consolas" panose="020B0609020204030204" pitchFamily="49" charset="0"/>
              </a:rPr>
              <a:t>;   </a:t>
            </a:r>
            <a:r>
              <a:rPr lang="en-US" sz="2000" b="1" dirty="0">
                <a:solidFill>
                  <a:schemeClr val="bg1"/>
                </a:solidFill>
                <a:latin typeface="Consolas" panose="020B0609020204030204" pitchFamily="49" charset="0"/>
                <a:cs typeface="Consolas" panose="020B0609020204030204" pitchFamily="49" charset="0"/>
              </a:rPr>
              <a:t>// 0x7f8e20</a:t>
            </a:r>
          </a:p>
          <a:p>
            <a:pPr lvl="1">
              <a:lnSpc>
                <a:spcPct val="80000"/>
              </a:lnSpc>
              <a:buFontTx/>
              <a:buNone/>
            </a:pPr>
            <a:r>
              <a:rPr lang="en-US" sz="2000" b="1" dirty="0" err="1" smtClean="0">
                <a:latin typeface="Consolas" panose="020B0609020204030204" pitchFamily="49" charset="0"/>
                <a:cs typeface="Consolas" panose="020B0609020204030204" pitchFamily="49" charset="0"/>
              </a:rPr>
              <a:t>cout</a:t>
            </a:r>
            <a:r>
              <a:rPr lang="en-US" sz="2000" b="1" dirty="0" smtClean="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&lt;&lt; *p &lt;&lt; </a:t>
            </a:r>
            <a:r>
              <a:rPr lang="en-US" sz="2000" b="1" dirty="0" err="1">
                <a:latin typeface="Consolas" panose="020B0609020204030204" pitchFamily="49" charset="0"/>
                <a:cs typeface="Consolas" panose="020B0609020204030204" pitchFamily="49" charset="0"/>
              </a:rPr>
              <a:t>endl</a:t>
            </a:r>
            <a:r>
              <a:rPr lang="en-US" sz="2000" b="1" dirty="0">
                <a:latin typeface="Consolas" panose="020B0609020204030204" pitchFamily="49" charset="0"/>
                <a:cs typeface="Consolas" panose="020B0609020204030204" pitchFamily="49" charset="0"/>
              </a:rPr>
              <a:t>;   </a:t>
            </a:r>
            <a:r>
              <a:rPr lang="en-US" sz="2000" b="1" dirty="0">
                <a:solidFill>
                  <a:schemeClr val="bg1"/>
                </a:solidFill>
                <a:latin typeface="Consolas" panose="020B0609020204030204" pitchFamily="49" charset="0"/>
                <a:cs typeface="Consolas" panose="020B0609020204030204" pitchFamily="49" charset="0"/>
              </a:rPr>
              <a:t>// 42</a:t>
            </a:r>
          </a:p>
          <a:p>
            <a:pPr lvl="1">
              <a:lnSpc>
                <a:spcPct val="80000"/>
              </a:lnSpc>
              <a:buFontTx/>
              <a:buNone/>
            </a:pPr>
            <a:r>
              <a:rPr lang="en-US" sz="2000" b="1" dirty="0">
                <a:latin typeface="Consolas" panose="020B0609020204030204" pitchFamily="49" charset="0"/>
                <a:cs typeface="Consolas" panose="020B0609020204030204" pitchFamily="49" charset="0"/>
              </a:rPr>
              <a:t>*p = x*x;</a:t>
            </a:r>
          </a:p>
          <a:p>
            <a:pPr lvl="1">
              <a:lnSpc>
                <a:spcPct val="80000"/>
              </a:lnSpc>
              <a:buFontTx/>
              <a:buNone/>
            </a:pPr>
            <a:r>
              <a:rPr lang="en-US" sz="2000" b="1" dirty="0" err="1">
                <a:latin typeface="Consolas" panose="020B0609020204030204" pitchFamily="49" charset="0"/>
                <a:cs typeface="Consolas" panose="020B0609020204030204" pitchFamily="49" charset="0"/>
              </a:rPr>
              <a:t>cout</a:t>
            </a:r>
            <a:r>
              <a:rPr lang="en-US" sz="2000" b="1" dirty="0">
                <a:latin typeface="Consolas" panose="020B0609020204030204" pitchFamily="49" charset="0"/>
                <a:cs typeface="Consolas" panose="020B0609020204030204" pitchFamily="49" charset="0"/>
              </a:rPr>
              <a:t> &lt;&lt; x &lt;&lt; </a:t>
            </a:r>
            <a:r>
              <a:rPr lang="en-US" sz="2000" b="1" dirty="0" err="1">
                <a:latin typeface="Consolas" panose="020B0609020204030204" pitchFamily="49" charset="0"/>
                <a:cs typeface="Consolas" panose="020B0609020204030204" pitchFamily="49" charset="0"/>
              </a:rPr>
              <a:t>endl</a:t>
            </a:r>
            <a:r>
              <a:rPr lang="en-US" sz="2000" b="1" dirty="0">
                <a:latin typeface="Consolas" panose="020B0609020204030204" pitchFamily="49" charset="0"/>
                <a:cs typeface="Consolas" panose="020B0609020204030204" pitchFamily="49" charset="0"/>
              </a:rPr>
              <a:t>; </a:t>
            </a:r>
            <a:endParaRPr lang="en-US" sz="2000" b="1" dirty="0" smtClean="0">
              <a:latin typeface="Consolas" panose="020B0609020204030204" pitchFamily="49" charset="0"/>
              <a:cs typeface="Consolas" panose="020B0609020204030204" pitchFamily="49" charset="0"/>
            </a:endParaRPr>
          </a:p>
          <a:p>
            <a:pPr lvl="1">
              <a:lnSpc>
                <a:spcPct val="80000"/>
              </a:lnSpc>
              <a:buFontTx/>
              <a:buNone/>
            </a:pPr>
            <a:r>
              <a:rPr lang="en-US" sz="2000" b="1" dirty="0" err="1">
                <a:latin typeface="Consolas" panose="020B0609020204030204" pitchFamily="49" charset="0"/>
                <a:cs typeface="Consolas" panose="020B0609020204030204" pitchFamily="49" charset="0"/>
              </a:rPr>
              <a:t>int</a:t>
            </a:r>
            <a:r>
              <a:rPr lang="en-US" sz="2000" b="1" dirty="0">
                <a:latin typeface="Consolas" panose="020B0609020204030204" pitchFamily="49" charset="0"/>
                <a:cs typeface="Consolas" panose="020B0609020204030204" pitchFamily="49" charset="0"/>
              </a:rPr>
              <a:t> a[3] = {5,6,0};</a:t>
            </a:r>
          </a:p>
          <a:p>
            <a:pPr lvl="1">
              <a:lnSpc>
                <a:spcPct val="80000"/>
              </a:lnSpc>
              <a:buFontTx/>
              <a:buNone/>
            </a:pPr>
            <a:r>
              <a:rPr lang="en-US" sz="2000" b="1" dirty="0">
                <a:solidFill>
                  <a:schemeClr val="tx1"/>
                </a:solidFill>
                <a:latin typeface="Consolas" panose="020B0609020204030204" pitchFamily="49" charset="0"/>
                <a:cs typeface="Consolas" panose="020B0609020204030204" pitchFamily="49" charset="0"/>
              </a:rPr>
              <a:t>p = a;</a:t>
            </a:r>
          </a:p>
          <a:p>
            <a:pPr lvl="1">
              <a:lnSpc>
                <a:spcPct val="80000"/>
              </a:lnSpc>
              <a:buFontTx/>
              <a:buNone/>
            </a:pPr>
            <a:r>
              <a:rPr lang="en-US" sz="2000" b="1" dirty="0" err="1">
                <a:solidFill>
                  <a:schemeClr val="tx1"/>
                </a:solidFill>
                <a:latin typeface="Consolas" panose="020B0609020204030204" pitchFamily="49" charset="0"/>
                <a:cs typeface="Consolas" panose="020B0609020204030204" pitchFamily="49" charset="0"/>
              </a:rPr>
              <a:t>cout</a:t>
            </a:r>
            <a:r>
              <a:rPr lang="en-US" sz="2000" b="1" dirty="0">
                <a:solidFill>
                  <a:schemeClr val="tx1"/>
                </a:solidFill>
                <a:latin typeface="Consolas" panose="020B0609020204030204" pitchFamily="49" charset="0"/>
                <a:cs typeface="Consolas" panose="020B0609020204030204" pitchFamily="49" charset="0"/>
              </a:rPr>
              <a:t> &lt;&lt; </a:t>
            </a:r>
            <a:r>
              <a:rPr lang="en-US" sz="2000" b="1" dirty="0" smtClean="0">
                <a:solidFill>
                  <a:schemeClr val="tx1"/>
                </a:solidFill>
                <a:latin typeface="Consolas" panose="020B0609020204030204" pitchFamily="49" charset="0"/>
                <a:cs typeface="Consolas" panose="020B0609020204030204" pitchFamily="49" charset="0"/>
              </a:rPr>
              <a:t>p[1]&lt;&lt; </a:t>
            </a:r>
            <a:r>
              <a:rPr lang="en-US" sz="2000" b="1" dirty="0" err="1">
                <a:solidFill>
                  <a:schemeClr val="tx1"/>
                </a:solidFill>
                <a:latin typeface="Consolas" panose="020B0609020204030204" pitchFamily="49" charset="0"/>
                <a:cs typeface="Consolas" panose="020B0609020204030204" pitchFamily="49" charset="0"/>
              </a:rPr>
              <a:t>endl</a:t>
            </a:r>
            <a:r>
              <a:rPr lang="en-US" sz="2000" b="1" dirty="0">
                <a:solidFill>
                  <a:schemeClr val="tx1"/>
                </a:solidFill>
                <a:latin typeface="Consolas" panose="020B0609020204030204" pitchFamily="49" charset="0"/>
                <a:cs typeface="Consolas" panose="020B0609020204030204" pitchFamily="49" charset="0"/>
              </a:rPr>
              <a:t>;</a:t>
            </a:r>
          </a:p>
          <a:p>
            <a:pPr lvl="1">
              <a:lnSpc>
                <a:spcPct val="80000"/>
              </a:lnSpc>
              <a:buFontTx/>
              <a:buNone/>
            </a:pPr>
            <a:endParaRPr lang="en-US" sz="2000" b="1" dirty="0" smtClean="0">
              <a:solidFill>
                <a:srgbClr val="008000"/>
              </a:solidFill>
              <a:latin typeface="Consolas" panose="020B0609020204030204" pitchFamily="49" charset="0"/>
              <a:cs typeface="Consolas" panose="020B0609020204030204" pitchFamily="49" charset="0"/>
            </a:endParaRPr>
          </a:p>
        </p:txBody>
      </p:sp>
      <p:sp>
        <p:nvSpPr>
          <p:cNvPr id="5" name="Content Placeholder 5"/>
          <p:cNvSpPr txBox="1">
            <a:spLocks/>
          </p:cNvSpPr>
          <p:nvPr>
            <p:custDataLst>
              <p:tags r:id="rId3"/>
            </p:custDataLst>
          </p:nvPr>
        </p:nvSpPr>
        <p:spPr>
          <a:xfrm>
            <a:off x="4204598" y="1981200"/>
            <a:ext cx="4329802" cy="4572000"/>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525780" indent="-457200">
              <a:buFont typeface="+mj-lt"/>
              <a:buAutoNum type="alphaUcPeriod"/>
            </a:pPr>
            <a:r>
              <a:rPr lang="en-US" dirty="0" smtClean="0">
                <a:latin typeface="Calibri" panose="020F0502020204030204" pitchFamily="34" charset="0"/>
              </a:rPr>
              <a:t>Who knows. There’s a lot about C++ that’s just inexplicable/weird/relic of ye </a:t>
            </a:r>
            <a:r>
              <a:rPr lang="en-US" dirty="0" err="1" smtClean="0">
                <a:latin typeface="Calibri" panose="020F0502020204030204" pitchFamily="34" charset="0"/>
              </a:rPr>
              <a:t>olde</a:t>
            </a:r>
            <a:r>
              <a:rPr lang="en-US" dirty="0" smtClean="0">
                <a:latin typeface="Calibri" panose="020F0502020204030204" pitchFamily="34" charset="0"/>
              </a:rPr>
              <a:t> </a:t>
            </a:r>
            <a:r>
              <a:rPr lang="en-US" dirty="0" err="1" smtClean="0">
                <a:latin typeface="Calibri" panose="020F0502020204030204" pitchFamily="34" charset="0"/>
              </a:rPr>
              <a:t>tymes</a:t>
            </a:r>
            <a:r>
              <a:rPr lang="en-US" dirty="0" smtClean="0">
                <a:latin typeface="Calibri" panose="020F0502020204030204" pitchFamily="34" charset="0"/>
              </a:rPr>
              <a:t>.</a:t>
            </a:r>
          </a:p>
          <a:p>
            <a:pPr marL="525780" indent="-457200">
              <a:buFont typeface="+mj-lt"/>
              <a:buAutoNum type="alphaUcPeriod"/>
            </a:pPr>
            <a:r>
              <a:rPr lang="en-US" dirty="0" err="1" smtClean="0">
                <a:latin typeface="Calibri" panose="020F0502020204030204" pitchFamily="34" charset="0"/>
              </a:rPr>
              <a:t>int</a:t>
            </a:r>
            <a:r>
              <a:rPr lang="en-US" dirty="0" smtClean="0">
                <a:latin typeface="Calibri" panose="020F0502020204030204" pitchFamily="34" charset="0"/>
              </a:rPr>
              <a:t>* and double* occupy different amounts of memory. We need to know how much space to allocate for a given pointer variable in the stack frame</a:t>
            </a:r>
          </a:p>
          <a:p>
            <a:pPr marL="525780" indent="-457200">
              <a:buFont typeface="+mj-lt"/>
              <a:buAutoNum type="alphaUcPeriod"/>
            </a:pPr>
            <a:r>
              <a:rPr lang="en-US" dirty="0" smtClean="0">
                <a:latin typeface="Calibri" panose="020F0502020204030204" pitchFamily="34" charset="0"/>
              </a:rPr>
              <a:t>Other/none/more than one</a:t>
            </a:r>
          </a:p>
        </p:txBody>
      </p:sp>
      <p:sp>
        <p:nvSpPr>
          <p:cNvPr id="4" name="Line Callout 1 3"/>
          <p:cNvSpPr/>
          <p:nvPr>
            <p:custDataLst>
              <p:tags r:id="rId4"/>
            </p:custDataLst>
          </p:nvPr>
        </p:nvSpPr>
        <p:spPr>
          <a:xfrm>
            <a:off x="1219200" y="5410200"/>
            <a:ext cx="2563009" cy="762000"/>
          </a:xfrm>
          <a:prstGeom prst="borderCallout1">
            <a:avLst>
              <a:gd name="adj1" fmla="val 57711"/>
              <a:gd name="adj2" fmla="val 99784"/>
              <a:gd name="adj3" fmla="val -145806"/>
              <a:gd name="adj4" fmla="val 1421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alibri" panose="020F0502020204030204" pitchFamily="34" charset="0"/>
              </a:rPr>
              <a:t>(assuming machine with 32-bit </a:t>
            </a:r>
            <a:r>
              <a:rPr lang="en-US" dirty="0" err="1" smtClean="0">
                <a:latin typeface="Calibri" panose="020F0502020204030204" pitchFamily="34" charset="0"/>
              </a:rPr>
              <a:t>int</a:t>
            </a:r>
            <a:r>
              <a:rPr lang="en-US" dirty="0" smtClean="0">
                <a:latin typeface="Calibri" panose="020F0502020204030204" pitchFamily="34" charset="0"/>
              </a:rPr>
              <a:t> and 64-bit double)</a:t>
            </a:r>
            <a:endParaRPr lang="en-US" dirty="0">
              <a:latin typeface="Calibri" panose="020F0502020204030204" pitchFamily="34" charset="0"/>
            </a:endParaRPr>
          </a:p>
        </p:txBody>
      </p:sp>
      <p:cxnSp>
        <p:nvCxnSpPr>
          <p:cNvPr id="7" name="Straight Connector 6"/>
          <p:cNvCxnSpPr/>
          <p:nvPr>
            <p:custDataLst>
              <p:tags r:id="rId5"/>
            </p:custDataLst>
          </p:nvPr>
        </p:nvCxnSpPr>
        <p:spPr>
          <a:xfrm>
            <a:off x="4724400" y="4267200"/>
            <a:ext cx="1295400" cy="0"/>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5"/>
          <p:cNvSpPr/>
          <p:nvPr>
            <p:custDataLst>
              <p:tags r:id="rId6"/>
            </p:custDataLst>
          </p:nvPr>
        </p:nvSpPr>
        <p:spPr>
          <a:xfrm>
            <a:off x="533400" y="368641"/>
            <a:ext cx="3671198" cy="369332"/>
          </a:xfrm>
          <a:prstGeom prst="rect">
            <a:avLst/>
          </a:prstGeom>
        </p:spPr>
        <p:txBody>
          <a:bodyPr wrap="none">
            <a:spAutoFit/>
          </a:bodyPr>
          <a:lstStyle/>
          <a:p>
            <a:r>
              <a:rPr lang="en-US" b="1" dirty="0" smtClean="0"/>
              <a:t>Think like a language designer:</a:t>
            </a:r>
            <a:endParaRPr lang="en-US" b="1" dirty="0"/>
          </a:p>
        </p:txBody>
      </p:sp>
      <mc:AlternateContent xmlns:mc="http://schemas.openxmlformats.org/markup-compatibility/2006" xmlns:p14="http://schemas.microsoft.com/office/powerpoint/2010/main">
        <mc:Choice Requires="p14">
          <p:contentPart p14:bwMode="auto" r:id="rId9">
            <p14:nvContentPartPr>
              <p14:cNvPr id="8" name="Ink 7"/>
              <p14:cNvContentPartPr/>
              <p14:nvPr>
                <p:custDataLst>
                  <p:tags r:id="rId7"/>
                </p:custDataLst>
              </p14:nvPr>
            </p14:nvContentPartPr>
            <p14:xfrm>
              <a:off x="1178640" y="3509640"/>
              <a:ext cx="1661400" cy="1545480"/>
            </p14:xfrm>
          </p:contentPart>
        </mc:Choice>
        <mc:Fallback xmlns="">
          <p:pic>
            <p:nvPicPr>
              <p:cNvPr id="8" name="Ink 7"/>
              <p:cNvPicPr/>
              <p:nvPr/>
            </p:nvPicPr>
            <p:blipFill>
              <a:blip r:embed="rId10"/>
              <a:stretch>
                <a:fillRect/>
              </a:stretch>
            </p:blipFill>
            <p:spPr>
              <a:xfrm>
                <a:off x="1169280" y="3500280"/>
                <a:ext cx="1680120" cy="1564200"/>
              </a:xfrm>
              <a:prstGeom prst="rect">
                <a:avLst/>
              </a:prstGeom>
            </p:spPr>
          </p:pic>
        </mc:Fallback>
      </mc:AlternateContent>
    </p:spTree>
    <p:extLst>
      <p:ext uri="{BB962C8B-B14F-4D97-AF65-F5344CB8AC3E}">
        <p14:creationId xmlns:p14="http://schemas.microsoft.com/office/powerpoint/2010/main" val="1672827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533400" y="0"/>
            <a:ext cx="7024744" cy="1143000"/>
          </a:xfrm>
        </p:spPr>
        <p:txBody>
          <a:bodyPr>
            <a:normAutofit/>
          </a:bodyPr>
          <a:lstStyle/>
          <a:p>
            <a:r>
              <a:rPr lang="en-US" sz="3600" dirty="0" smtClean="0"/>
              <a:t>Pointer arithmetic</a:t>
            </a:r>
            <a:endParaRPr lang="en-US" sz="3600" dirty="0"/>
          </a:p>
        </p:txBody>
      </p:sp>
      <p:sp>
        <p:nvSpPr>
          <p:cNvPr id="3" name="Content Placeholder 2"/>
          <p:cNvSpPr>
            <a:spLocks noGrp="1"/>
          </p:cNvSpPr>
          <p:nvPr>
            <p:ph idx="1"/>
            <p:custDataLst>
              <p:tags r:id="rId2"/>
            </p:custDataLst>
          </p:nvPr>
        </p:nvSpPr>
        <p:spPr>
          <a:xfrm>
            <a:off x="533400" y="1371600"/>
            <a:ext cx="8001000" cy="5029200"/>
          </a:xfrm>
        </p:spPr>
        <p:txBody>
          <a:bodyPr>
            <a:normAutofit fontScale="92500" lnSpcReduction="10000"/>
          </a:bodyPr>
          <a:lstStyle/>
          <a:p>
            <a:r>
              <a:rPr lang="en-US" sz="2600" dirty="0" smtClean="0">
                <a:solidFill>
                  <a:schemeClr val="tx1"/>
                </a:solidFill>
                <a:latin typeface="Calibri" panose="020F0502020204030204" pitchFamily="34" charset="0"/>
              </a:rPr>
              <a:t>Operators </a:t>
            </a:r>
            <a:r>
              <a:rPr lang="en-US" sz="2600" dirty="0" smtClean="0">
                <a:solidFill>
                  <a:schemeClr val="tx1"/>
                </a:solidFill>
                <a:latin typeface="Consolas" panose="020B0609020204030204" pitchFamily="49" charset="0"/>
                <a:cs typeface="Consolas" panose="020B0609020204030204" pitchFamily="49" charset="0"/>
              </a:rPr>
              <a:t>+, -, ++, -- </a:t>
            </a:r>
            <a:r>
              <a:rPr lang="en-US" sz="2600" dirty="0" smtClean="0">
                <a:solidFill>
                  <a:schemeClr val="tx1"/>
                </a:solidFill>
                <a:latin typeface="Calibri" panose="020F0502020204030204" pitchFamily="34" charset="0"/>
              </a:rPr>
              <a:t>work on pointers</a:t>
            </a:r>
          </a:p>
          <a:p>
            <a:pPr lvl="1"/>
            <a:r>
              <a:rPr lang="en-US" sz="2600" dirty="0" smtClean="0">
                <a:solidFill>
                  <a:schemeClr val="tx1"/>
                </a:solidFill>
                <a:latin typeface="Calibri" panose="020F0502020204030204" pitchFamily="34" charset="0"/>
              </a:rPr>
              <a:t>Incrementing a </a:t>
            </a:r>
            <a:r>
              <a:rPr lang="en-US" sz="2600" b="1" i="1" dirty="0" smtClean="0">
                <a:solidFill>
                  <a:schemeClr val="tx1"/>
                </a:solidFill>
                <a:latin typeface="Consolas" panose="020B0609020204030204" pitchFamily="49" charset="0"/>
                <a:cs typeface="Consolas" panose="020B0609020204030204" pitchFamily="49" charset="0"/>
              </a:rPr>
              <a:t>T</a:t>
            </a:r>
            <a:r>
              <a:rPr lang="en-US" sz="2600" dirty="0" smtClean="0">
                <a:solidFill>
                  <a:schemeClr val="tx1"/>
                </a:solidFill>
                <a:latin typeface="Consolas" panose="020B0609020204030204" pitchFamily="49" charset="0"/>
                <a:cs typeface="Consolas" panose="020B0609020204030204" pitchFamily="49" charset="0"/>
              </a:rPr>
              <a:t>*</a:t>
            </a:r>
            <a:r>
              <a:rPr lang="en-US" sz="2600" dirty="0" smtClean="0">
                <a:solidFill>
                  <a:schemeClr val="tx1"/>
                </a:solidFill>
                <a:latin typeface="Calibri" panose="020F0502020204030204" pitchFamily="34" charset="0"/>
              </a:rPr>
              <a:t> (pointer to type T) by 1 moves forward by </a:t>
            </a:r>
            <a:r>
              <a:rPr lang="en-US" sz="2600" dirty="0" err="1" smtClean="0">
                <a:solidFill>
                  <a:schemeClr val="tx1"/>
                </a:solidFill>
                <a:latin typeface="Consolas" panose="020B0609020204030204" pitchFamily="49" charset="0"/>
                <a:cs typeface="Consolas" panose="020B0609020204030204" pitchFamily="49" charset="0"/>
              </a:rPr>
              <a:t>sizeof</a:t>
            </a:r>
            <a:r>
              <a:rPr lang="en-US" sz="2600" dirty="0" smtClean="0">
                <a:solidFill>
                  <a:schemeClr val="tx1"/>
                </a:solidFill>
                <a:latin typeface="Consolas" panose="020B0609020204030204" pitchFamily="49" charset="0"/>
                <a:cs typeface="Consolas" panose="020B0609020204030204" pitchFamily="49" charset="0"/>
              </a:rPr>
              <a:t>(</a:t>
            </a:r>
            <a:r>
              <a:rPr lang="en-US" sz="2600" b="1" i="1" dirty="0" smtClean="0">
                <a:solidFill>
                  <a:schemeClr val="tx1"/>
                </a:solidFill>
                <a:latin typeface="Consolas" panose="020B0609020204030204" pitchFamily="49" charset="0"/>
                <a:cs typeface="Consolas" panose="020B0609020204030204" pitchFamily="49" charset="0"/>
              </a:rPr>
              <a:t>T</a:t>
            </a:r>
            <a:r>
              <a:rPr lang="en-US" sz="2600" dirty="0" smtClean="0">
                <a:solidFill>
                  <a:schemeClr val="tx1"/>
                </a:solidFill>
                <a:latin typeface="Consolas" panose="020B0609020204030204" pitchFamily="49" charset="0"/>
                <a:cs typeface="Consolas" panose="020B0609020204030204" pitchFamily="49" charset="0"/>
              </a:rPr>
              <a:t>)</a:t>
            </a:r>
            <a:r>
              <a:rPr lang="en-US" sz="2600" dirty="0" smtClean="0">
                <a:solidFill>
                  <a:schemeClr val="tx1"/>
                </a:solidFill>
                <a:latin typeface="Calibri" panose="020F0502020204030204" pitchFamily="34" charset="0"/>
              </a:rPr>
              <a:t> in memory</a:t>
            </a:r>
          </a:p>
          <a:p>
            <a:pPr lvl="1"/>
            <a:r>
              <a:rPr lang="en-US" sz="2600" dirty="0" smtClean="0">
                <a:solidFill>
                  <a:schemeClr val="tx1"/>
                </a:solidFill>
                <a:latin typeface="Calibri" panose="020F0502020204030204" pitchFamily="34" charset="0"/>
              </a:rPr>
              <a:t>You can use </a:t>
            </a:r>
            <a:r>
              <a:rPr lang="en-US" sz="2600" dirty="0" smtClean="0">
                <a:solidFill>
                  <a:schemeClr val="tx1"/>
                </a:solidFill>
                <a:latin typeface="Consolas" panose="020B0609020204030204" pitchFamily="49" charset="0"/>
                <a:cs typeface="Consolas" panose="020B0609020204030204" pitchFamily="49" charset="0"/>
              </a:rPr>
              <a:t>[</a:t>
            </a:r>
            <a:r>
              <a:rPr lang="en-US" sz="2600" b="1" dirty="0" smtClean="0">
                <a:solidFill>
                  <a:schemeClr val="tx1"/>
                </a:solidFill>
                <a:latin typeface="Consolas" panose="020B0609020204030204" pitchFamily="49" charset="0"/>
                <a:cs typeface="Consolas" panose="020B0609020204030204" pitchFamily="49" charset="0"/>
              </a:rPr>
              <a:t>k</a:t>
            </a:r>
            <a:r>
              <a:rPr lang="en-US" sz="2600" dirty="0" smtClean="0">
                <a:solidFill>
                  <a:schemeClr val="tx1"/>
                </a:solidFill>
                <a:latin typeface="Consolas" panose="020B0609020204030204" pitchFamily="49" charset="0"/>
                <a:cs typeface="Consolas" panose="020B0609020204030204" pitchFamily="49" charset="0"/>
              </a:rPr>
              <a:t>]</a:t>
            </a:r>
            <a:r>
              <a:rPr lang="en-US" sz="2600" dirty="0" smtClean="0">
                <a:solidFill>
                  <a:schemeClr val="tx1"/>
                </a:solidFill>
                <a:latin typeface="Calibri" panose="020F0502020204030204" pitchFamily="34" charset="0"/>
              </a:rPr>
              <a:t> syntax to access memory </a:t>
            </a:r>
            <a:r>
              <a:rPr lang="en-US" sz="2600" b="1" dirty="0" smtClean="0">
                <a:solidFill>
                  <a:schemeClr val="tx1"/>
                </a:solidFill>
                <a:latin typeface="Consolas" panose="020B0609020204030204" pitchFamily="49" charset="0"/>
                <a:cs typeface="Consolas" panose="020B0609020204030204" pitchFamily="49" charset="0"/>
              </a:rPr>
              <a:t>k</a:t>
            </a:r>
            <a:r>
              <a:rPr lang="en-US" sz="2600" dirty="0" smtClean="0">
                <a:solidFill>
                  <a:schemeClr val="tx1"/>
                </a:solidFill>
                <a:latin typeface="Consolas" panose="020B0609020204030204" pitchFamily="49" charset="0"/>
                <a:cs typeface="Consolas" panose="020B0609020204030204" pitchFamily="49" charset="0"/>
              </a:rPr>
              <a:t> </a:t>
            </a:r>
            <a:r>
              <a:rPr lang="en-US" sz="2600" dirty="0" smtClean="0">
                <a:solidFill>
                  <a:schemeClr val="tx1"/>
                </a:solidFill>
                <a:latin typeface="Calibri" panose="020F0502020204030204" pitchFamily="34" charset="0"/>
              </a:rPr>
              <a:t>slots away from </a:t>
            </a:r>
            <a:r>
              <a:rPr lang="en-US" sz="2600" dirty="0" smtClean="0">
                <a:solidFill>
                  <a:schemeClr val="tx1"/>
                </a:solidFill>
                <a:latin typeface="Calibri" panose="020F0502020204030204" pitchFamily="34" charset="0"/>
                <a:cs typeface="Consolas" panose="020B0609020204030204" pitchFamily="49" charset="0"/>
              </a:rPr>
              <a:t>p (equivalent to </a:t>
            </a:r>
            <a:r>
              <a:rPr lang="en-US" sz="2600" b="1" dirty="0" smtClean="0">
                <a:solidFill>
                  <a:schemeClr val="tx1"/>
                </a:solidFill>
                <a:latin typeface="Consolas" panose="020B0609020204030204" pitchFamily="49" charset="0"/>
                <a:cs typeface="Consolas" panose="020B0609020204030204" pitchFamily="49" charset="0"/>
              </a:rPr>
              <a:t>+k</a:t>
            </a:r>
            <a:r>
              <a:rPr lang="en-US" sz="2600" dirty="0" smtClean="0">
                <a:solidFill>
                  <a:schemeClr val="tx1"/>
                </a:solidFill>
                <a:latin typeface="Calibri" panose="020F0502020204030204" pitchFamily="34" charset="0"/>
                <a:cs typeface="Consolas" panose="020B0609020204030204" pitchFamily="49" charset="0"/>
              </a:rPr>
              <a:t>)</a:t>
            </a:r>
            <a:endParaRPr lang="en-US" sz="2600" dirty="0" smtClean="0">
              <a:solidFill>
                <a:schemeClr val="tx1"/>
              </a:solidFill>
              <a:latin typeface="Calibri" panose="020F0502020204030204" pitchFamily="34" charset="0"/>
            </a:endParaRPr>
          </a:p>
          <a:p>
            <a:pPr lvl="2"/>
            <a:r>
              <a:rPr lang="en-US" sz="2200" dirty="0" smtClean="0">
                <a:solidFill>
                  <a:schemeClr val="tx1"/>
                </a:solidFill>
                <a:latin typeface="Calibri" panose="020F0502020204030204" pitchFamily="34" charset="0"/>
              </a:rPr>
              <a:t>(Corollary: An array variable is really just a </a:t>
            </a:r>
            <a:r>
              <a:rPr lang="en-US" sz="2200" i="1" dirty="0" smtClean="0">
                <a:solidFill>
                  <a:schemeClr val="tx1"/>
                </a:solidFill>
                <a:latin typeface="Calibri" panose="020F0502020204030204" pitchFamily="34" charset="0"/>
              </a:rPr>
              <a:t>pointer</a:t>
            </a:r>
            <a:r>
              <a:rPr lang="en-US" sz="2200" dirty="0" smtClean="0">
                <a:solidFill>
                  <a:schemeClr val="tx1"/>
                </a:solidFill>
                <a:latin typeface="Calibri" panose="020F0502020204030204" pitchFamily="34" charset="0"/>
              </a:rPr>
              <a:t> to the array's first element.)</a:t>
            </a:r>
          </a:p>
          <a:p>
            <a:pPr lvl="1">
              <a:lnSpc>
                <a:spcPct val="80000"/>
              </a:lnSpc>
              <a:buFontTx/>
              <a:buNone/>
            </a:pPr>
            <a:endParaRPr lang="en-US" sz="2000" dirty="0">
              <a:latin typeface="Consolas" panose="020B0609020204030204" pitchFamily="49" charset="0"/>
              <a:cs typeface="Consolas" panose="020B0609020204030204" pitchFamily="49" charset="0"/>
            </a:endParaRPr>
          </a:p>
          <a:p>
            <a:pPr lvl="1">
              <a:lnSpc>
                <a:spcPct val="80000"/>
              </a:lnSpc>
              <a:buFontTx/>
              <a:buNone/>
            </a:pPr>
            <a:r>
              <a:rPr lang="en-US" sz="2000" dirty="0" err="1">
                <a:solidFill>
                  <a:schemeClr val="tx1"/>
                </a:solidFill>
                <a:latin typeface="Consolas" panose="020B0609020204030204" pitchFamily="49" charset="0"/>
                <a:cs typeface="Consolas" panose="020B0609020204030204" pitchFamily="49" charset="0"/>
              </a:rPr>
              <a:t>int</a:t>
            </a:r>
            <a:r>
              <a:rPr lang="en-US" sz="2000" dirty="0">
                <a:solidFill>
                  <a:schemeClr val="tx1"/>
                </a:solidFill>
                <a:latin typeface="Consolas" panose="020B0609020204030204" pitchFamily="49" charset="0"/>
                <a:cs typeface="Consolas" panose="020B0609020204030204" pitchFamily="49" charset="0"/>
              </a:rPr>
              <a:t> a[4] = {91, -2, 85, 17};</a:t>
            </a:r>
          </a:p>
          <a:p>
            <a:pPr lvl="1">
              <a:lnSpc>
                <a:spcPct val="80000"/>
              </a:lnSpc>
              <a:buFontTx/>
              <a:buNone/>
            </a:pPr>
            <a:r>
              <a:rPr lang="en-US" sz="2000" dirty="0" err="1">
                <a:solidFill>
                  <a:schemeClr val="tx1"/>
                </a:solidFill>
                <a:latin typeface="Consolas" panose="020B0609020204030204" pitchFamily="49" charset="0"/>
                <a:cs typeface="Consolas" panose="020B0609020204030204" pitchFamily="49" charset="0"/>
              </a:rPr>
              <a:t>int</a:t>
            </a:r>
            <a:r>
              <a:rPr lang="en-US" sz="2000" dirty="0">
                <a:solidFill>
                  <a:schemeClr val="tx1"/>
                </a:solidFill>
                <a:latin typeface="Consolas" panose="020B0609020204030204" pitchFamily="49" charset="0"/>
                <a:cs typeface="Consolas" panose="020B0609020204030204" pitchFamily="49" charset="0"/>
              </a:rPr>
              <a:t>* p = a;</a:t>
            </a:r>
            <a:r>
              <a:rPr lang="en-US" sz="2000" dirty="0">
                <a:solidFill>
                  <a:schemeClr val="accent2"/>
                </a:solidFill>
                <a:latin typeface="Consolas" panose="020B0609020204030204" pitchFamily="49" charset="0"/>
                <a:cs typeface="Consolas" panose="020B0609020204030204" pitchFamily="49" charset="0"/>
              </a:rPr>
              <a:t>            </a:t>
            </a:r>
            <a:r>
              <a:rPr lang="en-US" sz="2000" dirty="0">
                <a:solidFill>
                  <a:srgbClr val="008000"/>
                </a:solidFill>
                <a:latin typeface="Consolas" panose="020B0609020204030204" pitchFamily="49" charset="0"/>
                <a:cs typeface="Consolas" panose="020B0609020204030204" pitchFamily="49" charset="0"/>
              </a:rPr>
              <a:t>// p = &amp;a[0];</a:t>
            </a:r>
          </a:p>
          <a:p>
            <a:pPr lvl="1">
              <a:lnSpc>
                <a:spcPct val="80000"/>
              </a:lnSpc>
              <a:buFontTx/>
              <a:buNone/>
            </a:pPr>
            <a:r>
              <a:rPr lang="en-US" sz="2000" dirty="0">
                <a:solidFill>
                  <a:schemeClr val="tx1"/>
                </a:solidFill>
                <a:latin typeface="Consolas" panose="020B0609020204030204" pitchFamily="49" charset="0"/>
                <a:cs typeface="Consolas" panose="020B0609020204030204" pitchFamily="49" charset="0"/>
              </a:rPr>
              <a:t>p[1] = 5;              </a:t>
            </a:r>
            <a:r>
              <a:rPr lang="en-US" sz="2000" dirty="0">
                <a:solidFill>
                  <a:srgbClr val="008000"/>
                </a:solidFill>
                <a:latin typeface="Consolas" panose="020B0609020204030204" pitchFamily="49" charset="0"/>
                <a:cs typeface="Consolas" panose="020B0609020204030204" pitchFamily="49" charset="0"/>
              </a:rPr>
              <a:t>// </a:t>
            </a:r>
            <a:r>
              <a:rPr lang="en-US" sz="2000" dirty="0" smtClean="0">
                <a:solidFill>
                  <a:srgbClr val="008000"/>
                </a:solidFill>
                <a:latin typeface="Consolas" panose="020B0609020204030204" pitchFamily="49" charset="0"/>
                <a:cs typeface="Consolas" panose="020B0609020204030204" pitchFamily="49" charset="0"/>
              </a:rPr>
              <a:t>a[1] </a:t>
            </a:r>
            <a:r>
              <a:rPr lang="en-US" sz="2000" dirty="0">
                <a:solidFill>
                  <a:srgbClr val="008000"/>
                </a:solidFill>
                <a:latin typeface="Consolas" panose="020B0609020204030204" pitchFamily="49" charset="0"/>
                <a:cs typeface="Consolas" panose="020B0609020204030204" pitchFamily="49" charset="0"/>
              </a:rPr>
              <a:t>= 5;</a:t>
            </a:r>
          </a:p>
          <a:p>
            <a:pPr lvl="1">
              <a:lnSpc>
                <a:spcPct val="80000"/>
              </a:lnSpc>
              <a:buFontTx/>
              <a:buNone/>
            </a:pPr>
            <a:r>
              <a:rPr lang="en-US" sz="2000" dirty="0">
                <a:solidFill>
                  <a:schemeClr val="tx1"/>
                </a:solidFill>
                <a:latin typeface="Consolas" panose="020B0609020204030204" pitchFamily="49" charset="0"/>
                <a:cs typeface="Consolas" panose="020B0609020204030204" pitchFamily="49" charset="0"/>
              </a:rPr>
              <a:t>p++;                   </a:t>
            </a:r>
            <a:r>
              <a:rPr lang="en-US" sz="2000" dirty="0">
                <a:solidFill>
                  <a:srgbClr val="008000"/>
                </a:solidFill>
                <a:latin typeface="Consolas" panose="020B0609020204030204" pitchFamily="49" charset="0"/>
                <a:cs typeface="Consolas" panose="020B0609020204030204" pitchFamily="49" charset="0"/>
              </a:rPr>
              <a:t>// p = &amp;a[1];</a:t>
            </a:r>
          </a:p>
          <a:p>
            <a:pPr lvl="1">
              <a:lnSpc>
                <a:spcPct val="80000"/>
              </a:lnSpc>
              <a:buFontTx/>
              <a:buNone/>
            </a:pPr>
            <a:r>
              <a:rPr lang="en-US" sz="2000" dirty="0" err="1">
                <a:solidFill>
                  <a:schemeClr val="tx1"/>
                </a:solidFill>
                <a:latin typeface="Consolas" panose="020B0609020204030204" pitchFamily="49" charset="0"/>
                <a:cs typeface="Consolas" panose="020B0609020204030204" pitchFamily="49" charset="0"/>
              </a:rPr>
              <a:t>cout</a:t>
            </a:r>
            <a:r>
              <a:rPr lang="en-US" sz="2000" dirty="0">
                <a:solidFill>
                  <a:schemeClr val="tx1"/>
                </a:solidFill>
                <a:latin typeface="Consolas" panose="020B0609020204030204" pitchFamily="49" charset="0"/>
                <a:cs typeface="Consolas" panose="020B0609020204030204" pitchFamily="49" charset="0"/>
              </a:rPr>
              <a:t> &lt;&lt; *p &lt;&lt; </a:t>
            </a:r>
            <a:r>
              <a:rPr lang="en-US" sz="2000" dirty="0" err="1">
                <a:solidFill>
                  <a:schemeClr val="tx1"/>
                </a:solidFill>
                <a:latin typeface="Consolas" panose="020B0609020204030204" pitchFamily="49" charset="0"/>
                <a:cs typeface="Consolas" panose="020B0609020204030204" pitchFamily="49" charset="0"/>
              </a:rPr>
              <a:t>endl</a:t>
            </a:r>
            <a:r>
              <a:rPr lang="en-US" sz="2000" dirty="0">
                <a:solidFill>
                  <a:schemeClr val="tx1"/>
                </a:solidFill>
                <a:latin typeface="Consolas" panose="020B0609020204030204" pitchFamily="49" charset="0"/>
                <a:cs typeface="Consolas" panose="020B0609020204030204" pitchFamily="49" charset="0"/>
              </a:rPr>
              <a:t>;    </a:t>
            </a:r>
            <a:r>
              <a:rPr lang="en-US" sz="2000" dirty="0">
                <a:solidFill>
                  <a:srgbClr val="008000"/>
                </a:solidFill>
                <a:latin typeface="Consolas" panose="020B0609020204030204" pitchFamily="49" charset="0"/>
                <a:cs typeface="Consolas" panose="020B0609020204030204" pitchFamily="49" charset="0"/>
              </a:rPr>
              <a:t>// </a:t>
            </a:r>
            <a:r>
              <a:rPr lang="en-US" sz="2000" dirty="0" smtClean="0">
                <a:solidFill>
                  <a:srgbClr val="008000"/>
                </a:solidFill>
                <a:latin typeface="Consolas" panose="020B0609020204030204" pitchFamily="49" charset="0"/>
                <a:cs typeface="Consolas" panose="020B0609020204030204" pitchFamily="49" charset="0"/>
              </a:rPr>
              <a:t>5</a:t>
            </a:r>
            <a:endParaRPr lang="en-US" sz="2000" dirty="0">
              <a:solidFill>
                <a:srgbClr val="008000"/>
              </a:solidFill>
              <a:latin typeface="Consolas" panose="020B0609020204030204" pitchFamily="49" charset="0"/>
              <a:cs typeface="Consolas" panose="020B0609020204030204" pitchFamily="49" charset="0"/>
            </a:endParaRPr>
          </a:p>
          <a:p>
            <a:pPr lvl="1">
              <a:lnSpc>
                <a:spcPct val="80000"/>
              </a:lnSpc>
              <a:buFontTx/>
              <a:buNone/>
            </a:pPr>
            <a:r>
              <a:rPr lang="en-US" sz="2000" dirty="0">
                <a:solidFill>
                  <a:schemeClr val="tx1"/>
                </a:solidFill>
                <a:latin typeface="Consolas" panose="020B0609020204030204" pitchFamily="49" charset="0"/>
                <a:cs typeface="Consolas" panose="020B0609020204030204" pitchFamily="49" charset="0"/>
              </a:rPr>
              <a:t>*(p + 2) = 26;</a:t>
            </a:r>
            <a:r>
              <a:rPr lang="en-US" sz="2000" dirty="0">
                <a:latin typeface="Consolas" panose="020B0609020204030204" pitchFamily="49" charset="0"/>
                <a:cs typeface="Consolas" panose="020B0609020204030204" pitchFamily="49" charset="0"/>
              </a:rPr>
              <a:t>         </a:t>
            </a:r>
            <a:r>
              <a:rPr lang="en-US" sz="2000" dirty="0">
                <a:solidFill>
                  <a:srgbClr val="008000"/>
                </a:solidFill>
                <a:latin typeface="Consolas" panose="020B0609020204030204" pitchFamily="49" charset="0"/>
                <a:cs typeface="Consolas" panose="020B0609020204030204" pitchFamily="49" charset="0"/>
              </a:rPr>
              <a:t>// a[3] = 26;</a:t>
            </a:r>
          </a:p>
          <a:p>
            <a:pPr lvl="1">
              <a:lnSpc>
                <a:spcPct val="80000"/>
              </a:lnSpc>
              <a:buFontTx/>
              <a:buNone/>
            </a:pPr>
            <a:r>
              <a:rPr lang="en-US" sz="2000" dirty="0" err="1">
                <a:solidFill>
                  <a:schemeClr val="tx1"/>
                </a:solidFill>
                <a:latin typeface="Consolas" panose="020B0609020204030204" pitchFamily="49" charset="0"/>
                <a:cs typeface="Consolas" panose="020B0609020204030204" pitchFamily="49" charset="0"/>
              </a:rPr>
              <a:t>cout</a:t>
            </a:r>
            <a:r>
              <a:rPr lang="en-US" sz="2000" dirty="0">
                <a:solidFill>
                  <a:schemeClr val="tx1"/>
                </a:solidFill>
                <a:latin typeface="Consolas" panose="020B0609020204030204" pitchFamily="49" charset="0"/>
                <a:cs typeface="Consolas" panose="020B0609020204030204" pitchFamily="49" charset="0"/>
              </a:rPr>
              <a:t> &lt;&lt; p[2] &lt;&lt; </a:t>
            </a:r>
            <a:r>
              <a:rPr lang="en-US" sz="2000" dirty="0" err="1">
                <a:solidFill>
                  <a:schemeClr val="tx1"/>
                </a:solidFill>
                <a:latin typeface="Consolas" panose="020B0609020204030204" pitchFamily="49" charset="0"/>
                <a:cs typeface="Consolas" panose="020B0609020204030204" pitchFamily="49" charset="0"/>
              </a:rPr>
              <a:t>endl</a:t>
            </a:r>
            <a:r>
              <a:rPr lang="en-US" sz="2000" dirty="0">
                <a:solidFill>
                  <a:schemeClr val="tx1"/>
                </a:solidFill>
                <a:latin typeface="Consolas" panose="020B0609020204030204" pitchFamily="49" charset="0"/>
                <a:cs typeface="Consolas" panose="020B0609020204030204" pitchFamily="49" charset="0"/>
              </a:rPr>
              <a:t>; </a:t>
            </a:r>
            <a:endParaRPr lang="en-US" sz="2000" dirty="0" smtClean="0">
              <a:solidFill>
                <a:schemeClr val="tx1"/>
              </a:solidFill>
              <a:latin typeface="Consolas" panose="020B0609020204030204" pitchFamily="49" charset="0"/>
              <a:cs typeface="Consolas" panose="020B0609020204030204" pitchFamily="49" charset="0"/>
            </a:endParaRPr>
          </a:p>
          <a:p>
            <a:pPr lvl="1">
              <a:lnSpc>
                <a:spcPct val="80000"/>
              </a:lnSpc>
              <a:buFontTx/>
              <a:buNone/>
            </a:pPr>
            <a:r>
              <a:rPr lang="en-US" sz="2000" dirty="0" err="1" smtClean="0">
                <a:solidFill>
                  <a:schemeClr val="tx1"/>
                </a:solidFill>
                <a:latin typeface="Consolas" panose="020B0609020204030204" pitchFamily="49" charset="0"/>
                <a:cs typeface="Consolas" panose="020B0609020204030204" pitchFamily="49" charset="0"/>
              </a:rPr>
              <a:t>cout</a:t>
            </a:r>
            <a:r>
              <a:rPr lang="en-US" sz="2000" dirty="0" smtClean="0">
                <a:solidFill>
                  <a:schemeClr val="tx1"/>
                </a:solidFill>
                <a:latin typeface="Consolas" panose="020B0609020204030204" pitchFamily="49" charset="0"/>
                <a:cs typeface="Consolas" panose="020B0609020204030204" pitchFamily="49" charset="0"/>
              </a:rPr>
              <a:t> </a:t>
            </a:r>
            <a:r>
              <a:rPr lang="en-US" sz="2000" dirty="0">
                <a:solidFill>
                  <a:schemeClr val="tx1"/>
                </a:solidFill>
                <a:latin typeface="Consolas" panose="020B0609020204030204" pitchFamily="49" charset="0"/>
                <a:cs typeface="Consolas" panose="020B0609020204030204" pitchFamily="49" charset="0"/>
              </a:rPr>
              <a:t>&lt;&lt; </a:t>
            </a:r>
            <a:r>
              <a:rPr lang="en-US" sz="2000" dirty="0" smtClean="0">
                <a:solidFill>
                  <a:schemeClr val="tx1"/>
                </a:solidFill>
                <a:latin typeface="Consolas" panose="020B0609020204030204" pitchFamily="49" charset="0"/>
                <a:cs typeface="Consolas" panose="020B0609020204030204" pitchFamily="49" charset="0"/>
              </a:rPr>
              <a:t>a[2</a:t>
            </a:r>
            <a:r>
              <a:rPr lang="en-US" sz="2000" dirty="0">
                <a:solidFill>
                  <a:schemeClr val="tx1"/>
                </a:solidFill>
                <a:latin typeface="Consolas" panose="020B0609020204030204" pitchFamily="49" charset="0"/>
                <a:cs typeface="Consolas" panose="020B0609020204030204" pitchFamily="49" charset="0"/>
              </a:rPr>
              <a:t>] &lt;&lt; </a:t>
            </a:r>
            <a:r>
              <a:rPr lang="en-US" sz="2000" dirty="0" err="1">
                <a:solidFill>
                  <a:schemeClr val="tx1"/>
                </a:solidFill>
                <a:latin typeface="Consolas" panose="020B0609020204030204" pitchFamily="49" charset="0"/>
                <a:cs typeface="Consolas" panose="020B0609020204030204" pitchFamily="49" charset="0"/>
              </a:rPr>
              <a:t>endl</a:t>
            </a:r>
            <a:r>
              <a:rPr lang="en-US" sz="2000" dirty="0">
                <a:solidFill>
                  <a:schemeClr val="tx1"/>
                </a:solidFill>
                <a:latin typeface="Consolas" panose="020B0609020204030204" pitchFamily="49" charset="0"/>
                <a:cs typeface="Consolas" panose="020B0609020204030204" pitchFamily="49" charset="0"/>
              </a:rPr>
              <a:t>;  </a:t>
            </a:r>
            <a:endParaRPr lang="en-US" sz="2000" dirty="0">
              <a:solidFill>
                <a:srgbClr val="008000"/>
              </a:solidFill>
              <a:latin typeface="Consolas" panose="020B0609020204030204" pitchFamily="49" charset="0"/>
              <a:cs typeface="Consolas" panose="020B0609020204030204" pitchFamily="49" charset="0"/>
            </a:endParaRPr>
          </a:p>
          <a:p>
            <a:endParaRPr lang="en-US" dirty="0"/>
          </a:p>
        </p:txBody>
      </p:sp>
      <p:sp>
        <p:nvSpPr>
          <p:cNvPr id="6" name="Line Callout 1 5"/>
          <p:cNvSpPr/>
          <p:nvPr>
            <p:custDataLst>
              <p:tags r:id="rId3"/>
            </p:custDataLst>
          </p:nvPr>
        </p:nvSpPr>
        <p:spPr>
          <a:xfrm>
            <a:off x="5943600" y="4724400"/>
            <a:ext cx="2590800" cy="1676400"/>
          </a:xfrm>
          <a:prstGeom prst="borderCallout1">
            <a:avLst>
              <a:gd name="adj1" fmla="val 81864"/>
              <a:gd name="adj2" fmla="val -2520"/>
              <a:gd name="adj3" fmla="val 83849"/>
              <a:gd name="adj4" fmla="val -79855"/>
            </a:avLst>
          </a:prstGeom>
          <a:ln>
            <a:tailEnd type="triangle" w="lg" len="lg"/>
          </a:ln>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t>What prints here?</a:t>
            </a:r>
          </a:p>
          <a:p>
            <a:pPr marL="342900" indent="-342900">
              <a:buFont typeface="+mj-lt"/>
              <a:buAutoNum type="alphaUcPeriod"/>
            </a:pPr>
            <a:r>
              <a:rPr lang="en-US" dirty="0" smtClean="0"/>
              <a:t>26, 26</a:t>
            </a:r>
          </a:p>
          <a:p>
            <a:pPr marL="342900" indent="-342900">
              <a:buFont typeface="+mj-lt"/>
              <a:buAutoNum type="alphaUcPeriod"/>
            </a:pPr>
            <a:r>
              <a:rPr lang="en-US" dirty="0" smtClean="0"/>
              <a:t>26, [other]</a:t>
            </a:r>
          </a:p>
          <a:p>
            <a:pPr marL="342900" indent="-342900">
              <a:buFont typeface="+mj-lt"/>
              <a:buAutoNum type="alphaUcPeriod"/>
            </a:pPr>
            <a:r>
              <a:rPr lang="en-US" dirty="0" smtClean="0"/>
              <a:t>[other], 26</a:t>
            </a:r>
          </a:p>
          <a:p>
            <a:pPr marL="342900" indent="-342900">
              <a:buFont typeface="+mj-lt"/>
              <a:buAutoNum type="alphaUcPeriod"/>
            </a:pPr>
            <a:r>
              <a:rPr lang="en-US" dirty="0" smtClean="0"/>
              <a:t>[other], [other]</a:t>
            </a:r>
            <a:endParaRPr lang="en-US" dirty="0"/>
          </a:p>
        </p:txBody>
      </p:sp>
      <mc:AlternateContent xmlns:mc="http://schemas.openxmlformats.org/markup-compatibility/2006" xmlns:p14="http://schemas.microsoft.com/office/powerpoint/2010/main">
        <mc:Choice Requires="p14">
          <p:contentPart p14:bwMode="auto" r:id="rId6">
            <p14:nvContentPartPr>
              <p14:cNvPr id="4" name="Ink 3"/>
              <p14:cNvContentPartPr/>
              <p14:nvPr>
                <p:custDataLst>
                  <p:tags r:id="rId4"/>
                </p:custDataLst>
              </p14:nvPr>
            </p14:nvContentPartPr>
            <p14:xfrm>
              <a:off x="1661040" y="2429280"/>
              <a:ext cx="6219360" cy="3324960"/>
            </p14:xfrm>
          </p:contentPart>
        </mc:Choice>
        <mc:Fallback xmlns="">
          <p:pic>
            <p:nvPicPr>
              <p:cNvPr id="4" name="Ink 3"/>
              <p:cNvPicPr/>
              <p:nvPr/>
            </p:nvPicPr>
            <p:blipFill>
              <a:blip r:embed="rId7"/>
              <a:stretch>
                <a:fillRect/>
              </a:stretch>
            </p:blipFill>
            <p:spPr>
              <a:xfrm>
                <a:off x="1651680" y="2419920"/>
                <a:ext cx="6238080" cy="3343680"/>
              </a:xfrm>
              <a:prstGeom prst="rect">
                <a:avLst/>
              </a:prstGeom>
            </p:spPr>
          </p:pic>
        </mc:Fallback>
      </mc:AlternateContent>
    </p:spTree>
    <p:extLst>
      <p:ext uri="{BB962C8B-B14F-4D97-AF65-F5344CB8AC3E}">
        <p14:creationId xmlns:p14="http://schemas.microsoft.com/office/powerpoint/2010/main" val="670728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5800" y="1219200"/>
            <a:ext cx="7024744" cy="1143000"/>
          </a:xfrm>
        </p:spPr>
        <p:txBody>
          <a:bodyPr>
            <a:normAutofit fontScale="90000"/>
          </a:bodyPr>
          <a:lstStyle/>
          <a:p>
            <a:r>
              <a:rPr lang="en-US" sz="3100" b="1" dirty="0" smtClean="0"/>
              <a:t>Software engineering tip:</a:t>
            </a:r>
            <a:r>
              <a:rPr lang="en-US" b="1" dirty="0" smtClean="0"/>
              <a:t/>
            </a:r>
            <a:br>
              <a:rPr lang="en-US" b="1" dirty="0" smtClean="0"/>
            </a:br>
            <a:r>
              <a:rPr lang="en-US" sz="2700" dirty="0" smtClean="0"/>
              <a:t>If not initializing a pointer right away, use NULL to </a:t>
            </a:r>
            <a:r>
              <a:rPr lang="en-US" sz="2700" i="1" dirty="0" smtClean="0"/>
              <a:t>force</a:t>
            </a:r>
            <a:r>
              <a:rPr lang="en-US" sz="2700" dirty="0" smtClean="0"/>
              <a:t> your program </a:t>
            </a:r>
            <a:r>
              <a:rPr lang="en-US" sz="2700" dirty="0"/>
              <a:t>to crash (really!) </a:t>
            </a:r>
            <a:r>
              <a:rPr lang="en-US" sz="2700" dirty="0" smtClean="0"/>
              <a:t>if you try to use the pointer</a:t>
            </a:r>
            <a:endParaRPr lang="en-US" sz="2700" dirty="0"/>
          </a:p>
        </p:txBody>
      </p:sp>
      <p:sp>
        <p:nvSpPr>
          <p:cNvPr id="6" name="Text Placeholder 5"/>
          <p:cNvSpPr>
            <a:spLocks noGrp="1"/>
          </p:cNvSpPr>
          <p:nvPr>
            <p:ph type="body" idx="1"/>
            <p:custDataLst>
              <p:tags r:id="rId2"/>
            </p:custDataLst>
          </p:nvPr>
        </p:nvSpPr>
        <p:spPr/>
        <p:txBody>
          <a:bodyPr/>
          <a:lstStyle/>
          <a:p>
            <a:r>
              <a:rPr lang="en-US" dirty="0" smtClean="0"/>
              <a:t>Common error:</a:t>
            </a:r>
            <a:endParaRPr lang="en-US" dirty="0"/>
          </a:p>
        </p:txBody>
      </p:sp>
      <p:sp>
        <p:nvSpPr>
          <p:cNvPr id="4" name="Content Placeholder 3"/>
          <p:cNvSpPr>
            <a:spLocks noGrp="1"/>
          </p:cNvSpPr>
          <p:nvPr>
            <p:ph sz="half" idx="2"/>
            <p:custDataLst>
              <p:tags r:id="rId3"/>
            </p:custDataLst>
          </p:nvPr>
        </p:nvSpPr>
        <p:spPr/>
        <p:txBody>
          <a:bodyPr/>
          <a:lstStyle/>
          <a:p>
            <a:pPr marL="68580" indent="0">
              <a:buNone/>
            </a:pPr>
            <a:r>
              <a:rPr lang="en-US" dirty="0" err="1" smtClean="0">
                <a:latin typeface="Consolas" panose="020B0609020204030204" pitchFamily="49" charset="0"/>
                <a:cs typeface="Consolas" panose="020B0609020204030204" pitchFamily="49" charset="0"/>
              </a:rPr>
              <a:t>int</a:t>
            </a:r>
            <a:r>
              <a:rPr lang="en-US" dirty="0" smtClean="0">
                <a:latin typeface="Consolas" panose="020B0609020204030204" pitchFamily="49" charset="0"/>
                <a:cs typeface="Consolas" panose="020B0609020204030204" pitchFamily="49" charset="0"/>
              </a:rPr>
              <a:t>* foo;</a:t>
            </a:r>
          </a:p>
          <a:p>
            <a:pPr marL="68580" indent="0">
              <a:buNone/>
            </a:pPr>
            <a:r>
              <a:rPr lang="en-US" dirty="0" smtClean="0">
                <a:latin typeface="Consolas" panose="020B0609020204030204" pitchFamily="49" charset="0"/>
                <a:cs typeface="Consolas" panose="020B0609020204030204" pitchFamily="49" charset="0"/>
              </a:rPr>
              <a:t>…</a:t>
            </a:r>
          </a:p>
          <a:p>
            <a:pPr marL="68580" indent="0">
              <a:buNone/>
            </a:pPr>
            <a:r>
              <a:rPr lang="en-US" dirty="0" smtClean="0">
                <a:latin typeface="Consolas" panose="020B0609020204030204" pitchFamily="49" charset="0"/>
                <a:cs typeface="Consolas" panose="020B0609020204030204" pitchFamily="49" charset="0"/>
              </a:rPr>
              <a:t>*foo = 555;</a:t>
            </a:r>
          </a:p>
          <a:p>
            <a:pPr marL="68580" indent="0">
              <a:buNone/>
            </a:pPr>
            <a:endParaRPr lang="en-US" dirty="0">
              <a:latin typeface="Consolas" panose="020B0609020204030204" pitchFamily="49" charset="0"/>
              <a:cs typeface="Consolas" panose="020B0609020204030204" pitchFamily="49" charset="0"/>
            </a:endParaRPr>
          </a:p>
        </p:txBody>
      </p:sp>
      <p:sp>
        <p:nvSpPr>
          <p:cNvPr id="7" name="Text Placeholder 6"/>
          <p:cNvSpPr>
            <a:spLocks noGrp="1"/>
          </p:cNvSpPr>
          <p:nvPr>
            <p:ph type="body" sz="quarter" idx="3"/>
            <p:custDataLst>
              <p:tags r:id="rId4"/>
            </p:custDataLst>
          </p:nvPr>
        </p:nvSpPr>
        <p:spPr/>
        <p:txBody>
          <a:bodyPr/>
          <a:lstStyle/>
          <a:p>
            <a:r>
              <a:rPr lang="en-US" dirty="0" smtClean="0"/>
              <a:t>Prevention:</a:t>
            </a:r>
            <a:endParaRPr lang="en-US" dirty="0"/>
          </a:p>
        </p:txBody>
      </p:sp>
      <p:sp>
        <p:nvSpPr>
          <p:cNvPr id="8" name="Content Placeholder 7"/>
          <p:cNvSpPr>
            <a:spLocks noGrp="1"/>
          </p:cNvSpPr>
          <p:nvPr>
            <p:ph sz="quarter" idx="4"/>
            <p:custDataLst>
              <p:tags r:id="rId5"/>
            </p:custDataLst>
          </p:nvPr>
        </p:nvSpPr>
        <p:spPr>
          <a:xfrm>
            <a:off x="4962144" y="2974694"/>
            <a:ext cx="3419856" cy="2835797"/>
          </a:xfrm>
        </p:spPr>
        <p:txBody>
          <a:bodyPr/>
          <a:lstStyle/>
          <a:p>
            <a:pPr marL="68580" indent="0">
              <a:buNone/>
            </a:pPr>
            <a:r>
              <a:rPr lang="en-US" dirty="0" err="1">
                <a:latin typeface="Consolas" panose="020B0609020204030204" pitchFamily="49" charset="0"/>
                <a:cs typeface="Consolas" panose="020B0609020204030204" pitchFamily="49" charset="0"/>
              </a:rPr>
              <a:t>int</a:t>
            </a: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foo = NULL;</a:t>
            </a:r>
          </a:p>
          <a:p>
            <a:pPr marL="68580" indent="0">
              <a:buNone/>
            </a:pP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a:p>
            <a:pPr marL="68580" indent="0">
              <a:buNone/>
            </a:pPr>
            <a:r>
              <a:rPr lang="en-US" dirty="0">
                <a:latin typeface="Consolas" panose="020B0609020204030204" pitchFamily="49" charset="0"/>
                <a:cs typeface="Consolas" panose="020B0609020204030204" pitchFamily="49" charset="0"/>
              </a:rPr>
              <a:t>*foo = 555;</a:t>
            </a:r>
            <a:endParaRPr lang="en-US" dirty="0"/>
          </a:p>
        </p:txBody>
      </p:sp>
    </p:spTree>
    <p:extLst>
      <p:ext uri="{BB962C8B-B14F-4D97-AF65-F5344CB8AC3E}">
        <p14:creationId xmlns:p14="http://schemas.microsoft.com/office/powerpoint/2010/main" val="251212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custDataLst>
              <p:tags r:id="rId1"/>
            </p:custDataLst>
          </p:nvPr>
        </p:nvSpPr>
        <p:spPr/>
        <p:txBody>
          <a:bodyPr/>
          <a:lstStyle/>
          <a:p>
            <a:r>
              <a:rPr lang="en-US" dirty="0" smtClean="0"/>
              <a:t>Common error:</a:t>
            </a:r>
            <a:endParaRPr lang="en-US" dirty="0"/>
          </a:p>
        </p:txBody>
      </p:sp>
      <p:sp>
        <p:nvSpPr>
          <p:cNvPr id="4" name="Content Placeholder 3"/>
          <p:cNvSpPr>
            <a:spLocks noGrp="1"/>
          </p:cNvSpPr>
          <p:nvPr>
            <p:ph sz="half" idx="2"/>
            <p:custDataLst>
              <p:tags r:id="rId2"/>
            </p:custDataLst>
          </p:nvPr>
        </p:nvSpPr>
        <p:spPr/>
        <p:txBody>
          <a:bodyPr/>
          <a:lstStyle/>
          <a:p>
            <a:pPr marL="68580" indent="0">
              <a:buNone/>
            </a:pPr>
            <a:r>
              <a:rPr lang="en-US" dirty="0" err="1" smtClean="0">
                <a:latin typeface="Consolas" panose="020B0609020204030204" pitchFamily="49" charset="0"/>
                <a:cs typeface="Consolas" panose="020B0609020204030204" pitchFamily="49" charset="0"/>
              </a:rPr>
              <a:t>int</a:t>
            </a:r>
            <a:r>
              <a:rPr lang="en-US" dirty="0" smtClean="0">
                <a:latin typeface="Consolas" panose="020B0609020204030204" pitchFamily="49" charset="0"/>
                <a:cs typeface="Consolas" panose="020B0609020204030204" pitchFamily="49" charset="0"/>
              </a:rPr>
              <a:t>* foo;</a:t>
            </a:r>
          </a:p>
          <a:p>
            <a:pPr marL="68580" indent="0">
              <a:buNone/>
            </a:pPr>
            <a:r>
              <a:rPr lang="en-US" dirty="0" smtClean="0">
                <a:latin typeface="Consolas" panose="020B0609020204030204" pitchFamily="49" charset="0"/>
                <a:cs typeface="Consolas" panose="020B0609020204030204" pitchFamily="49" charset="0"/>
              </a:rPr>
              <a:t>…</a:t>
            </a:r>
          </a:p>
          <a:p>
            <a:pPr marL="68580" indent="0">
              <a:buNone/>
            </a:pPr>
            <a:r>
              <a:rPr lang="en-US" dirty="0" smtClean="0">
                <a:latin typeface="Consolas" panose="020B0609020204030204" pitchFamily="49" charset="0"/>
                <a:cs typeface="Consolas" panose="020B0609020204030204" pitchFamily="49" charset="0"/>
              </a:rPr>
              <a:t>*foo = 555;</a:t>
            </a:r>
          </a:p>
          <a:p>
            <a:pPr marL="68580" indent="0">
              <a:buNone/>
            </a:pPr>
            <a:endParaRPr lang="en-US" dirty="0">
              <a:latin typeface="Consolas" panose="020B0609020204030204" pitchFamily="49" charset="0"/>
              <a:cs typeface="Consolas" panose="020B0609020204030204" pitchFamily="49" charset="0"/>
            </a:endParaRPr>
          </a:p>
        </p:txBody>
      </p:sp>
      <p:sp>
        <p:nvSpPr>
          <p:cNvPr id="7" name="Text Placeholder 6"/>
          <p:cNvSpPr>
            <a:spLocks noGrp="1"/>
          </p:cNvSpPr>
          <p:nvPr>
            <p:ph type="body" sz="quarter" idx="3"/>
            <p:custDataLst>
              <p:tags r:id="rId3"/>
            </p:custDataLst>
          </p:nvPr>
        </p:nvSpPr>
        <p:spPr/>
        <p:txBody>
          <a:bodyPr/>
          <a:lstStyle/>
          <a:p>
            <a:r>
              <a:rPr lang="en-US" dirty="0" smtClean="0"/>
              <a:t>Prevention:</a:t>
            </a:r>
            <a:endParaRPr lang="en-US" dirty="0"/>
          </a:p>
        </p:txBody>
      </p:sp>
      <p:sp>
        <p:nvSpPr>
          <p:cNvPr id="8" name="Content Placeholder 7"/>
          <p:cNvSpPr>
            <a:spLocks noGrp="1"/>
          </p:cNvSpPr>
          <p:nvPr>
            <p:ph sz="quarter" idx="4"/>
            <p:custDataLst>
              <p:tags r:id="rId4"/>
            </p:custDataLst>
          </p:nvPr>
        </p:nvSpPr>
        <p:spPr>
          <a:xfrm>
            <a:off x="4962144" y="2974694"/>
            <a:ext cx="3419856" cy="2835797"/>
          </a:xfrm>
        </p:spPr>
        <p:txBody>
          <a:bodyPr/>
          <a:lstStyle/>
          <a:p>
            <a:pPr marL="68580" indent="0">
              <a:buNone/>
            </a:pPr>
            <a:r>
              <a:rPr lang="en-US" dirty="0" err="1">
                <a:latin typeface="Consolas" panose="020B0609020204030204" pitchFamily="49" charset="0"/>
                <a:cs typeface="Consolas" panose="020B0609020204030204" pitchFamily="49" charset="0"/>
              </a:rPr>
              <a:t>int</a:t>
            </a: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foo = NULL;</a:t>
            </a:r>
          </a:p>
          <a:p>
            <a:pPr marL="68580" indent="0">
              <a:buNone/>
            </a:pP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a:p>
            <a:pPr marL="68580" indent="0">
              <a:buNone/>
            </a:pPr>
            <a:r>
              <a:rPr lang="en-US" dirty="0">
                <a:latin typeface="Consolas" panose="020B0609020204030204" pitchFamily="49" charset="0"/>
                <a:cs typeface="Consolas" panose="020B0609020204030204" pitchFamily="49" charset="0"/>
              </a:rPr>
              <a:t>*foo = 555;</a:t>
            </a:r>
            <a:endParaRPr lang="en-US" dirty="0"/>
          </a:p>
        </p:txBody>
      </p:sp>
      <p:sp>
        <p:nvSpPr>
          <p:cNvPr id="9" name="Rectangle 8"/>
          <p:cNvSpPr/>
          <p:nvPr>
            <p:custDataLst>
              <p:tags r:id="rId5"/>
            </p:custDataLst>
          </p:nvPr>
        </p:nvSpPr>
        <p:spPr>
          <a:xfrm>
            <a:off x="501802" y="6488668"/>
            <a:ext cx="5832046" cy="215444"/>
          </a:xfrm>
          <a:prstGeom prst="rect">
            <a:avLst/>
          </a:prstGeom>
        </p:spPr>
        <p:txBody>
          <a:bodyPr wrap="none">
            <a:spAutoFit/>
          </a:bodyPr>
          <a:lstStyle/>
          <a:p>
            <a:r>
              <a:rPr lang="en-US" sz="800" dirty="0" smtClean="0">
                <a:latin typeface="Consolas" panose="020B0609020204030204" pitchFamily="49" charset="0"/>
                <a:cs typeface="Consolas" panose="020B0609020204030204" pitchFamily="49" charset="0"/>
              </a:rPr>
              <a:t>Image is in the public domain: </a:t>
            </a:r>
            <a:r>
              <a:rPr lang="en-US" sz="800" dirty="0">
                <a:hlinkClick r:id="rId17"/>
              </a:rPr>
              <a:t>http://en.wikipedia.org/wiki/File:Operation_Upshot-Knothole_-_Badger_001.jpg</a:t>
            </a:r>
            <a:endParaRPr lang="en-US" sz="800" dirty="0"/>
          </a:p>
        </p:txBody>
      </p:sp>
      <p:pic>
        <p:nvPicPr>
          <p:cNvPr id="11" name="Picture 2" descr="File:Operation Upshot-Knothole - Badger 001.jpg" title="Explosion: this code is bad!"/>
          <p:cNvPicPr>
            <a:picLocks noChangeAspect="1" noChangeArrowheads="1"/>
          </p:cNvPicPr>
          <p:nvPr>
            <p:custDataLst>
              <p:tags r:id="rId6"/>
            </p:custDataLst>
          </p:nvPr>
        </p:nvPicPr>
        <p:blipFill>
          <a:blip r:embed="rId18" cstate="print">
            <a:extLst>
              <a:ext uri="{28A0092B-C50C-407E-A947-70E740481C1C}">
                <a14:useLocalDpi xmlns:a14="http://schemas.microsoft.com/office/drawing/2010/main" val="0"/>
              </a:ext>
            </a:extLst>
          </a:blip>
          <a:srcRect/>
          <a:stretch>
            <a:fillRect/>
          </a:stretch>
        </p:blipFill>
        <p:spPr bwMode="auto">
          <a:xfrm>
            <a:off x="5528377" y="4488883"/>
            <a:ext cx="1981200" cy="1683317"/>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descr="Memory is represnted as a giant array. The &quot;middle&quot; of the array is free/available space. The &quot;top&quot; of the array is occupied by the heap, which grows downward into the free/available space as more memory is allocated from the heap. The &quot;bottom&quot; of the array is occupied by the stack, which grows up as function calls are made (and shrinks back down as those functions return). The stack holds the local variables of each function. The heap holds space that was allocated with &quot;new&quot; in C++ (or &quot;malloc()&quot; in C). We will talk more about the heap and &quot;new&quot; later in the quarter!" title="Memory: stack and heap"/>
          <p:cNvSpPr/>
          <p:nvPr>
            <p:custDataLst>
              <p:tags r:id="rId7"/>
            </p:custDataLst>
          </p:nvPr>
        </p:nvSpPr>
        <p:spPr>
          <a:xfrm>
            <a:off x="3276600" y="3048000"/>
            <a:ext cx="1371600" cy="396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custDataLst>
              <p:tags r:id="rId8"/>
            </p:custDataLst>
          </p:nvPr>
        </p:nvSpPr>
        <p:spPr>
          <a:xfrm>
            <a:off x="3276600" y="6248400"/>
            <a:ext cx="1371600" cy="762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Heap</a:t>
            </a:r>
            <a:endParaRPr lang="en-US" dirty="0">
              <a:solidFill>
                <a:schemeClr val="tx1"/>
              </a:solidFill>
            </a:endParaRPr>
          </a:p>
        </p:txBody>
      </p:sp>
      <p:sp>
        <p:nvSpPr>
          <p:cNvPr id="14" name="Rectangle 13"/>
          <p:cNvSpPr/>
          <p:nvPr>
            <p:custDataLst>
              <p:tags r:id="rId9"/>
            </p:custDataLst>
          </p:nvPr>
        </p:nvSpPr>
        <p:spPr>
          <a:xfrm>
            <a:off x="3276600" y="3048000"/>
            <a:ext cx="1371600" cy="23622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Stack</a:t>
            </a: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smtClean="0">
              <a:solidFill>
                <a:schemeClr val="tx1"/>
              </a:solidFill>
            </a:endParaRPr>
          </a:p>
          <a:p>
            <a:pPr algn="ctr"/>
            <a:endParaRPr lang="en-US" dirty="0">
              <a:solidFill>
                <a:schemeClr val="tx1"/>
              </a:solidFill>
            </a:endParaRPr>
          </a:p>
          <a:p>
            <a:pPr algn="ctr"/>
            <a:endParaRPr lang="en-US" dirty="0">
              <a:solidFill>
                <a:schemeClr val="tx1"/>
              </a:solidFill>
            </a:endParaRPr>
          </a:p>
        </p:txBody>
      </p:sp>
      <p:cxnSp>
        <p:nvCxnSpPr>
          <p:cNvPr id="15" name="Straight Arrow Connector 14"/>
          <p:cNvCxnSpPr>
            <a:stCxn id="13" idx="0"/>
          </p:cNvCxnSpPr>
          <p:nvPr>
            <p:custDataLst>
              <p:tags r:id="rId10"/>
            </p:custDataLst>
          </p:nvPr>
        </p:nvCxnSpPr>
        <p:spPr>
          <a:xfrm flipV="1">
            <a:off x="3962400" y="5943600"/>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4" idx="2"/>
          </p:cNvCxnSpPr>
          <p:nvPr>
            <p:custDataLst>
              <p:tags r:id="rId11"/>
            </p:custDataLst>
          </p:nvPr>
        </p:nvCxnSpPr>
        <p:spPr>
          <a:xfrm>
            <a:off x="3962400" y="5410200"/>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custDataLst>
              <p:tags r:id="rId12"/>
            </p:custDataLst>
          </p:nvPr>
        </p:nvSpPr>
        <p:spPr>
          <a:xfrm>
            <a:off x="1210056" y="4400085"/>
            <a:ext cx="2100255" cy="369332"/>
          </a:xfrm>
          <a:prstGeom prst="rect">
            <a:avLst/>
          </a:prstGeom>
        </p:spPr>
        <p:txBody>
          <a:bodyPr wrap="none">
            <a:spAutoFit/>
          </a:bodyPr>
          <a:lstStyle/>
          <a:p>
            <a:pPr lvl="2"/>
            <a:r>
              <a:rPr lang="en-US" dirty="0"/>
              <a:t>0x28F620</a:t>
            </a:r>
          </a:p>
        </p:txBody>
      </p:sp>
      <p:sp>
        <p:nvSpPr>
          <p:cNvPr id="19" name="Rectangle 18"/>
          <p:cNvSpPr/>
          <p:nvPr>
            <p:custDataLst>
              <p:tags r:id="rId13"/>
            </p:custDataLst>
          </p:nvPr>
        </p:nvSpPr>
        <p:spPr>
          <a:xfrm>
            <a:off x="3267456" y="4480750"/>
            <a:ext cx="1371600" cy="228600"/>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File:Operation Upshot-Knothole - Badger 001.jpg" title="Explosion: this code is bad!"/>
          <p:cNvPicPr>
            <a:picLocks noChangeAspect="1" noChangeArrowheads="1"/>
          </p:cNvPicPr>
          <p:nvPr>
            <p:custDataLst>
              <p:tags r:id="rId14"/>
            </p:custDataLst>
          </p:nvPr>
        </p:nvPicPr>
        <p:blipFill>
          <a:blip r:embed="rId19" cstate="print">
            <a:extLst>
              <a:ext uri="{28A0092B-C50C-407E-A947-70E740481C1C}">
                <a14:useLocalDpi xmlns:a14="http://schemas.microsoft.com/office/drawing/2010/main" val="0"/>
              </a:ext>
            </a:extLst>
          </a:blip>
          <a:srcRect/>
          <a:stretch>
            <a:fillRect/>
          </a:stretch>
        </p:blipFill>
        <p:spPr bwMode="auto">
          <a:xfrm>
            <a:off x="3667110" y="4419600"/>
            <a:ext cx="447690" cy="380378"/>
          </a:xfrm>
          <a:prstGeom prst="rect">
            <a:avLst/>
          </a:prstGeom>
          <a:noFill/>
          <a:extLst>
            <a:ext uri="{909E8E84-426E-40DD-AFC4-6F175D3DCCD1}">
              <a14:hiddenFill xmlns:a14="http://schemas.microsoft.com/office/drawing/2010/main">
                <a:solidFill>
                  <a:srgbClr val="FFFFFF"/>
                </a:solidFill>
              </a14:hiddenFill>
            </a:ext>
          </a:extLst>
        </p:spPr>
      </p:pic>
      <p:sp>
        <p:nvSpPr>
          <p:cNvPr id="21" name="Title 1"/>
          <p:cNvSpPr>
            <a:spLocks noGrp="1"/>
          </p:cNvSpPr>
          <p:nvPr>
            <p:ph type="title"/>
            <p:custDataLst>
              <p:tags r:id="rId15"/>
            </p:custDataLst>
          </p:nvPr>
        </p:nvSpPr>
        <p:spPr>
          <a:xfrm>
            <a:off x="685800" y="1219200"/>
            <a:ext cx="7024744" cy="1143000"/>
          </a:xfrm>
        </p:spPr>
        <p:txBody>
          <a:bodyPr>
            <a:normAutofit fontScale="90000"/>
          </a:bodyPr>
          <a:lstStyle/>
          <a:p>
            <a:r>
              <a:rPr lang="en-US" sz="3100" b="1" dirty="0" smtClean="0"/>
              <a:t>Software engineering tip:</a:t>
            </a:r>
            <a:r>
              <a:rPr lang="en-US" b="1" dirty="0" smtClean="0"/>
              <a:t/>
            </a:r>
            <a:br>
              <a:rPr lang="en-US" b="1" dirty="0" smtClean="0"/>
            </a:br>
            <a:r>
              <a:rPr lang="en-US" sz="2700" dirty="0" smtClean="0"/>
              <a:t>If not initializing a pointer right away, use NULL to </a:t>
            </a:r>
            <a:r>
              <a:rPr lang="en-US" sz="2700" i="1" dirty="0" smtClean="0"/>
              <a:t>force</a:t>
            </a:r>
            <a:r>
              <a:rPr lang="en-US" sz="2700" dirty="0" smtClean="0"/>
              <a:t> your program </a:t>
            </a:r>
            <a:r>
              <a:rPr lang="en-US" sz="2700" dirty="0"/>
              <a:t>to crash (really!) </a:t>
            </a:r>
            <a:r>
              <a:rPr lang="en-US" sz="2700" dirty="0" smtClean="0"/>
              <a:t>if you try to use the pointer</a:t>
            </a:r>
            <a:endParaRPr lang="en-US" sz="2700" dirty="0"/>
          </a:p>
        </p:txBody>
      </p:sp>
    </p:spTree>
    <p:extLst>
      <p:ext uri="{BB962C8B-B14F-4D97-AF65-F5344CB8AC3E}">
        <p14:creationId xmlns:p14="http://schemas.microsoft.com/office/powerpoint/2010/main" val="3767963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10435</TotalTime>
  <Words>1828</Words>
  <Application>Microsoft Office PowerPoint</Application>
  <PresentationFormat>On-screen Show (4:3)</PresentationFormat>
  <Paragraphs>265</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Calibri</vt:lpstr>
      <vt:lpstr>Century Gothic</vt:lpstr>
      <vt:lpstr>Consolas</vt:lpstr>
      <vt:lpstr>Courier New</vt:lpstr>
      <vt:lpstr>Helvetica Neue</vt:lpstr>
      <vt:lpstr>Wingdings</vt:lpstr>
      <vt:lpstr>Wingdings 2</vt:lpstr>
      <vt:lpstr>Austin</vt:lpstr>
      <vt:lpstr>CS106X – Programming Abstractions in C++</vt:lpstr>
      <vt:lpstr>Today’s Topics: Pointers!</vt:lpstr>
      <vt:lpstr>Examples of the &amp; operator</vt:lpstr>
      <vt:lpstr>Examples of the &amp; operator</vt:lpstr>
      <vt:lpstr>Pointers!</vt:lpstr>
      <vt:lpstr>Why do you think C++ makes you declare p as type int* (“pointer to int”) rather than just * (“pointer”)?</vt:lpstr>
      <vt:lpstr>Pointer arithmetic</vt:lpstr>
      <vt:lpstr>Software engineering tip: If not initializing a pointer right away, use NULL to force your program to crash (really!) if you try to use the pointer</vt:lpstr>
      <vt:lpstr>Software engineering tip: If not initializing a pointer right away, use NULL to force your program to crash (really!) if you try to use the pointer</vt:lpstr>
      <vt:lpstr>Dynamic memory allocation</vt:lpstr>
      <vt:lpstr>The stack, scope, and the lifespan of memory</vt:lpstr>
      <vt:lpstr>new and delete</vt:lpstr>
      <vt:lpstr>Dynamic memory allocation</vt:lpstr>
      <vt:lpstr>Dynamic memory allocation</vt:lpstr>
      <vt:lpstr>Dynamic memory allocation</vt:lpstr>
      <vt:lpstr>(again) Use NULL to ensure your program crashes (really!)</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20 – Discrete Mathematics</dc:title>
  <dc:creator>HP-6</dc:creator>
  <cp:lastModifiedBy>c l</cp:lastModifiedBy>
  <cp:revision>282</cp:revision>
  <dcterms:created xsi:type="dcterms:W3CDTF">2012-09-25T19:16:12Z</dcterms:created>
  <dcterms:modified xsi:type="dcterms:W3CDTF">2014-03-24T22:48:18Z</dcterms:modified>
</cp:coreProperties>
</file>