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639" r:id="rId2"/>
    <p:sldId id="606" r:id="rId3"/>
    <p:sldId id="622" r:id="rId4"/>
    <p:sldId id="623" r:id="rId5"/>
    <p:sldId id="624" r:id="rId6"/>
    <p:sldId id="625" r:id="rId7"/>
    <p:sldId id="608" r:id="rId8"/>
    <p:sldId id="607" r:id="rId9"/>
    <p:sldId id="610" r:id="rId10"/>
    <p:sldId id="626" r:id="rId11"/>
    <p:sldId id="627" r:id="rId12"/>
    <p:sldId id="628" r:id="rId13"/>
    <p:sldId id="629" r:id="rId14"/>
    <p:sldId id="630" r:id="rId15"/>
    <p:sldId id="631" r:id="rId16"/>
    <p:sldId id="632" r:id="rId17"/>
    <p:sldId id="634" r:id="rId18"/>
    <p:sldId id="635" r:id="rId19"/>
    <p:sldId id="637" r:id="rId20"/>
    <p:sldId id="638" r:id="rId21"/>
    <p:sldId id="636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7" autoAdjust="0"/>
    <p:restoredTop sz="76303" autoAdjust="0"/>
  </p:normalViewPr>
  <p:slideViewPr>
    <p:cSldViewPr>
      <p:cViewPr varScale="1">
        <p:scale>
          <a:sx n="67" d="100"/>
          <a:sy n="67" d="100"/>
        </p:scale>
        <p:origin x="-112" y="-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4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DC39-08C1-4F00-ACFA-86EADB399664}" type="datetimeFigureOut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EBD1D-9036-4391-9980-9EFB63A8F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5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EB1-5946-4D2A-AC92-EA4E74E03249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18F8B-856F-40B0-ACA3-87559D46AC9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A449A-6386-4D5F-AD40-BE112D393341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B816-ED30-4D5B-BC0B-50674102469B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A04F2-99ED-479E-BEBB-5926FFF0C78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B968C-7C3E-4B89-A0D3-99604597F13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99F3-43B8-4C65-9291-9E6FED75708D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AD48F-E73C-41D0-8A8C-279741ABF435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9D1E3-F57E-46A2-9738-5081A4B254E0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FDF-3311-4F44-AD33-28D45627F46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03060-4680-4165-B189-D90323FD3714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9BCFA-E5C6-494A-A7BF-BDEE53ED74E7}" type="datetime1">
              <a:rPr lang="en-US" smtClean="0"/>
              <a:pPr/>
              <a:t>5/20/13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D467-8539-4C68-8397-87CE2AA2A6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image" Target="../media/image1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34.xml"/><Relationship Id="rId2" Type="http://schemas.openxmlformats.org/officeDocument/2006/relationships/tags" Target="../tags/tag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7.xml"/><Relationship Id="rId2" Type="http://schemas.openxmlformats.org/officeDocument/2006/relationships/tags" Target="../tags/tag3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40.xml"/><Relationship Id="rId2" Type="http://schemas.openxmlformats.org/officeDocument/2006/relationships/tags" Target="../tags/tag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tags" Target="../tags/tag46.xml"/><Relationship Id="rId5" Type="http://schemas.openxmlformats.org/officeDocument/2006/relationships/tags" Target="../tags/tag47.xml"/><Relationship Id="rId6" Type="http://schemas.openxmlformats.org/officeDocument/2006/relationships/tags" Target="../tags/tag48.xml"/><Relationship Id="rId7" Type="http://schemas.openxmlformats.org/officeDocument/2006/relationships/tags" Target="../tags/tag49.xml"/><Relationship Id="rId8" Type="http://schemas.openxmlformats.org/officeDocument/2006/relationships/tags" Target="../tags/tag50.xml"/><Relationship Id="rId9" Type="http://schemas.openxmlformats.org/officeDocument/2006/relationships/slideLayout" Target="../slideLayouts/slideLayout2.xml"/><Relationship Id="rId10" Type="http://schemas.openxmlformats.org/officeDocument/2006/relationships/image" Target="../media/image2.gif"/><Relationship Id="rId11" Type="http://schemas.openxmlformats.org/officeDocument/2006/relationships/image" Target="../media/image3.jpeg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4" Type="http://schemas.openxmlformats.org/officeDocument/2006/relationships/tags" Target="../tags/tag57.xml"/><Relationship Id="rId5" Type="http://schemas.openxmlformats.org/officeDocument/2006/relationships/tags" Target="../tags/tag58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2" Type="http://schemas.openxmlformats.org/officeDocument/2006/relationships/tags" Target="../tags/tag5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4" Type="http://schemas.openxmlformats.org/officeDocument/2006/relationships/tags" Target="../tags/tag62.xml"/><Relationship Id="rId5" Type="http://schemas.openxmlformats.org/officeDocument/2006/relationships/tags" Target="../tags/tag63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gif"/><Relationship Id="rId8" Type="http://schemas.openxmlformats.org/officeDocument/2006/relationships/image" Target="../media/image3.jpeg"/><Relationship Id="rId1" Type="http://schemas.openxmlformats.org/officeDocument/2006/relationships/tags" Target="../tags/tag59.xml"/><Relationship Id="rId2" Type="http://schemas.openxmlformats.org/officeDocument/2006/relationships/tags" Target="../tags/tag6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4" Type="http://schemas.openxmlformats.org/officeDocument/2006/relationships/tags" Target="../tags/tag67.xml"/><Relationship Id="rId5" Type="http://schemas.openxmlformats.org/officeDocument/2006/relationships/tags" Target="../tags/tag68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2" Type="http://schemas.openxmlformats.org/officeDocument/2006/relationships/tags" Target="../tags/tag65.xml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image" Target="../media/image2.gif"/><Relationship Id="rId13" Type="http://schemas.openxmlformats.org/officeDocument/2006/relationships/image" Target="../media/image3.jpeg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9" Type="http://schemas.openxmlformats.org/officeDocument/2006/relationships/tags" Target="../tags/tag77.xml"/><Relationship Id="rId10" Type="http://schemas.openxmlformats.org/officeDocument/2006/relationships/tags" Target="../tags/tag7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4" Type="http://schemas.openxmlformats.org/officeDocument/2006/relationships/tags" Target="../tags/tag82.xml"/><Relationship Id="rId5" Type="http://schemas.openxmlformats.org/officeDocument/2006/relationships/tags" Target="../tags/tag83.xml"/><Relationship Id="rId6" Type="http://schemas.openxmlformats.org/officeDocument/2006/relationships/slideLayout" Target="../slideLayouts/slideLayout2.xml"/><Relationship Id="rId1" Type="http://schemas.openxmlformats.org/officeDocument/2006/relationships/tags" Target="../tags/tag79.xml"/><Relationship Id="rId2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4" Type="http://schemas.openxmlformats.org/officeDocument/2006/relationships/tags" Target="../tags/tag87.xml"/><Relationship Id="rId5" Type="http://schemas.openxmlformats.org/officeDocument/2006/relationships/tags" Target="../tags/tag88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gif"/><Relationship Id="rId8" Type="http://schemas.openxmlformats.org/officeDocument/2006/relationships/image" Target="../media/image3.jpeg"/><Relationship Id="rId1" Type="http://schemas.openxmlformats.org/officeDocument/2006/relationships/tags" Target="../tags/tag84.xml"/><Relationship Id="rId2" Type="http://schemas.openxmlformats.org/officeDocument/2006/relationships/tags" Target="../tags/tag85.xm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.gif"/><Relationship Id="rId12" Type="http://schemas.openxmlformats.org/officeDocument/2006/relationships/image" Target="../media/image3.jpeg"/><Relationship Id="rId1" Type="http://schemas.openxmlformats.org/officeDocument/2006/relationships/tags" Target="../tags/tag89.xml"/><Relationship Id="rId2" Type="http://schemas.openxmlformats.org/officeDocument/2006/relationships/tags" Target="../tags/tag90.xml"/><Relationship Id="rId3" Type="http://schemas.openxmlformats.org/officeDocument/2006/relationships/tags" Target="../tags/tag91.xml"/><Relationship Id="rId4" Type="http://schemas.openxmlformats.org/officeDocument/2006/relationships/tags" Target="../tags/tag92.xml"/><Relationship Id="rId5" Type="http://schemas.openxmlformats.org/officeDocument/2006/relationships/tags" Target="../tags/tag93.xml"/><Relationship Id="rId6" Type="http://schemas.openxmlformats.org/officeDocument/2006/relationships/tags" Target="../tags/tag94.xml"/><Relationship Id="rId7" Type="http://schemas.openxmlformats.org/officeDocument/2006/relationships/tags" Target="../tags/tag95.xml"/><Relationship Id="rId8" Type="http://schemas.openxmlformats.org/officeDocument/2006/relationships/tags" Target="../tags/tag96.xml"/><Relationship Id="rId9" Type="http://schemas.openxmlformats.org/officeDocument/2006/relationships/tags" Target="../tags/tag97.xml"/><Relationship Id="rId10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4" Type="http://schemas.openxmlformats.org/officeDocument/2006/relationships/tags" Target="../tags/tag10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2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gif"/><Relationship Id="rId1" Type="http://schemas.openxmlformats.org/officeDocument/2006/relationships/tags" Target="../tags/tag11.xml"/><Relationship Id="rId2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4" Type="http://schemas.openxmlformats.org/officeDocument/2006/relationships/tags" Target="../tags/tag19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2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4" Type="http://schemas.openxmlformats.org/officeDocument/2006/relationships/tags" Target="../tags/tag23.xml"/><Relationship Id="rId5" Type="http://schemas.openxmlformats.org/officeDocument/2006/relationships/tags" Target="../tags/tag24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.gif"/><Relationship Id="rId1" Type="http://schemas.openxmlformats.org/officeDocument/2006/relationships/tags" Target="../tags/tag20.xml"/><Relationship Id="rId2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2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2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2209800" y="1295400"/>
            <a:ext cx="4419600" cy="2362199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CSE 105</a:t>
            </a:r>
            <a:br>
              <a:rPr lang="en-US" dirty="0" smtClean="0"/>
            </a:br>
            <a:r>
              <a:rPr lang="en-US" dirty="0" smtClean="0"/>
              <a:t>Theory of Computation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62200" y="4038600"/>
            <a:ext cx="4114800" cy="1219200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Alexander </a:t>
            </a:r>
            <a:r>
              <a:rPr lang="en-US" dirty="0" err="1" smtClean="0">
                <a:solidFill>
                  <a:schemeClr val="tx1"/>
                </a:solidFill>
              </a:rPr>
              <a:t>Tsiatas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Spring 2012</a:t>
            </a:r>
          </a:p>
        </p:txBody>
      </p:sp>
      <p:pic>
        <p:nvPicPr>
          <p:cNvPr id="4" name="Picture 3" descr="88x3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410200"/>
            <a:ext cx="1117600" cy="393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791200"/>
            <a:ext cx="792192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dirty="0"/>
              <a:t>Theory of Computation Lecture Slides by Alexander </a:t>
            </a:r>
            <a:r>
              <a:rPr lang="en-US" sz="1400" dirty="0" err="1"/>
              <a:t>Tsiatas</a:t>
            </a:r>
            <a:r>
              <a:rPr lang="en-US" sz="1400" dirty="0"/>
              <a:t> is licensed under a Creative Commons Attribution-</a:t>
            </a:r>
            <a:r>
              <a:rPr lang="en-US" sz="1400" dirty="0" err="1"/>
              <a:t>NonCommercial</a:t>
            </a:r>
            <a:r>
              <a:rPr lang="en-US" sz="1400" dirty="0"/>
              <a:t>-</a:t>
            </a:r>
            <a:r>
              <a:rPr lang="en-US" sz="1400" dirty="0" err="1"/>
              <a:t>ShareAlike</a:t>
            </a:r>
            <a:r>
              <a:rPr lang="en-US" sz="1400" dirty="0"/>
              <a:t> 3.0 </a:t>
            </a:r>
            <a:r>
              <a:rPr lang="en-US" sz="1400" dirty="0" err="1"/>
              <a:t>Unported</a:t>
            </a:r>
            <a:r>
              <a:rPr lang="en-US" sz="1400" dirty="0"/>
              <a:t> License.</a:t>
            </a:r>
          </a:p>
          <a:p>
            <a:r>
              <a:rPr lang="en-US" sz="1400" dirty="0"/>
              <a:t>Based on a work at http://peerinstruction4cs.org.</a:t>
            </a:r>
          </a:p>
          <a:p>
            <a:r>
              <a:rPr lang="en-US" sz="1400" dirty="0"/>
              <a:t>Permissions beyond the scope of this license may be available at http://peerinstruction4cs.org.</a:t>
            </a:r>
          </a:p>
        </p:txBody>
      </p:sp>
    </p:spTree>
    <p:extLst>
      <p:ext uri="{BB962C8B-B14F-4D97-AF65-F5344CB8AC3E}">
        <p14:creationId xmlns:p14="http://schemas.microsoft.com/office/powerpoint/2010/main" val="140758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Mapping Reductions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Some more formalities….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2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Our reductions so far: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≤ B</a:t>
            </a:r>
          </a:p>
          <a:p>
            <a:pPr lvl="1"/>
            <a:r>
              <a:rPr lang="en-US" dirty="0" smtClean="0"/>
              <a:t>Build a </a:t>
            </a:r>
            <a:r>
              <a:rPr lang="en-US" dirty="0" smtClean="0">
                <a:solidFill>
                  <a:schemeClr val="accent1"/>
                </a:solidFill>
              </a:rPr>
              <a:t>decider</a:t>
            </a:r>
            <a:r>
              <a:rPr lang="en-US" dirty="0" smtClean="0"/>
              <a:t> for A using a </a:t>
            </a:r>
            <a:r>
              <a:rPr lang="en-US" dirty="0" smtClean="0">
                <a:solidFill>
                  <a:schemeClr val="accent1"/>
                </a:solidFill>
              </a:rPr>
              <a:t>decider</a:t>
            </a:r>
            <a:r>
              <a:rPr lang="en-US" dirty="0" smtClean="0"/>
              <a:t> for B</a:t>
            </a:r>
          </a:p>
          <a:p>
            <a:pPr lvl="1"/>
            <a:r>
              <a:rPr lang="en-US" dirty="0" smtClean="0"/>
              <a:t>No restrictions on what you can do with the </a:t>
            </a:r>
            <a:r>
              <a:rPr lang="en-US" dirty="0" smtClean="0">
                <a:solidFill>
                  <a:schemeClr val="accent1"/>
                </a:solidFill>
              </a:rPr>
              <a:t>decider</a:t>
            </a:r>
            <a:r>
              <a:rPr lang="en-US" dirty="0" smtClean="0"/>
              <a:t> for B</a:t>
            </a:r>
          </a:p>
          <a:p>
            <a:pPr lvl="1"/>
            <a:r>
              <a:rPr lang="en-US" b="1" dirty="0" smtClean="0"/>
              <a:t>Does not generalize to </a:t>
            </a:r>
            <a:r>
              <a:rPr lang="en-US" b="1" dirty="0" err="1" smtClean="0">
                <a:solidFill>
                  <a:schemeClr val="accent1"/>
                </a:solidFill>
              </a:rPr>
              <a:t>recognizability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 prove </a:t>
            </a:r>
            <a:r>
              <a:rPr lang="en-US" i="1" dirty="0" err="1" smtClean="0">
                <a:solidFill>
                  <a:schemeClr val="accent1"/>
                </a:solidFill>
              </a:rPr>
              <a:t>recognizability</a:t>
            </a:r>
            <a:r>
              <a:rPr lang="en-US" dirty="0" smtClean="0"/>
              <a:t> (or co-</a:t>
            </a:r>
            <a:r>
              <a:rPr lang="en-US" dirty="0" err="1" smtClean="0"/>
              <a:t>recognizability</a:t>
            </a:r>
            <a:r>
              <a:rPr lang="en-US" dirty="0" smtClean="0"/>
              <a:t>, or lack thereof) by reductions, we need a </a:t>
            </a:r>
            <a:r>
              <a:rPr lang="en-US" b="1" dirty="0" smtClean="0">
                <a:solidFill>
                  <a:schemeClr val="accent5"/>
                </a:solidFill>
              </a:rPr>
              <a:t>specific</a:t>
            </a:r>
            <a:r>
              <a:rPr lang="en-US" dirty="0" smtClean="0"/>
              <a:t> type of reduction called a </a:t>
            </a:r>
            <a:r>
              <a:rPr lang="en-US" b="1" dirty="0" smtClean="0">
                <a:solidFill>
                  <a:schemeClr val="accent5"/>
                </a:solidFill>
              </a:rPr>
              <a:t>mapping reduction</a:t>
            </a:r>
            <a:endParaRPr lang="en-US" dirty="0" smtClean="0">
              <a:solidFill>
                <a:schemeClr val="accent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Mapping reductions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≤</a:t>
            </a:r>
            <a:r>
              <a:rPr lang="en-US" baseline="-25000" dirty="0" smtClean="0"/>
              <a:t>m</a:t>
            </a:r>
            <a:r>
              <a:rPr lang="en-US" dirty="0" smtClean="0"/>
              <a:t> B</a:t>
            </a:r>
          </a:p>
          <a:p>
            <a:r>
              <a:rPr lang="en-US" dirty="0" smtClean="0"/>
              <a:t>First definition (there are 2 equivalent ones):</a:t>
            </a:r>
          </a:p>
          <a:p>
            <a:pPr lvl="1"/>
            <a:r>
              <a:rPr lang="en-US" dirty="0" smtClean="0"/>
              <a:t>A special type of reduction</a:t>
            </a:r>
          </a:p>
          <a:p>
            <a:pPr lvl="1"/>
            <a:r>
              <a:rPr lang="en-US" dirty="0" smtClean="0"/>
              <a:t>Build a TM for A using a TM for B…but:</a:t>
            </a:r>
          </a:p>
          <a:p>
            <a:pPr lvl="2"/>
            <a:r>
              <a:rPr lang="en-US" dirty="0" smtClean="0"/>
              <a:t>Can only use B once</a:t>
            </a:r>
          </a:p>
          <a:p>
            <a:pPr lvl="2"/>
            <a:r>
              <a:rPr lang="en-US" dirty="0" smtClean="0"/>
              <a:t>Cannot do anything after running B</a:t>
            </a:r>
          </a:p>
          <a:p>
            <a:pPr lvl="2"/>
            <a:r>
              <a:rPr lang="en-US" dirty="0" smtClean="0"/>
              <a:t>Must use B’s output directly with no modification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i="1" dirty="0" smtClean="0"/>
              <a:t>mapping</a:t>
            </a:r>
            <a:r>
              <a:rPr lang="en-US" dirty="0" smtClean="0"/>
              <a:t> reduction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TM</a:t>
            </a:r>
            <a:r>
              <a:rPr lang="en-US" dirty="0" smtClean="0"/>
              <a:t> ≤</a:t>
            </a:r>
            <a:r>
              <a:rPr lang="en-US" baseline="-25000" dirty="0" smtClean="0"/>
              <a:t>m</a:t>
            </a:r>
            <a:r>
              <a:rPr lang="en-US" dirty="0" smtClean="0"/>
              <a:t>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6"/>
                </a:solidFill>
              </a:rPr>
              <a:t>&lt;M&gt;</a:t>
            </a:r>
            <a:r>
              <a:rPr lang="en-US" dirty="0" smtClean="0"/>
              <a:t> | L(M) = {} }</a:t>
            </a:r>
          </a:p>
          <a:p>
            <a:pPr lvl="1"/>
            <a:r>
              <a:rPr lang="en-US" dirty="0" smtClean="0"/>
              <a:t>EQ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1"/>
                </a:solidFill>
              </a:rPr>
              <a:t>&lt;M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,M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 | L(M</a:t>
            </a:r>
            <a:r>
              <a:rPr lang="en-US" baseline="-25000" dirty="0" smtClean="0"/>
              <a:t>1</a:t>
            </a:r>
            <a:r>
              <a:rPr lang="en-US" dirty="0" smtClean="0"/>
              <a:t>) = L(M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</a:p>
          <a:p>
            <a:r>
              <a:rPr lang="en-US" dirty="0" smtClean="0"/>
              <a:t>Let M</a:t>
            </a:r>
            <a:r>
              <a:rPr lang="en-US" baseline="-25000" dirty="0" smtClean="0"/>
              <a:t>EQ</a:t>
            </a:r>
            <a:r>
              <a:rPr lang="en-US" dirty="0" smtClean="0"/>
              <a:t> decide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ETM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b="1" dirty="0" smtClean="0">
                <a:solidFill>
                  <a:schemeClr val="accent6"/>
                </a:solidFill>
              </a:rPr>
              <a:t>M</a:t>
            </a:r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x</a:t>
            </a:r>
            <a:r>
              <a:rPr lang="en-US" dirty="0" smtClean="0"/>
              <a:t> be a TM that rejects all strings</a:t>
            </a:r>
          </a:p>
          <a:p>
            <a:pPr lvl="1"/>
            <a:r>
              <a:rPr lang="en-US" dirty="0" smtClean="0"/>
              <a:t>Run M</a:t>
            </a:r>
            <a:r>
              <a:rPr lang="en-US" baseline="-25000" dirty="0" smtClean="0"/>
              <a:t>EQ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b="1" dirty="0" err="1" smtClean="0">
                <a:solidFill>
                  <a:schemeClr val="accent1"/>
                </a:solidFill>
              </a:rPr>
              <a:t>M</a:t>
            </a:r>
            <a:r>
              <a:rPr lang="en-US" dirty="0" err="1" smtClean="0">
                <a:solidFill>
                  <a:schemeClr val="accent1"/>
                </a:solidFill>
              </a:rPr>
              <a:t>,</a:t>
            </a:r>
            <a:r>
              <a:rPr lang="en-US" i="1" dirty="0" err="1" smtClean="0">
                <a:solidFill>
                  <a:schemeClr val="accent1"/>
                </a:solidFill>
              </a:rPr>
              <a:t>M</a:t>
            </a:r>
            <a:r>
              <a:rPr lang="en-US" i="1" baseline="-25000" dirty="0" err="1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M</a:t>
            </a:r>
            <a:r>
              <a:rPr lang="en-US" baseline="-25000" dirty="0" smtClean="0"/>
              <a:t>EQ</a:t>
            </a:r>
            <a:r>
              <a:rPr lang="en-US" dirty="0" smtClean="0"/>
              <a:t> accepts, then accept. If it rejects, then reject.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7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696200" y="457200"/>
            <a:ext cx="771525" cy="762000"/>
          </a:xfrm>
          <a:prstGeom prst="rect">
            <a:avLst/>
          </a:prstGeom>
          <a:noFill/>
        </p:spPr>
      </p:pic>
      <p:pic>
        <p:nvPicPr>
          <p:cNvPr id="1026" name="Picture 2" descr="http://www.webstersdictionaryencyclopedia.com/California/California-Images/CaliforniaBlankMapIndex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28600" y="152400"/>
            <a:ext cx="1254760" cy="1447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>
            <p:custDataLst>
              <p:tags r:id="rId6"/>
            </p:custDataLst>
          </p:nvPr>
        </p:nvSpPr>
        <p:spPr>
          <a:xfrm>
            <a:off x="3962400" y="5029200"/>
            <a:ext cx="20574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Only uses M</a:t>
            </a:r>
            <a:r>
              <a:rPr lang="en-US" baseline="-25000" dirty="0" smtClean="0"/>
              <a:t>EQ</a:t>
            </a:r>
            <a:r>
              <a:rPr lang="en-US" dirty="0" smtClean="0"/>
              <a:t> once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>
            <a:off x="2667000" y="5791200"/>
            <a:ext cx="381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Uses M</a:t>
            </a:r>
            <a:r>
              <a:rPr lang="en-US" baseline="-25000" dirty="0" smtClean="0"/>
              <a:t>EQ</a:t>
            </a:r>
            <a:r>
              <a:rPr lang="en-US" dirty="0" smtClean="0"/>
              <a:t> output with  no modification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8"/>
            </p:custDataLst>
          </p:nvPr>
        </p:nvSpPr>
        <p:spPr>
          <a:xfrm>
            <a:off x="2667000" y="6248400"/>
            <a:ext cx="38100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Doesn’t do anything after running M</a:t>
            </a:r>
            <a:r>
              <a:rPr lang="en-US" baseline="-25000" dirty="0" smtClean="0"/>
              <a:t>EQ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 this is a </a:t>
            </a:r>
            <a:r>
              <a:rPr lang="en-US" i="1" dirty="0" smtClean="0"/>
              <a:t>mapping</a:t>
            </a:r>
            <a:r>
              <a:rPr lang="en-US" dirty="0" smtClean="0"/>
              <a:t> reduction?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≤</a:t>
            </a:r>
            <a:r>
              <a:rPr lang="en-US" baseline="-25000" dirty="0" smtClean="0"/>
              <a:t>m</a:t>
            </a:r>
            <a:r>
              <a:rPr lang="en-US" dirty="0" smtClean="0"/>
              <a:t> HALT</a:t>
            </a:r>
            <a:r>
              <a:rPr lang="en-US" baseline="-25000" dirty="0" smtClean="0"/>
              <a:t>TM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dirty="0" err="1" smtClean="0">
                <a:solidFill>
                  <a:schemeClr val="accent6"/>
                </a:solidFill>
              </a:rPr>
              <a:t>M,w</a:t>
            </a:r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 | M accepts w }</a:t>
            </a:r>
          </a:p>
          <a:p>
            <a:pPr lvl="1"/>
            <a:r>
              <a:rPr lang="en-US" dirty="0" smtClean="0"/>
              <a:t>HALT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dirty="0" err="1" smtClean="0">
                <a:solidFill>
                  <a:schemeClr val="accent1"/>
                </a:solidFill>
              </a:rPr>
              <a:t>M,w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 | M halts on w) }</a:t>
            </a:r>
          </a:p>
          <a:p>
            <a:r>
              <a:rPr lang="en-US" dirty="0" smtClean="0"/>
              <a:t>Let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halt</a:t>
            </a:r>
            <a:r>
              <a:rPr lang="en-US" dirty="0" smtClean="0"/>
              <a:t> decide HALT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ATM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b="1" dirty="0" err="1" smtClean="0">
                <a:solidFill>
                  <a:schemeClr val="accent6"/>
                </a:solidFill>
              </a:rPr>
              <a:t>M,w</a:t>
            </a:r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halt</a:t>
            </a:r>
            <a:r>
              <a:rPr lang="en-US" dirty="0" smtClean="0"/>
              <a:t>(</a:t>
            </a:r>
            <a:r>
              <a:rPr lang="en-US" b="1" dirty="0" smtClean="0">
                <a:solidFill>
                  <a:schemeClr val="accent1"/>
                </a:solidFill>
              </a:rPr>
              <a:t>&lt;</a:t>
            </a:r>
            <a:r>
              <a:rPr lang="en-US" b="1" dirty="0" err="1" smtClean="0">
                <a:solidFill>
                  <a:schemeClr val="accent1"/>
                </a:solidFill>
              </a:rPr>
              <a:t>M,w</a:t>
            </a:r>
            <a:r>
              <a:rPr lang="en-US" b="1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). If it rejects, then reject.</a:t>
            </a:r>
          </a:p>
          <a:p>
            <a:pPr lvl="1"/>
            <a:r>
              <a:rPr lang="en-US" dirty="0" smtClean="0"/>
              <a:t>Run </a:t>
            </a:r>
            <a:r>
              <a:rPr lang="en-US" b="1" dirty="0" smtClean="0"/>
              <a:t>M</a:t>
            </a:r>
            <a:r>
              <a:rPr lang="en-US" dirty="0" smtClean="0"/>
              <a:t>(</a:t>
            </a:r>
            <a:r>
              <a:rPr lang="en-US" b="1" dirty="0" smtClean="0"/>
              <a:t>w</a:t>
            </a:r>
            <a:r>
              <a:rPr lang="en-US" dirty="0" smtClean="0"/>
              <a:t>). If it accepts, then accept. If it rejects, then reject.</a:t>
            </a:r>
          </a:p>
          <a:p>
            <a:pPr lvl="1"/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YES, it’s a mapping reduction</a:t>
            </a:r>
          </a:p>
          <a:p>
            <a:pPr marL="514350" indent="-514350">
              <a:buAutoNum type="alphaLcParenR"/>
            </a:pPr>
            <a:r>
              <a:rPr lang="en-US" dirty="0" smtClean="0"/>
              <a:t>NO, it’s not a mapping reduction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reductions:</a:t>
            </a:r>
            <a:br>
              <a:rPr lang="en-US" dirty="0" smtClean="0"/>
            </a:br>
            <a:r>
              <a:rPr lang="en-US" dirty="0" smtClean="0"/>
              <a:t>a second definition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≤</a:t>
            </a:r>
            <a:r>
              <a:rPr lang="en-US" baseline="-25000" dirty="0" smtClean="0"/>
              <a:t>m</a:t>
            </a:r>
            <a:r>
              <a:rPr lang="en-US" dirty="0" smtClean="0"/>
              <a:t> B</a:t>
            </a:r>
          </a:p>
          <a:p>
            <a:r>
              <a:rPr lang="en-US" dirty="0" smtClean="0"/>
              <a:t>Second definition:</a:t>
            </a:r>
          </a:p>
          <a:p>
            <a:pPr lvl="1"/>
            <a:r>
              <a:rPr lang="en-US" dirty="0" smtClean="0"/>
              <a:t>There is a function f: </a:t>
            </a:r>
            <a:r>
              <a:rPr lang="el-GR" dirty="0" smtClean="0"/>
              <a:t>Σ</a:t>
            </a:r>
            <a:r>
              <a:rPr lang="en-US" dirty="0" smtClean="0"/>
              <a:t>* -&gt; </a:t>
            </a:r>
            <a:r>
              <a:rPr lang="el-GR" dirty="0" smtClean="0"/>
              <a:t>Σ</a:t>
            </a:r>
            <a:r>
              <a:rPr lang="en-US" dirty="0" smtClean="0"/>
              <a:t>*</a:t>
            </a:r>
          </a:p>
          <a:p>
            <a:pPr lvl="1"/>
            <a:r>
              <a:rPr lang="en-US" dirty="0" smtClean="0"/>
              <a:t>If f(x) = y, then:</a:t>
            </a:r>
          </a:p>
          <a:p>
            <a:pPr lvl="2"/>
            <a:r>
              <a:rPr lang="en-US" dirty="0" smtClean="0"/>
              <a:t>y is in B if and only if x is in A.</a:t>
            </a:r>
          </a:p>
          <a:p>
            <a:pPr lvl="1"/>
            <a:r>
              <a:rPr lang="en-US" dirty="0" smtClean="0"/>
              <a:t>f is computable by a TM that always halts</a:t>
            </a:r>
          </a:p>
          <a:p>
            <a:pPr lvl="1"/>
            <a:r>
              <a:rPr lang="en-US" dirty="0" smtClean="0"/>
              <a:t>We say that f maps strings in A to strings in B</a:t>
            </a:r>
          </a:p>
          <a:p>
            <a:r>
              <a:rPr lang="en-US" dirty="0" smtClean="0"/>
              <a:t>Note that A ≤</a:t>
            </a:r>
            <a:r>
              <a:rPr lang="en-US" baseline="-25000" dirty="0" smtClean="0"/>
              <a:t>m</a:t>
            </a:r>
            <a:r>
              <a:rPr lang="en-US" dirty="0" smtClean="0"/>
              <a:t> B also implies A ≤</a:t>
            </a:r>
            <a:r>
              <a:rPr lang="en-US" baseline="-25000" dirty="0" smtClean="0"/>
              <a:t>m</a:t>
            </a:r>
            <a:r>
              <a:rPr lang="en-US" dirty="0" smtClean="0"/>
              <a:t> B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Connector 7"/>
          <p:cNvCxnSpPr/>
          <p:nvPr>
            <p:custDataLst>
              <p:tags r:id="rId4"/>
            </p:custDataLst>
          </p:nvPr>
        </p:nvCxnSpPr>
        <p:spPr>
          <a:xfrm>
            <a:off x="5715000" y="53340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>
            <p:custDataLst>
              <p:tags r:id="rId5"/>
            </p:custDataLst>
          </p:nvPr>
        </p:nvCxnSpPr>
        <p:spPr>
          <a:xfrm>
            <a:off x="6553200" y="5334000"/>
            <a:ext cx="22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function f corresponding to this mapping reduction?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</a:t>
            </a:r>
            <a:r>
              <a:rPr lang="en-US" baseline="-25000" dirty="0" smtClean="0"/>
              <a:t>TM</a:t>
            </a:r>
            <a:r>
              <a:rPr lang="en-US" dirty="0" smtClean="0"/>
              <a:t> ≤</a:t>
            </a:r>
            <a:r>
              <a:rPr lang="en-US" baseline="-25000" dirty="0" smtClean="0"/>
              <a:t>m</a:t>
            </a:r>
            <a:r>
              <a:rPr lang="en-US" dirty="0" smtClean="0"/>
              <a:t>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6"/>
                </a:solidFill>
              </a:rPr>
              <a:t>&lt;M&gt;</a:t>
            </a:r>
            <a:r>
              <a:rPr lang="en-US" dirty="0" smtClean="0"/>
              <a:t> | L(M) = {} }</a:t>
            </a:r>
          </a:p>
          <a:p>
            <a:pPr lvl="1"/>
            <a:r>
              <a:rPr lang="en-US" dirty="0" smtClean="0"/>
              <a:t>EQ</a:t>
            </a:r>
            <a:r>
              <a:rPr lang="en-US" baseline="-25000" dirty="0" smtClean="0"/>
              <a:t>TM </a:t>
            </a:r>
            <a:r>
              <a:rPr lang="en-US" dirty="0" smtClean="0"/>
              <a:t>= { </a:t>
            </a:r>
            <a:r>
              <a:rPr lang="en-US" dirty="0" smtClean="0">
                <a:solidFill>
                  <a:schemeClr val="accent1"/>
                </a:solidFill>
              </a:rPr>
              <a:t>&lt;M</a:t>
            </a:r>
            <a:r>
              <a:rPr lang="en-US" baseline="-25000" dirty="0" smtClean="0">
                <a:solidFill>
                  <a:schemeClr val="accent1"/>
                </a:solidFill>
              </a:rPr>
              <a:t>1</a:t>
            </a:r>
            <a:r>
              <a:rPr lang="en-US" dirty="0" smtClean="0">
                <a:solidFill>
                  <a:schemeClr val="accent1"/>
                </a:solidFill>
              </a:rPr>
              <a:t>,M</a:t>
            </a:r>
            <a:r>
              <a:rPr lang="en-US" baseline="-25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 | L(M</a:t>
            </a:r>
            <a:r>
              <a:rPr lang="en-US" baseline="-25000" dirty="0" smtClean="0"/>
              <a:t>1</a:t>
            </a:r>
            <a:r>
              <a:rPr lang="en-US" dirty="0" smtClean="0"/>
              <a:t>) = L(M</a:t>
            </a:r>
            <a:r>
              <a:rPr lang="en-US" baseline="-25000" dirty="0" smtClean="0"/>
              <a:t>2</a:t>
            </a:r>
            <a:r>
              <a:rPr lang="en-US" dirty="0" smtClean="0"/>
              <a:t>) }</a:t>
            </a:r>
            <a:endParaRPr lang="en-US" baseline="-25000" dirty="0" smtClean="0"/>
          </a:p>
          <a:p>
            <a:r>
              <a:rPr lang="en-US" dirty="0" smtClean="0"/>
              <a:t>Let M</a:t>
            </a:r>
            <a:r>
              <a:rPr lang="en-US" baseline="-25000" dirty="0" smtClean="0"/>
              <a:t>EQ</a:t>
            </a:r>
            <a:r>
              <a:rPr lang="en-US" dirty="0" smtClean="0"/>
              <a:t> decide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-25000" dirty="0" smtClean="0"/>
              <a:t>ETM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6"/>
                </a:solidFill>
              </a:rPr>
              <a:t>&lt;</a:t>
            </a:r>
            <a:r>
              <a:rPr lang="en-US" b="1" dirty="0" smtClean="0">
                <a:solidFill>
                  <a:schemeClr val="accent6"/>
                </a:solidFill>
              </a:rPr>
              <a:t>M</a:t>
            </a:r>
            <a:r>
              <a:rPr lang="en-US" dirty="0" smtClean="0">
                <a:solidFill>
                  <a:schemeClr val="accent6"/>
                </a:solidFill>
              </a:rPr>
              <a:t>&gt;</a:t>
            </a:r>
            <a:r>
              <a:rPr lang="en-US" dirty="0" smtClean="0"/>
              <a:t>):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x</a:t>
            </a:r>
            <a:r>
              <a:rPr lang="en-US" dirty="0" smtClean="0"/>
              <a:t> be a TM that rejects all strings</a:t>
            </a:r>
          </a:p>
          <a:p>
            <a:pPr lvl="1"/>
            <a:r>
              <a:rPr lang="en-US" dirty="0" smtClean="0"/>
              <a:t>Run M</a:t>
            </a:r>
            <a:r>
              <a:rPr lang="en-US" baseline="-25000" dirty="0" smtClean="0"/>
              <a:t>EQ</a:t>
            </a:r>
            <a:r>
              <a:rPr lang="en-US" dirty="0" smtClean="0"/>
              <a:t>(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en-US" b="1" dirty="0" err="1" smtClean="0">
                <a:solidFill>
                  <a:schemeClr val="accent1"/>
                </a:solidFill>
              </a:rPr>
              <a:t>M</a:t>
            </a:r>
            <a:r>
              <a:rPr lang="en-US" dirty="0" err="1" smtClean="0">
                <a:solidFill>
                  <a:schemeClr val="accent1"/>
                </a:solidFill>
              </a:rPr>
              <a:t>,</a:t>
            </a:r>
            <a:r>
              <a:rPr lang="en-US" i="1" dirty="0" err="1" smtClean="0">
                <a:solidFill>
                  <a:schemeClr val="accent1"/>
                </a:solidFill>
              </a:rPr>
              <a:t>M</a:t>
            </a:r>
            <a:r>
              <a:rPr lang="en-US" i="1" baseline="-25000" dirty="0" err="1" smtClean="0">
                <a:solidFill>
                  <a:schemeClr val="accent1"/>
                </a:solidFill>
              </a:rPr>
              <a:t>x</a:t>
            </a:r>
            <a:r>
              <a:rPr lang="en-US" dirty="0" smtClean="0">
                <a:solidFill>
                  <a:schemeClr val="accent1"/>
                </a:solidFill>
              </a:rPr>
              <a:t>&gt;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If M</a:t>
            </a:r>
            <a:r>
              <a:rPr lang="en-US" baseline="-25000" dirty="0" smtClean="0"/>
              <a:t>EQ</a:t>
            </a:r>
            <a:r>
              <a:rPr lang="en-US" dirty="0" smtClean="0"/>
              <a:t> accepts, then accept. If it rejects, then reject.</a:t>
            </a:r>
          </a:p>
          <a:p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f(&lt;M&gt;) = &lt;M&gt;</a:t>
            </a:r>
          </a:p>
          <a:p>
            <a:pPr marL="514350" indent="-514350">
              <a:buAutoNum type="alphaLcParenR"/>
            </a:pPr>
            <a:r>
              <a:rPr lang="en-US" dirty="0" smtClean="0"/>
              <a:t>f(&lt;M&gt;) = &lt;</a:t>
            </a:r>
            <a:r>
              <a:rPr lang="en-US" dirty="0" err="1" smtClean="0"/>
              <a:t>M,M</a:t>
            </a:r>
            <a:r>
              <a:rPr lang="en-US" baseline="-25000" dirty="0" err="1" smtClean="0"/>
              <a:t>x</a:t>
            </a:r>
            <a:r>
              <a:rPr lang="en-US" dirty="0" smtClean="0"/>
              <a:t>&gt;</a:t>
            </a:r>
          </a:p>
          <a:p>
            <a:pPr marL="514350" indent="-514350">
              <a:buAutoNum type="alphaLcParenR"/>
            </a:pPr>
            <a:r>
              <a:rPr lang="en-US" dirty="0" smtClean="0"/>
              <a:t>f(&lt;</a:t>
            </a:r>
            <a:r>
              <a:rPr lang="en-US" dirty="0" err="1" smtClean="0"/>
              <a:t>M,M</a:t>
            </a:r>
            <a:r>
              <a:rPr lang="en-US" baseline="-25000" dirty="0" err="1" smtClean="0"/>
              <a:t>x</a:t>
            </a:r>
            <a:r>
              <a:rPr lang="en-US" dirty="0" smtClean="0"/>
              <a:t>&gt;) = &lt;M&gt;</a:t>
            </a:r>
          </a:p>
          <a:p>
            <a:pPr marL="514350" indent="-514350">
              <a:buAutoNum type="alphaLcParenR"/>
            </a:pPr>
            <a:r>
              <a:rPr lang="en-US" dirty="0" smtClean="0"/>
              <a:t>f(&lt;</a:t>
            </a:r>
            <a:r>
              <a:rPr lang="en-US" dirty="0" err="1" smtClean="0"/>
              <a:t>M,M</a:t>
            </a:r>
            <a:r>
              <a:rPr lang="en-US" baseline="-25000" dirty="0" err="1" smtClean="0"/>
              <a:t>x</a:t>
            </a:r>
            <a:r>
              <a:rPr lang="en-US" dirty="0" smtClean="0"/>
              <a:t>&gt;) = &lt;</a:t>
            </a:r>
            <a:r>
              <a:rPr lang="en-US" dirty="0" err="1" smtClean="0"/>
              <a:t>M,M</a:t>
            </a:r>
            <a:r>
              <a:rPr lang="en-US" baseline="-25000" dirty="0" err="1" smtClean="0"/>
              <a:t>x</a:t>
            </a:r>
            <a:r>
              <a:rPr lang="en-US" dirty="0" smtClean="0"/>
              <a:t>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3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2800" y="1905000"/>
            <a:ext cx="771525" cy="762000"/>
          </a:xfrm>
          <a:prstGeom prst="rect">
            <a:avLst/>
          </a:prstGeom>
          <a:noFill/>
        </p:spPr>
      </p:pic>
      <p:pic>
        <p:nvPicPr>
          <p:cNvPr id="14" name="Picture 2" descr="http://www.webstersdictionaryencyclopedia.com/California/California-Images/CaliforniaBlankMapIndex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38800" y="1752600"/>
            <a:ext cx="125476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err="1"/>
              <a:t>Thm</a:t>
            </a:r>
            <a:r>
              <a:rPr lang="en-US" sz="4000" dirty="0" smtClean="0"/>
              <a:t>.: EQ</a:t>
            </a:r>
            <a:r>
              <a:rPr lang="en-US" sz="4000" baseline="-25000" dirty="0" smtClean="0"/>
              <a:t>TM</a:t>
            </a:r>
            <a:r>
              <a:rPr lang="en-US" sz="4000" dirty="0" smtClean="0"/>
              <a:t> is not recognizable</a:t>
            </a:r>
            <a:endParaRPr lang="en-US" sz="4000" dirty="0"/>
          </a:p>
        </p:txBody>
      </p:sp>
      <p:sp>
        <p:nvSpPr>
          <p:cNvPr id="3" name="Content Placeholder 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800" dirty="0" smtClean="0"/>
              <a:t> = { &lt;</a:t>
            </a:r>
            <a:r>
              <a:rPr lang="en-US" sz="2800" dirty="0" err="1" smtClean="0"/>
              <a:t>M,w</a:t>
            </a:r>
            <a:r>
              <a:rPr lang="en-US" sz="2800" dirty="0" smtClean="0"/>
              <a:t>&gt; | M accepts w }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800" dirty="0" smtClean="0"/>
              <a:t> = { &lt;M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&gt; | L(M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= L(M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}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f(&lt;</a:t>
            </a:r>
            <a:r>
              <a:rPr lang="en-US" sz="2800" dirty="0" err="1" smtClean="0"/>
              <a:t>M,w</a:t>
            </a:r>
            <a:r>
              <a:rPr lang="en-US" sz="2800" dirty="0" smtClean="0"/>
              <a:t>&gt;) = &lt;M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&gt; where: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“On any input, reject”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“On any input, run M on w. If it accepts, accept.”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Which mapping reduction does this f give?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ts val="500"/>
              </a:spcBef>
            </a:pPr>
            <a:endParaRPr lang="en-US" sz="2600" dirty="0"/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FC74B-9CBD-45B5-A4E4-B935B5E250C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1981200" y="5181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133600" y="58674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showed: A</a:t>
            </a:r>
            <a:r>
              <a:rPr lang="en-US" sz="4000" baseline="-25000" dirty="0" smtClean="0"/>
              <a:t>TM</a:t>
            </a:r>
            <a:r>
              <a:rPr lang="en-US" sz="4000" dirty="0" smtClean="0"/>
              <a:t> ≤</a:t>
            </a:r>
            <a:r>
              <a:rPr lang="en-US" sz="4000" baseline="-25000" dirty="0" smtClean="0"/>
              <a:t>m </a:t>
            </a:r>
            <a:r>
              <a:rPr lang="en-US" sz="4000" dirty="0" smtClean="0"/>
              <a:t>EQ</a:t>
            </a:r>
            <a:r>
              <a:rPr lang="en-US" sz="4000" baseline="-25000" dirty="0" smtClean="0"/>
              <a:t>TM</a:t>
            </a:r>
            <a:endParaRPr lang="en-US" sz="4000" dirty="0"/>
          </a:p>
        </p:txBody>
      </p:sp>
      <p:sp>
        <p:nvSpPr>
          <p:cNvPr id="3" name="Content Placeholder 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know: A</a:t>
            </a:r>
            <a:r>
              <a:rPr lang="en-US" baseline="-25000" dirty="0" smtClean="0"/>
              <a:t>TM</a:t>
            </a:r>
            <a:r>
              <a:rPr lang="en-US" dirty="0" smtClean="0"/>
              <a:t> is NOT co-recognizable.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showed this in a previous lecture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showed: A</a:t>
            </a:r>
            <a:r>
              <a:rPr lang="en-US" baseline="-25000" dirty="0" smtClean="0"/>
              <a:t>TM</a:t>
            </a:r>
            <a:r>
              <a:rPr lang="en-US" dirty="0" smtClean="0"/>
              <a:t> is mapping reducible to EQ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can “co-recognize” A</a:t>
            </a:r>
            <a:r>
              <a:rPr lang="en-US" baseline="-25000" dirty="0" smtClean="0"/>
              <a:t>TM</a:t>
            </a:r>
            <a:r>
              <a:rPr lang="en-US" dirty="0" smtClean="0"/>
              <a:t> by applying f and “co-recognizing”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This means: if EQ</a:t>
            </a:r>
            <a:r>
              <a:rPr lang="en-US" baseline="-25000" dirty="0" smtClean="0"/>
              <a:t>TM </a:t>
            </a:r>
            <a:r>
              <a:rPr lang="en-US" dirty="0" smtClean="0"/>
              <a:t>is co-recognizable, then A</a:t>
            </a:r>
            <a:r>
              <a:rPr lang="en-US" baseline="-25000" dirty="0" smtClean="0"/>
              <a:t>TM </a:t>
            </a:r>
            <a:r>
              <a:rPr lang="en-US" dirty="0" smtClean="0"/>
              <a:t>is co-recognizable.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know A</a:t>
            </a:r>
            <a:r>
              <a:rPr lang="en-US" baseline="-25000" dirty="0" smtClean="0"/>
              <a:t>TM</a:t>
            </a:r>
            <a:r>
              <a:rPr lang="en-US" dirty="0" smtClean="0"/>
              <a:t> is not co-recognizable, though.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Contradiction! EQ</a:t>
            </a:r>
            <a:r>
              <a:rPr lang="en-US" baseline="-25000" dirty="0" smtClean="0"/>
              <a:t>TM </a:t>
            </a:r>
            <a:r>
              <a:rPr lang="en-US" dirty="0" smtClean="0"/>
              <a:t>is NOT co-recognizable.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The same as: EQ</a:t>
            </a:r>
            <a:r>
              <a:rPr lang="en-US" baseline="-25000" dirty="0" smtClean="0"/>
              <a:t>TM </a:t>
            </a:r>
            <a:r>
              <a:rPr lang="en-US" dirty="0" smtClean="0"/>
              <a:t>is NOT 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FC74B-9CBD-45B5-A4E4-B935B5E250C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18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cxnSp>
        <p:nvCxnSpPr>
          <p:cNvPr id="7" name="Straight Connector 6"/>
          <p:cNvCxnSpPr/>
          <p:nvPr>
            <p:custDataLst>
              <p:tags r:id="rId4"/>
            </p:custDataLst>
          </p:nvPr>
        </p:nvCxnSpPr>
        <p:spPr>
          <a:xfrm>
            <a:off x="6096000" y="609600"/>
            <a:ext cx="990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>
            <p:custDataLst>
              <p:tags r:id="rId5"/>
            </p:custDataLst>
          </p:nvPr>
        </p:nvCxnSpPr>
        <p:spPr>
          <a:xfrm>
            <a:off x="1066800" y="28956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>
            <p:custDataLst>
              <p:tags r:id="rId6"/>
            </p:custDataLst>
          </p:nvPr>
        </p:nvCxnSpPr>
        <p:spPr>
          <a:xfrm>
            <a:off x="3276600" y="3657600"/>
            <a:ext cx="838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7"/>
            </p:custDataLst>
          </p:nvPr>
        </p:nvCxnSpPr>
        <p:spPr>
          <a:xfrm>
            <a:off x="3505200" y="40386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>
            <p:custDataLst>
              <p:tags r:id="rId8"/>
            </p:custDataLst>
          </p:nvPr>
        </p:nvCxnSpPr>
        <p:spPr>
          <a:xfrm>
            <a:off x="3581400" y="51816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9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15200" y="457200"/>
            <a:ext cx="771525" cy="762000"/>
          </a:xfrm>
          <a:prstGeom prst="rect">
            <a:avLst/>
          </a:prstGeom>
          <a:noFill/>
        </p:spPr>
      </p:pic>
      <p:pic>
        <p:nvPicPr>
          <p:cNvPr id="18" name="Picture 2" descr="http://www.webstersdictionaryencyclopedia.com/California/California-Images/CaliforniaBlankMapIndex.jp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" y="0"/>
            <a:ext cx="125476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64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err="1"/>
              <a:t>Thm</a:t>
            </a:r>
            <a:r>
              <a:rPr lang="en-US" sz="4000" dirty="0" smtClean="0"/>
              <a:t>.: EQ</a:t>
            </a:r>
            <a:r>
              <a:rPr lang="en-US" sz="4000" baseline="-25000" dirty="0" smtClean="0"/>
              <a:t>TM</a:t>
            </a:r>
            <a:r>
              <a:rPr lang="en-US" sz="4000" dirty="0" smtClean="0"/>
              <a:t> is not co-recognizable</a:t>
            </a:r>
            <a:endParaRPr lang="en-US" sz="4000" dirty="0"/>
          </a:p>
        </p:txBody>
      </p:sp>
      <p:sp>
        <p:nvSpPr>
          <p:cNvPr id="3" name="Content Placeholder 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800" dirty="0" smtClean="0"/>
              <a:t> = { &lt;</a:t>
            </a:r>
            <a:r>
              <a:rPr lang="en-US" sz="2800" dirty="0" err="1" smtClean="0"/>
              <a:t>M,w</a:t>
            </a:r>
            <a:r>
              <a:rPr lang="en-US" sz="2800" dirty="0" smtClean="0"/>
              <a:t>&gt; | M accepts w }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800" dirty="0" smtClean="0"/>
              <a:t> = { &lt;M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&gt; | L(M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 = L(M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}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800" dirty="0" smtClean="0"/>
              <a:t>f(&lt;</a:t>
            </a:r>
            <a:r>
              <a:rPr lang="en-US" sz="2800" dirty="0" err="1" smtClean="0"/>
              <a:t>M,w</a:t>
            </a:r>
            <a:r>
              <a:rPr lang="en-US" sz="2800" dirty="0" smtClean="0"/>
              <a:t>&gt;) = &lt;M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,M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&gt; where: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= “Accept”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M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= “On any input, run M on w. If it accepts, accept.”</a:t>
            </a:r>
          </a:p>
          <a:p>
            <a:pPr>
              <a:lnSpc>
                <a:spcPct val="80000"/>
              </a:lnSpc>
              <a:spcBef>
                <a:spcPts val="500"/>
              </a:spcBef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Which mapping reduction does this f give?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r>
              <a:rPr lang="en-US" sz="2800" dirty="0" smtClean="0"/>
              <a:t>EQ</a:t>
            </a:r>
            <a:r>
              <a:rPr lang="en-US" sz="2800" baseline="-25000" dirty="0" smtClean="0"/>
              <a:t>TM</a:t>
            </a:r>
            <a:r>
              <a:rPr lang="en-US" sz="2600" dirty="0" smtClean="0"/>
              <a:t> </a:t>
            </a:r>
            <a:r>
              <a:rPr lang="en-US" sz="2800" dirty="0" smtClean="0"/>
              <a:t>≤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A</a:t>
            </a:r>
            <a:r>
              <a:rPr lang="en-US" sz="2800" baseline="-25000" dirty="0" smtClean="0"/>
              <a:t>TM</a:t>
            </a:r>
            <a:endParaRPr lang="en-US" sz="26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  <a:buAutoNum type="alphaLcParenR"/>
            </a:pPr>
            <a:endParaRPr lang="en-US" sz="2600" dirty="0" smtClean="0"/>
          </a:p>
          <a:p>
            <a:pPr>
              <a:lnSpc>
                <a:spcPct val="80000"/>
              </a:lnSpc>
              <a:spcBef>
                <a:spcPts val="500"/>
              </a:spcBef>
            </a:pPr>
            <a:endParaRPr lang="en-US" sz="2600" dirty="0"/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FC74B-9CBD-45B5-A4E4-B935B5E250C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19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>
            <a:off x="1981200" y="51816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>
            <p:custDataLst>
              <p:tags r:id="rId5"/>
            </p:custDataLst>
          </p:nvPr>
        </p:nvCxnSpPr>
        <p:spPr>
          <a:xfrm>
            <a:off x="2133600" y="5867400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Reductions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More examples!!!!11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2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 showed: A</a:t>
            </a:r>
            <a:r>
              <a:rPr lang="en-US" sz="4000" baseline="-25000" dirty="0" smtClean="0"/>
              <a:t>TM</a:t>
            </a:r>
            <a:r>
              <a:rPr lang="en-US" sz="4000" dirty="0" smtClean="0"/>
              <a:t> ≤</a:t>
            </a:r>
            <a:r>
              <a:rPr lang="en-US" sz="4000" baseline="-25000" dirty="0" smtClean="0"/>
              <a:t>m </a:t>
            </a:r>
            <a:r>
              <a:rPr lang="en-US" sz="4000" dirty="0" smtClean="0"/>
              <a:t>EQ</a:t>
            </a:r>
            <a:r>
              <a:rPr lang="en-US" sz="4000" baseline="-25000" dirty="0" smtClean="0"/>
              <a:t>TM</a:t>
            </a:r>
            <a:endParaRPr lang="en-US" sz="4000" dirty="0"/>
          </a:p>
        </p:txBody>
      </p:sp>
      <p:sp>
        <p:nvSpPr>
          <p:cNvPr id="3" name="Content Placeholder 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know: A</a:t>
            </a:r>
            <a:r>
              <a:rPr lang="en-US" baseline="-25000" dirty="0" smtClean="0"/>
              <a:t>TM</a:t>
            </a:r>
            <a:r>
              <a:rPr lang="en-US" dirty="0" smtClean="0"/>
              <a:t> is NOT co-recognizable.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showed this in a previous class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showed: A</a:t>
            </a:r>
            <a:r>
              <a:rPr lang="en-US" baseline="-25000" dirty="0" smtClean="0"/>
              <a:t>TM</a:t>
            </a:r>
            <a:r>
              <a:rPr lang="en-US" dirty="0" smtClean="0"/>
              <a:t> is mapping reducible to EQ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can “co-recognize” A</a:t>
            </a:r>
            <a:r>
              <a:rPr lang="en-US" baseline="-25000" dirty="0" smtClean="0"/>
              <a:t>TM</a:t>
            </a:r>
            <a:r>
              <a:rPr lang="en-US" dirty="0" smtClean="0"/>
              <a:t> by applying f and “co-recognizing” EQ</a:t>
            </a:r>
            <a:r>
              <a:rPr lang="en-US" baseline="-25000" dirty="0" smtClean="0"/>
              <a:t>TM</a:t>
            </a:r>
            <a:endParaRPr lang="en-US" dirty="0" smtClean="0"/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This means: if EQ</a:t>
            </a:r>
            <a:r>
              <a:rPr lang="en-US" baseline="-25000" dirty="0" smtClean="0"/>
              <a:t>TM </a:t>
            </a:r>
            <a:r>
              <a:rPr lang="en-US" dirty="0" smtClean="0"/>
              <a:t>is co-recognizable, then A</a:t>
            </a:r>
            <a:r>
              <a:rPr lang="en-US" baseline="-25000" dirty="0" smtClean="0"/>
              <a:t>TM </a:t>
            </a:r>
            <a:r>
              <a:rPr lang="en-US" dirty="0" smtClean="0"/>
              <a:t>is co-recognizable.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We know A</a:t>
            </a:r>
            <a:r>
              <a:rPr lang="en-US" baseline="-25000" dirty="0" smtClean="0"/>
              <a:t>TM</a:t>
            </a:r>
            <a:r>
              <a:rPr lang="en-US" dirty="0" smtClean="0"/>
              <a:t> is not co-recognizable, though.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Contradiction! EQ</a:t>
            </a:r>
            <a:r>
              <a:rPr lang="en-US" baseline="-25000" dirty="0" smtClean="0"/>
              <a:t>TM </a:t>
            </a:r>
            <a:r>
              <a:rPr lang="en-US" dirty="0" smtClean="0"/>
              <a:t>is NOT co-recognizable.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FC74B-9CBD-45B5-A4E4-B935B5E250C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pic>
        <p:nvPicPr>
          <p:cNvPr id="17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57200"/>
            <a:ext cx="771525" cy="762000"/>
          </a:xfrm>
          <a:prstGeom prst="rect">
            <a:avLst/>
          </a:prstGeom>
          <a:noFill/>
        </p:spPr>
      </p:pic>
      <p:pic>
        <p:nvPicPr>
          <p:cNvPr id="18" name="Picture 2" descr="http://www.webstersdictionaryencyclopedia.com/California/California-Images/CaliforniaBlankMapIndex.jp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" y="0"/>
            <a:ext cx="125476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164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/>
              <a:t>So, we did TWO mapping reductions</a:t>
            </a:r>
            <a:endParaRPr lang="en-US" sz="4000" dirty="0"/>
          </a:p>
        </p:txBody>
      </p:sp>
      <p:sp>
        <p:nvSpPr>
          <p:cNvPr id="3" name="Content Placeholder 5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≤</a:t>
            </a:r>
            <a:r>
              <a:rPr lang="en-US" baseline="-25000" dirty="0" smtClean="0"/>
              <a:t>m </a:t>
            </a:r>
            <a:r>
              <a:rPr lang="en-US" dirty="0" smtClean="0"/>
              <a:t>EQ</a:t>
            </a:r>
            <a:r>
              <a:rPr lang="en-US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≤</a:t>
            </a:r>
            <a:r>
              <a:rPr lang="en-US" baseline="-25000" dirty="0" smtClean="0"/>
              <a:t>m </a:t>
            </a:r>
            <a:r>
              <a:rPr lang="en-US" dirty="0" smtClean="0"/>
              <a:t>EQ</a:t>
            </a:r>
            <a:r>
              <a:rPr lang="en-US" baseline="-25000" dirty="0" smtClean="0"/>
              <a:t>TM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800" baseline="-250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800" baseline="-250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800" baseline="-250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600" dirty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sz="2600" dirty="0" smtClean="0"/>
              <a:t>We have shown: There is a language (</a:t>
            </a:r>
            <a:r>
              <a:rPr lang="en-US" sz="2400" dirty="0" smtClean="0"/>
              <a:t>EQ</a:t>
            </a:r>
            <a:r>
              <a:rPr lang="en-US" sz="2400" baseline="-25000" dirty="0" smtClean="0"/>
              <a:t>TM</a:t>
            </a:r>
            <a:r>
              <a:rPr lang="en-US" sz="2400" dirty="0" smtClean="0"/>
              <a:t>) that is not recognizable and also not co-recognizable!</a:t>
            </a:r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4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endParaRPr lang="en-US" sz="24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sz="2400" dirty="0" smtClean="0"/>
              <a:t>In general: to show that a language L is NOT recognizable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r>
              <a:rPr lang="en-US" sz="2400" dirty="0" smtClean="0"/>
              <a:t>Give a mapping reduction from A</a:t>
            </a:r>
            <a:r>
              <a:rPr lang="en-US" sz="2400" baseline="-25000" dirty="0" smtClean="0"/>
              <a:t>TM</a:t>
            </a:r>
            <a:r>
              <a:rPr lang="en-US" sz="2400" dirty="0" smtClean="0"/>
              <a:t> to L.</a:t>
            </a:r>
          </a:p>
          <a:p>
            <a:pPr marL="914400" lvl="1" indent="-514350">
              <a:lnSpc>
                <a:spcPct val="80000"/>
              </a:lnSpc>
              <a:spcBef>
                <a:spcPts val="500"/>
              </a:spcBef>
            </a:pPr>
            <a:endParaRPr lang="en-US" sz="2400" dirty="0" smtClean="0"/>
          </a:p>
          <a:p>
            <a:pPr marL="514350" indent="-514350">
              <a:lnSpc>
                <a:spcPct val="80000"/>
              </a:lnSpc>
              <a:spcBef>
                <a:spcPts val="500"/>
              </a:spcBef>
            </a:pPr>
            <a:r>
              <a:rPr lang="en-US" sz="2400" b="1" dirty="0" smtClean="0"/>
              <a:t>Pro tip</a:t>
            </a:r>
            <a:r>
              <a:rPr lang="en-US" sz="2400" dirty="0" smtClean="0"/>
              <a:t>: Use A</a:t>
            </a:r>
            <a:r>
              <a:rPr lang="en-US" sz="2400" baseline="-25000" dirty="0" smtClean="0"/>
              <a:t>TM</a:t>
            </a:r>
            <a:r>
              <a:rPr lang="en-US" sz="2400" dirty="0" smtClean="0"/>
              <a:t> as the stock “language that’s recognizable but not co-recognizable”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91FC74B-9CBD-45B5-A4E4-B935B5E250C1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21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cxnSp>
        <p:nvCxnSpPr>
          <p:cNvPr id="8" name="Straight Connector 7"/>
          <p:cNvCxnSpPr/>
          <p:nvPr>
            <p:custDataLst>
              <p:tags r:id="rId4"/>
            </p:custDataLst>
          </p:nvPr>
        </p:nvCxnSpPr>
        <p:spPr>
          <a:xfrm>
            <a:off x="2209800" y="16002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486400" y="1828800"/>
            <a:ext cx="771525" cy="762000"/>
          </a:xfrm>
          <a:prstGeom prst="rect">
            <a:avLst/>
          </a:prstGeom>
          <a:noFill/>
        </p:spPr>
      </p:pic>
      <p:pic>
        <p:nvPicPr>
          <p:cNvPr id="10" name="Picture 2" descr="http://www.webstersdictionaryencyclopedia.com/California/California-Images/CaliforniaBlankMapIndex.jp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14800" y="1676400"/>
            <a:ext cx="1254760" cy="1447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>
            <p:custDataLst>
              <p:tags r:id="rId7"/>
            </p:custDataLst>
          </p:nvPr>
        </p:nvSpPr>
        <p:spPr>
          <a:xfrm>
            <a:off x="6553200" y="2057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x 2</a:t>
            </a:r>
            <a:endParaRPr lang="en-US" sz="2400" b="1" dirty="0"/>
          </a:p>
        </p:txBody>
      </p:sp>
      <p:sp>
        <p:nvSpPr>
          <p:cNvPr id="12" name="Rectangle 11"/>
          <p:cNvSpPr/>
          <p:nvPr>
            <p:custDataLst>
              <p:tags r:id="rId8"/>
            </p:custDataLst>
          </p:nvPr>
        </p:nvSpPr>
        <p:spPr>
          <a:xfrm>
            <a:off x="3962400" y="1447800"/>
            <a:ext cx="2438400" cy="17526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>
            <p:custDataLst>
              <p:tags r:id="rId9"/>
            </p:custDataLst>
          </p:nvPr>
        </p:nvCxnSpPr>
        <p:spPr>
          <a:xfrm>
            <a:off x="6096000" y="5105400"/>
            <a:ext cx="304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641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dirty="0" err="1"/>
              <a:t>Thm</a:t>
            </a:r>
            <a:r>
              <a:rPr lang="en-US" sz="3600" dirty="0"/>
              <a:t>. T = {&lt;M&gt; | M is a TM and both “101” and “111” are in L(M)} is </a:t>
            </a:r>
            <a:r>
              <a:rPr lang="en-US" sz="3600" dirty="0" err="1"/>
              <a:t>undecidable</a:t>
            </a:r>
            <a:endParaRPr lang="en-US" sz="3600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3505196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Proof by contradiction: (Reduce from A</a:t>
            </a:r>
            <a:r>
              <a:rPr lang="en-US" sz="2200" baseline="-25000" dirty="0"/>
              <a:t>TM</a:t>
            </a:r>
            <a:r>
              <a:rPr lang="en-US" sz="2200" dirty="0"/>
              <a:t>.)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Assume T is decidable by TM M</a:t>
            </a:r>
            <a:r>
              <a:rPr lang="en-US" sz="2200" baseline="-25000" dirty="0"/>
              <a:t>T</a:t>
            </a:r>
            <a:r>
              <a:rPr lang="en-US" sz="2200" dirty="0"/>
              <a:t>. Use M</a:t>
            </a:r>
            <a:r>
              <a:rPr lang="en-US" sz="2200" baseline="-25000" dirty="0"/>
              <a:t>T</a:t>
            </a:r>
            <a:r>
              <a:rPr lang="en-US" sz="2200" dirty="0"/>
              <a:t> to construct TM X that decides A</a:t>
            </a:r>
            <a:r>
              <a:rPr lang="en-US" sz="2200" baseline="-25000" dirty="0"/>
              <a:t>TM</a:t>
            </a:r>
            <a:r>
              <a:rPr lang="en-US" sz="2200" dirty="0"/>
              <a:t>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X(&lt;</a:t>
            </a:r>
            <a:r>
              <a:rPr lang="en-US" sz="2200" dirty="0" err="1"/>
              <a:t>M,w</a:t>
            </a:r>
            <a:r>
              <a:rPr lang="en-US" sz="2200" dirty="0"/>
              <a:t>&gt;):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/>
              <a:t>Construct Z(m):</a:t>
            </a:r>
          </a:p>
          <a:p>
            <a:pPr lvl="2">
              <a:lnSpc>
                <a:spcPct val="80000"/>
              </a:lnSpc>
              <a:spcBef>
                <a:spcPts val="400"/>
              </a:spcBef>
            </a:pPr>
            <a:r>
              <a:rPr lang="en-US" sz="1700" dirty="0"/>
              <a:t>If m != “111” and m != “101” then reject.</a:t>
            </a:r>
          </a:p>
          <a:p>
            <a:pPr lvl="2">
              <a:lnSpc>
                <a:spcPct val="80000"/>
              </a:lnSpc>
              <a:spcBef>
                <a:spcPts val="400"/>
              </a:spcBef>
            </a:pPr>
            <a:r>
              <a:rPr lang="en-US" sz="1700" dirty="0"/>
              <a:t>Else: Run M(w), if it accepts then accept. If it rejects then reject (might loop in which case obviously Z loops).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/>
              <a:t>Run M</a:t>
            </a:r>
            <a:r>
              <a:rPr lang="en-US" sz="2000" baseline="-25000" dirty="0"/>
              <a:t>T</a:t>
            </a:r>
            <a:r>
              <a:rPr lang="en-US" sz="2000" dirty="0"/>
              <a:t>(&lt;Z&gt;). If it accepts then accept, otherwise reject.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But A</a:t>
            </a:r>
            <a:r>
              <a:rPr lang="en-US" sz="2200" baseline="-25000" dirty="0"/>
              <a:t>TM</a:t>
            </a:r>
            <a:r>
              <a:rPr lang="en-US" sz="2200" dirty="0"/>
              <a:t> is </a:t>
            </a:r>
            <a:r>
              <a:rPr lang="en-US" sz="2200" dirty="0" err="1"/>
              <a:t>undecidable</a:t>
            </a:r>
            <a:r>
              <a:rPr lang="en-US" sz="2200" dirty="0"/>
              <a:t>, a contradiction. So the assumption is false and T is </a:t>
            </a:r>
            <a:r>
              <a:rPr lang="en-US" sz="2200" dirty="0" err="1"/>
              <a:t>undecidable</a:t>
            </a:r>
            <a:r>
              <a:rPr lang="en-US" sz="2200" dirty="0"/>
              <a:t>. QED.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07D8DBE-3DC5-4AB8-AB66-E6BA88C55328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3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04796" y="5257800"/>
            <a:ext cx="8458200" cy="1477332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5BD3"/>
                </a:solidFill>
                <a:uFillTx/>
                <a:latin typeface="Calibri"/>
              </a:rPr>
              <a:t>What is L(Z)?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(a)   </a:t>
            </a:r>
            <a:r>
              <a:rPr lang="el-G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* 			(b) {“101”, “111”}</a:t>
            </a:r>
            <a:b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(c)   empty set if M(w)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rejects,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and {“101”,”111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”}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if M(w) </a:t>
            </a:r>
            <a:r>
              <a:rPr lang="en-US" sz="18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accepts.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/>
            </a:r>
            <a:b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(d)   </a:t>
            </a:r>
            <a:r>
              <a:rPr lang="el-GR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Σ </a:t>
            </a:r>
            <a: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* if M(w) accepts, and {“101”,”111”} if M(w) does not accept</a:t>
            </a:r>
            <a:br>
              <a:rPr lang="en-US" sz="18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</a:br>
            <a:endParaRPr lang="en-US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9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showed that </a:t>
            </a:r>
            <a:r>
              <a:rPr lang="en-US" i="1" dirty="0" smtClean="0">
                <a:solidFill>
                  <a:schemeClr val="accent5"/>
                </a:solidFill>
              </a:rPr>
              <a:t>if</a:t>
            </a:r>
            <a:r>
              <a:rPr lang="en-US" dirty="0" smtClean="0">
                <a:solidFill>
                  <a:schemeClr val="accent5"/>
                </a:solidFill>
              </a:rPr>
              <a:t> we have a solution to 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we have a solution to A</a:t>
            </a:r>
            <a:r>
              <a:rPr lang="en-US" baseline="-25000" dirty="0" smtClean="0">
                <a:solidFill>
                  <a:schemeClr val="accent2"/>
                </a:solidFill>
              </a:rPr>
              <a:t>TM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did we show exactly?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reduces to 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 reduces to A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 and A</a:t>
            </a:r>
            <a:r>
              <a:rPr lang="en-US" baseline="-25000" dirty="0" smtClean="0"/>
              <a:t>TM</a:t>
            </a:r>
            <a:r>
              <a:rPr lang="en-US" dirty="0" smtClean="0"/>
              <a:t> reduce to each other.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of the above or more than one of the above.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We just did a reduction!</a:t>
            </a:r>
            <a:endParaRPr lang="en-US" dirty="0"/>
          </a:p>
        </p:txBody>
      </p:sp>
      <p:pic>
        <p:nvPicPr>
          <p:cNvPr id="7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57200"/>
            <a:ext cx="771525" cy="762000"/>
          </a:xfrm>
          <a:prstGeom prst="rect">
            <a:avLst/>
          </a:prstGeom>
          <a:noFill/>
        </p:spPr>
      </p:pic>
      <p:pic>
        <p:nvPicPr>
          <p:cNvPr id="8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57200"/>
            <a:ext cx="77152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011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81003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/>
              <a:t>Thm. T = {&lt;M&gt; | M is a TM that accepts w</a:t>
            </a:r>
            <a:r>
              <a:rPr lang="en-US" sz="3600" i="1" baseline="30000"/>
              <a:t>R</a:t>
            </a:r>
            <a:r>
              <a:rPr lang="en-US" sz="3600"/>
              <a:t> whenever it accepts w} is undecidable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419600"/>
          </a:xfrm>
        </p:spPr>
        <p:txBody>
          <a:bodyPr>
            <a:normAutofit/>
          </a:bodyPr>
          <a:lstStyle/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Proof by contradiction: (Reduce from A</a:t>
            </a:r>
            <a:r>
              <a:rPr lang="en-US" sz="2200" baseline="-25000" dirty="0"/>
              <a:t>TM</a:t>
            </a:r>
            <a:r>
              <a:rPr lang="en-US" sz="2200" dirty="0"/>
              <a:t>.)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Assume T is decidable by TM M</a:t>
            </a:r>
            <a:r>
              <a:rPr lang="en-US" sz="2200" baseline="-25000" dirty="0"/>
              <a:t>T</a:t>
            </a:r>
            <a:r>
              <a:rPr lang="en-US" sz="2200" dirty="0"/>
              <a:t>. Use M</a:t>
            </a:r>
            <a:r>
              <a:rPr lang="en-US" sz="2200" baseline="-25000" dirty="0"/>
              <a:t>T</a:t>
            </a:r>
            <a:r>
              <a:rPr lang="en-US" sz="2200" dirty="0"/>
              <a:t> to construct TM X that decides A</a:t>
            </a:r>
            <a:r>
              <a:rPr lang="en-US" sz="2200" baseline="-25000" dirty="0"/>
              <a:t>TM</a:t>
            </a:r>
            <a:r>
              <a:rPr lang="en-US" sz="2200" dirty="0"/>
              <a:t>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/>
              <a:t>X(&lt;</a:t>
            </a:r>
            <a:r>
              <a:rPr lang="en-US" sz="2200" dirty="0" err="1"/>
              <a:t>M,w</a:t>
            </a:r>
            <a:r>
              <a:rPr lang="en-US" sz="2200" dirty="0"/>
              <a:t>&gt;):</a:t>
            </a:r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/>
              <a:t>Construct Z(m):</a:t>
            </a:r>
          </a:p>
          <a:p>
            <a:pPr lvl="2">
              <a:lnSpc>
                <a:spcPct val="80000"/>
              </a:lnSpc>
              <a:spcBef>
                <a:spcPts val="400"/>
              </a:spcBef>
            </a:pPr>
            <a:r>
              <a:rPr lang="en-US" sz="1700" dirty="0"/>
              <a:t>If m != “01” and m!= “10” then reject</a:t>
            </a:r>
          </a:p>
          <a:p>
            <a:pPr lvl="2">
              <a:lnSpc>
                <a:spcPct val="80000"/>
              </a:lnSpc>
              <a:spcBef>
                <a:spcPts val="400"/>
              </a:spcBef>
            </a:pPr>
            <a:r>
              <a:rPr lang="en-US" sz="1700" dirty="0"/>
              <a:t>If m == “01” accept</a:t>
            </a:r>
          </a:p>
          <a:p>
            <a:pPr lvl="2">
              <a:lnSpc>
                <a:spcPct val="80000"/>
              </a:lnSpc>
              <a:spcBef>
                <a:spcPts val="400"/>
              </a:spcBef>
            </a:pPr>
            <a:r>
              <a:rPr lang="en-US" sz="1700" dirty="0" smtClean="0"/>
              <a:t>???</a:t>
            </a:r>
            <a:endParaRPr lang="en-US" sz="1700" dirty="0"/>
          </a:p>
          <a:p>
            <a:pPr lvl="1">
              <a:lnSpc>
                <a:spcPct val="80000"/>
              </a:lnSpc>
              <a:spcBef>
                <a:spcPts val="500"/>
              </a:spcBef>
            </a:pPr>
            <a:r>
              <a:rPr lang="en-US" sz="2000" dirty="0"/>
              <a:t>Run M</a:t>
            </a:r>
            <a:r>
              <a:rPr lang="en-US" sz="2000" baseline="-25000" dirty="0"/>
              <a:t>T</a:t>
            </a:r>
            <a:r>
              <a:rPr lang="en-US" sz="2000" dirty="0"/>
              <a:t>(&lt;Z&gt;). If it accepts then accept, otherwise reject.</a:t>
            </a:r>
          </a:p>
          <a:p>
            <a:pPr lvl="0">
              <a:lnSpc>
                <a:spcPct val="80000"/>
              </a:lnSpc>
              <a:spcBef>
                <a:spcPts val="500"/>
              </a:spcBef>
            </a:pPr>
            <a:r>
              <a:rPr lang="en-US" sz="2200" dirty="0" smtClean="0"/>
              <a:t>But </a:t>
            </a:r>
            <a:r>
              <a:rPr lang="en-US" sz="2200" dirty="0"/>
              <a:t>A</a:t>
            </a:r>
            <a:r>
              <a:rPr lang="en-US" sz="2200" baseline="-25000" dirty="0"/>
              <a:t>TM</a:t>
            </a:r>
            <a:r>
              <a:rPr lang="en-US" sz="2200" dirty="0"/>
              <a:t> is </a:t>
            </a:r>
            <a:r>
              <a:rPr lang="en-US" sz="2200" dirty="0" err="1"/>
              <a:t>undecidable</a:t>
            </a:r>
            <a:r>
              <a:rPr lang="en-US" sz="2200" dirty="0"/>
              <a:t>, a contradiction. So the assumption is false and T is </a:t>
            </a:r>
            <a:r>
              <a:rPr lang="en-US" sz="2200" dirty="0" err="1"/>
              <a:t>undecidable</a:t>
            </a:r>
            <a:r>
              <a:rPr lang="en-US" sz="2200" dirty="0"/>
              <a:t>. QED.</a:t>
            </a:r>
          </a:p>
        </p:txBody>
      </p:sp>
      <p:sp>
        <p:nvSpPr>
          <p:cNvPr id="4" name="Slide Number Placeholder 3"/>
          <p:cNvSpPr txBox="1"/>
          <p:nvPr>
            <p:custDataLst>
              <p:tags r:id="rId3"/>
            </p:custDataLst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32B5939-EBD9-4677-AFC9-17075B2668DC}" type="slidenum">
              <a:rPr/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5</a:t>
            </a:fld>
            <a:endParaRPr lang="en-US" sz="1200" b="0" i="0" u="none" strike="noStrike" kern="1200" cap="none" spc="0" baseline="0">
              <a:solidFill>
                <a:srgbClr val="898989"/>
              </a:solidFill>
              <a:uFillTx/>
              <a:latin typeface="Calibri"/>
            </a:endParaRPr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04796" y="5029200"/>
            <a:ext cx="8458200" cy="14465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 dirty="0" smtClean="0">
                <a:solidFill>
                  <a:srgbClr val="005BD3"/>
                </a:solidFill>
                <a:uFillTx/>
                <a:latin typeface="Calibri"/>
              </a:rPr>
              <a:t>How do we finish Z?</a:t>
            </a:r>
          </a:p>
          <a:p>
            <a:pPr marL="342900" indent="-342900">
              <a:buAutoNum type="alphaL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dirty="0" smtClean="0"/>
              <a:t>Run </a:t>
            </a:r>
            <a:r>
              <a:rPr lang="en-US" dirty="0"/>
              <a:t>M(w), if it accepts then accept. If it rejects then reject (might loop in which case obviously Z loops</a:t>
            </a:r>
            <a:r>
              <a:rPr lang="en-US" dirty="0" smtClean="0"/>
              <a:t>).</a:t>
            </a:r>
          </a:p>
          <a:p>
            <a:pPr marL="342900" indent="-342900">
              <a:buAutoNum type="alphaLcParenBoth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700" dirty="0" smtClean="0"/>
              <a:t>Run </a:t>
            </a:r>
            <a:r>
              <a:rPr lang="en-US" sz="1700" dirty="0"/>
              <a:t>M(w), if it accepts then </a:t>
            </a:r>
            <a:r>
              <a:rPr lang="en-US" sz="1700" dirty="0" smtClean="0"/>
              <a:t>reject. </a:t>
            </a:r>
            <a:r>
              <a:rPr lang="en-US" sz="1700" dirty="0"/>
              <a:t>If it rejects then </a:t>
            </a:r>
            <a:r>
              <a:rPr lang="en-US" sz="1700" dirty="0" smtClean="0"/>
              <a:t>accept (might </a:t>
            </a:r>
            <a:r>
              <a:rPr lang="en-US" sz="1700" dirty="0"/>
              <a:t>loop in which case obviously Z loops</a:t>
            </a:r>
            <a:r>
              <a:rPr lang="en-US" sz="1700" dirty="0" smtClean="0"/>
              <a:t>).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54706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showed that </a:t>
            </a:r>
            <a:r>
              <a:rPr lang="en-US" i="1" dirty="0" smtClean="0">
                <a:solidFill>
                  <a:schemeClr val="accent5"/>
                </a:solidFill>
              </a:rPr>
              <a:t>if</a:t>
            </a:r>
            <a:r>
              <a:rPr lang="en-US" dirty="0" smtClean="0">
                <a:solidFill>
                  <a:schemeClr val="accent5"/>
                </a:solidFill>
              </a:rPr>
              <a:t> we have a solution to T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chemeClr val="accent2"/>
                </a:solidFill>
              </a:rPr>
              <a:t>then</a:t>
            </a:r>
            <a:r>
              <a:rPr lang="en-US" dirty="0" smtClean="0">
                <a:solidFill>
                  <a:schemeClr val="accent2"/>
                </a:solidFill>
              </a:rPr>
              <a:t> we have a solution to A</a:t>
            </a:r>
            <a:r>
              <a:rPr lang="en-US" baseline="-25000" dirty="0" smtClean="0">
                <a:solidFill>
                  <a:schemeClr val="accent2"/>
                </a:solidFill>
              </a:rPr>
              <a:t>TM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What did we show exactly?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reduces to T.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 reduces to A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T and A</a:t>
            </a:r>
            <a:r>
              <a:rPr lang="en-US" baseline="-25000" dirty="0" smtClean="0"/>
              <a:t>TM</a:t>
            </a:r>
            <a:r>
              <a:rPr lang="en-US" dirty="0" smtClean="0"/>
              <a:t> reduce to each other.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of the above or more than one of the above.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We just did a reduction!</a:t>
            </a:r>
            <a:endParaRPr lang="en-US" dirty="0"/>
          </a:p>
        </p:txBody>
      </p:sp>
      <p:pic>
        <p:nvPicPr>
          <p:cNvPr id="7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57200"/>
            <a:ext cx="771525" cy="762000"/>
          </a:xfrm>
          <a:prstGeom prst="rect">
            <a:avLst/>
          </a:prstGeom>
          <a:noFill/>
        </p:spPr>
      </p:pic>
      <p:pic>
        <p:nvPicPr>
          <p:cNvPr id="8" name="Picture 2" descr="http://littlegreenfootballs.com/weblog/img/gus_802/2010/07/09/siren.gif"/>
          <p:cNvPicPr>
            <a:picLocks noChangeAspect="1" noChangeArrowheads="1" noCrop="1"/>
          </p:cNvPicPr>
          <p:nvPr>
            <p:custDataLst>
              <p:tags r:id="rId5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15200" y="457200"/>
            <a:ext cx="771525" cy="76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3285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MYSTERY_LANG ≤ A</a:t>
            </a:r>
            <a:r>
              <a:rPr lang="en-US" baseline="-25000" dirty="0" smtClean="0"/>
              <a:t>CFG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is true (given the above statement is true):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You can reduce from MYSTERY_LANG to A</a:t>
            </a:r>
            <a:r>
              <a:rPr lang="en-US" baseline="-25000" dirty="0" smtClean="0"/>
              <a:t>CFG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MYSTERY_LANG is decidable.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 decider for A</a:t>
            </a:r>
            <a:r>
              <a:rPr lang="en-US" baseline="-25000" dirty="0" smtClean="0"/>
              <a:t>CFG</a:t>
            </a:r>
            <a:r>
              <a:rPr lang="en-US" dirty="0" smtClean="0"/>
              <a:t> (if it exists) could be used to decide MYSTERY_LANG.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31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TM</a:t>
            </a:r>
            <a:r>
              <a:rPr lang="en-US" dirty="0" smtClean="0"/>
              <a:t> ≤ MYSTERY_LANG</a:t>
            </a:r>
            <a:endParaRPr lang="en-US" baseline="-25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is true (given the above statement is true):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You can reduce from A</a:t>
            </a:r>
            <a:r>
              <a:rPr lang="en-US" baseline="-25000" dirty="0" smtClean="0"/>
              <a:t>TM</a:t>
            </a:r>
            <a:r>
              <a:rPr lang="en-US" dirty="0" smtClean="0"/>
              <a:t> to MYSTERY_LANG.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MYSTERY_LANG is </a:t>
            </a:r>
            <a:r>
              <a:rPr lang="en-US" dirty="0" err="1" smtClean="0"/>
              <a:t>undecidable</a:t>
            </a:r>
            <a:r>
              <a:rPr lang="en-US" dirty="0" smtClean="0"/>
              <a:t>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 decider for MYSTERY_LANG (if it exists) could be used to decide A</a:t>
            </a:r>
            <a:r>
              <a:rPr lang="en-US" baseline="-25000" dirty="0" smtClean="0"/>
              <a:t>TM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1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MYSTERY_LANG </a:t>
            </a:r>
            <a:r>
              <a:rPr lang="en-US" dirty="0" smtClean="0"/>
              <a:t>≤ </a:t>
            </a:r>
            <a:r>
              <a:rPr lang="en-US" dirty="0"/>
              <a:t>A</a:t>
            </a:r>
            <a:r>
              <a:rPr lang="en-US" baseline="-25000" dirty="0"/>
              <a:t>TM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of the following is true (given the statement above is true):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MYSTERY_LANG is </a:t>
            </a:r>
            <a:r>
              <a:rPr lang="en-US" dirty="0" err="1" smtClean="0"/>
              <a:t>undecidable</a:t>
            </a:r>
            <a:r>
              <a:rPr lang="en-US" dirty="0" smtClean="0"/>
              <a:t>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 decider for A</a:t>
            </a:r>
            <a:r>
              <a:rPr lang="en-US" baseline="-25000" dirty="0" smtClean="0"/>
              <a:t>TM</a:t>
            </a:r>
            <a:r>
              <a:rPr lang="en-US" dirty="0" smtClean="0"/>
              <a:t> (if it exists) could be used to decide MYSTERY_LANG.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All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341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29133</TotalTime>
  <Words>1733</Words>
  <Application>Microsoft Macintosh PowerPoint</Application>
  <PresentationFormat>On-screen Show (4:3)</PresentationFormat>
  <Paragraphs>210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CSE 105 Theory of Computation</vt:lpstr>
      <vt:lpstr>Reductions</vt:lpstr>
      <vt:lpstr>Thm. T = {&lt;M&gt; | M is a TM and both “101” and “111” are in L(M)} is undecidable</vt:lpstr>
      <vt:lpstr>We just did a reduction!</vt:lpstr>
      <vt:lpstr>Thm. T = {&lt;M&gt; | M is a TM that accepts wR whenever it accepts w} is undecidable</vt:lpstr>
      <vt:lpstr>We just did a reduction!</vt:lpstr>
      <vt:lpstr>MYSTERY_LANG ≤ ACFG</vt:lpstr>
      <vt:lpstr>ATM ≤ MYSTERY_LANG</vt:lpstr>
      <vt:lpstr>MYSTERY_LANG ≤ ATM</vt:lpstr>
      <vt:lpstr>Mapping Reductions</vt:lpstr>
      <vt:lpstr>Our reductions so far:</vt:lpstr>
      <vt:lpstr>Mapping reductions</vt:lpstr>
      <vt:lpstr>This is a mapping reduction</vt:lpstr>
      <vt:lpstr>Is this is a mapping reduction?</vt:lpstr>
      <vt:lpstr>Mapping reductions: a second definition</vt:lpstr>
      <vt:lpstr>What is the function f corresponding to this mapping reduction?</vt:lpstr>
      <vt:lpstr>Thm.: EQTM is not recognizable</vt:lpstr>
      <vt:lpstr>We showed: ATM ≤m EQTM</vt:lpstr>
      <vt:lpstr>Thm.: EQTM is not co-recognizable</vt:lpstr>
      <vt:lpstr>We showed: ATM ≤m EQTM</vt:lpstr>
      <vt:lpstr>So, we did TWO mapping reductions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105 Theory of Computability</dc:title>
  <dc:creator>Jane Doe</dc:creator>
  <cp:lastModifiedBy>Wilson</cp:lastModifiedBy>
  <cp:revision>335</cp:revision>
  <cp:lastPrinted>2011-05-17T18:07:23Z</cp:lastPrinted>
  <dcterms:created xsi:type="dcterms:W3CDTF">2010-06-24T18:44:16Z</dcterms:created>
  <dcterms:modified xsi:type="dcterms:W3CDTF">2013-05-20T07:34:22Z</dcterms:modified>
</cp:coreProperties>
</file>