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37" r:id="rId2"/>
    <p:sldId id="422" r:id="rId3"/>
    <p:sldId id="423" r:id="rId4"/>
    <p:sldId id="424" r:id="rId5"/>
    <p:sldId id="426" r:id="rId6"/>
    <p:sldId id="398" r:id="rId7"/>
    <p:sldId id="413" r:id="rId8"/>
    <p:sldId id="421" r:id="rId9"/>
    <p:sldId id="414" r:id="rId10"/>
    <p:sldId id="416" r:id="rId11"/>
    <p:sldId id="417" r:id="rId12"/>
    <p:sldId id="418" r:id="rId13"/>
    <p:sldId id="419" r:id="rId14"/>
    <p:sldId id="429" r:id="rId15"/>
    <p:sldId id="428" r:id="rId16"/>
    <p:sldId id="435" r:id="rId17"/>
    <p:sldId id="436" r:id="rId18"/>
    <p:sldId id="430" r:id="rId19"/>
    <p:sldId id="431" r:id="rId20"/>
    <p:sldId id="432" r:id="rId21"/>
    <p:sldId id="433" r:id="rId22"/>
    <p:sldId id="434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87" autoAdjust="0"/>
    <p:restoredTop sz="98824" autoAdjust="0"/>
  </p:normalViewPr>
  <p:slideViewPr>
    <p:cSldViewPr>
      <p:cViewPr varScale="1">
        <p:scale>
          <a:sx n="67" d="100"/>
          <a:sy n="67" d="100"/>
        </p:scale>
        <p:origin x="-104" y="-8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3C70-46B6-4414-A9E2-EAF86254BE35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1" Type="http://schemas.openxmlformats.org/officeDocument/2006/relationships/tags" Target="../tags/tag24.xml"/><Relationship Id="rId2" Type="http://schemas.openxmlformats.org/officeDocument/2006/relationships/tags" Target="../tags/tag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tags" Target="../tags/tag31.xml"/><Relationship Id="rId5" Type="http://schemas.openxmlformats.org/officeDocument/2006/relationships/tags" Target="../tags/tag32.xml"/><Relationship Id="rId6" Type="http://schemas.openxmlformats.org/officeDocument/2006/relationships/slideLayout" Target="../slideLayouts/slideLayout5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4" Type="http://schemas.openxmlformats.org/officeDocument/2006/relationships/tags" Target="../tags/tag36.xml"/><Relationship Id="rId5" Type="http://schemas.openxmlformats.org/officeDocument/2006/relationships/tags" Target="../tags/tag37.xml"/><Relationship Id="rId6" Type="http://schemas.openxmlformats.org/officeDocument/2006/relationships/slideLayout" Target="../slideLayouts/slideLayout5.xml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1.xml"/><Relationship Id="rId2" Type="http://schemas.openxmlformats.org/officeDocument/2006/relationships/tags" Target="../tags/tag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44.xml"/><Relationship Id="rId2" Type="http://schemas.openxmlformats.org/officeDocument/2006/relationships/tags" Target="../tags/tag45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46.xml"/><Relationship Id="rId2" Type="http://schemas.openxmlformats.org/officeDocument/2006/relationships/tags" Target="../tags/tag47.xml"/><Relationship Id="rId3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0.xml"/><Relationship Id="rId2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slideLayout" Target="../slideLayouts/slideLayout4.xml"/><Relationship Id="rId1" Type="http://schemas.openxmlformats.org/officeDocument/2006/relationships/tags" Target="../tags/tag14.xml"/><Relationship Id="rId2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4" Type="http://schemas.openxmlformats.org/officeDocument/2006/relationships/slideLayout" Target="../slideLayouts/slideLayout9.xml"/><Relationship Id="rId5" Type="http://schemas.openxmlformats.org/officeDocument/2006/relationships/image" Target="../media/image2.jpeg"/><Relationship Id="rId1" Type="http://schemas.openxmlformats.org/officeDocument/2006/relationships/tags" Target="../tags/tag19.xml"/><Relationship Id="rId2" Type="http://schemas.openxmlformats.org/officeDocument/2006/relationships/tags" Target="../tags/tag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718023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CFL Pumping Lemma: why it works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371600"/>
            <a:ext cx="6629400" cy="50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8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Proving {</a:t>
            </a:r>
            <a:r>
              <a:rPr lang="en-US" dirty="0" err="1" smtClean="0"/>
              <a:t>a</a:t>
            </a:r>
            <a:r>
              <a:rPr lang="en-US" baseline="30000" dirty="0" err="1" smtClean="0"/>
              <a:t>j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r>
              <a:rPr lang="en-US" dirty="0" err="1" smtClean="0"/>
              <a:t>c</a:t>
            </a:r>
            <a:r>
              <a:rPr lang="en-US" baseline="30000" dirty="0" err="1" smtClean="0"/>
              <a:t>l</a:t>
            </a:r>
            <a:r>
              <a:rPr lang="en-US" dirty="0" smtClean="0"/>
              <a:t> | 0 ≤ j ≤ k ≤ l} is not Context-Free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err="1" smtClean="0"/>
              <a:t>b</a:t>
            </a:r>
            <a:r>
              <a:rPr lang="en-US" baseline="30000" dirty="0" err="1" smtClean="0"/>
              <a:t>p</a:t>
            </a:r>
            <a:r>
              <a:rPr lang="en-US" dirty="0" err="1" smtClean="0"/>
              <a:t>c</a:t>
            </a:r>
            <a:r>
              <a:rPr lang="en-US" baseline="30000" dirty="0" err="1" smtClean="0"/>
              <a:t>p</a:t>
            </a:r>
            <a:endParaRPr lang="en-US" baseline="30000" dirty="0" smtClean="0"/>
          </a:p>
          <a:p>
            <a:r>
              <a:rPr lang="en-US" dirty="0" err="1" smtClean="0"/>
              <a:t>i</a:t>
            </a:r>
            <a:r>
              <a:rPr lang="en-US" dirty="0" smtClean="0"/>
              <a:t> = ???</a:t>
            </a:r>
          </a:p>
          <a:p>
            <a:pPr lvl="1"/>
            <a:r>
              <a:rPr lang="en-US" dirty="0" smtClean="0"/>
              <a:t>Can’t solve it with just one </a:t>
            </a:r>
            <a:r>
              <a:rPr lang="en-US" dirty="0" err="1" smtClean="0"/>
              <a:t>i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For the case analysis in this proof, we need to use </a:t>
            </a:r>
            <a:r>
              <a:rPr lang="en-US" dirty="0" err="1" smtClean="0"/>
              <a:t>i</a:t>
            </a:r>
            <a:r>
              <a:rPr lang="en-US" dirty="0" smtClean="0"/>
              <a:t>=0 for some cases, and </a:t>
            </a:r>
            <a:r>
              <a:rPr lang="en-US" dirty="0" err="1" smtClean="0"/>
              <a:t>i</a:t>
            </a:r>
            <a:r>
              <a:rPr lang="en-US" dirty="0" smtClean="0"/>
              <a:t>=2 for other cases</a:t>
            </a:r>
          </a:p>
          <a:p>
            <a:pPr lvl="1"/>
            <a:r>
              <a:rPr lang="en-US" dirty="0" smtClean="0"/>
              <a:t>Is that legal???</a:t>
            </a:r>
          </a:p>
          <a:p>
            <a:pPr lvl="2"/>
            <a:r>
              <a:rPr lang="en-US" dirty="0" smtClean="0"/>
              <a:t>Yes.</a:t>
            </a:r>
          </a:p>
          <a:p>
            <a:pPr lvl="2"/>
            <a:r>
              <a:rPr lang="en-US" dirty="0" smtClean="0"/>
              <a:t>The Pumping Lemma Game shows us why…</a:t>
            </a:r>
          </a:p>
        </p:txBody>
      </p:sp>
    </p:spTree>
    <p:extLst>
      <p:ext uri="{BB962C8B-B14F-4D97-AF65-F5344CB8AC3E}">
        <p14:creationId xmlns:p14="http://schemas.microsoft.com/office/powerpoint/2010/main" val="668982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5"/>
                </a:solidFill>
              </a:rPr>
              <a:t>REGULAR</a:t>
            </a:r>
            <a:r>
              <a:rPr lang="en-US" dirty="0" smtClean="0"/>
              <a:t> LANGUAGES </a:t>
            </a:r>
            <a:br>
              <a:rPr lang="en-US" dirty="0" smtClean="0"/>
            </a:br>
            <a:r>
              <a:rPr lang="en-US" dirty="0" smtClean="0"/>
              <a:t>Pumping Lemma Game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Your Script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81000" y="2174874"/>
            <a:ext cx="4040188" cy="43021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“I’m giving you a language L that I’m assuming is </a:t>
            </a:r>
            <a:r>
              <a:rPr lang="en-US" dirty="0" smtClean="0">
                <a:solidFill>
                  <a:schemeClr val="accent5"/>
                </a:solidFill>
              </a:rPr>
              <a:t>regular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“Excellent. I’m giving you this string s that I made using your p. It is in L </a:t>
            </a:r>
            <a:r>
              <a:rPr lang="en-US" i="1" dirty="0" smtClean="0"/>
              <a:t>and </a:t>
            </a:r>
            <a:r>
              <a:rPr lang="en-US" dirty="0" smtClean="0"/>
              <a:t>|s| ≥ p. I think you’ll really like it.”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“Hm. I followed your directions for </a:t>
            </a:r>
            <a:r>
              <a:rPr lang="en-US" dirty="0" smtClean="0">
                <a:solidFill>
                  <a:schemeClr val="accent5"/>
                </a:solidFill>
              </a:rPr>
              <a:t>xyz</a:t>
            </a:r>
            <a:r>
              <a:rPr lang="en-US" dirty="0" smtClean="0"/>
              <a:t>, but when I </a:t>
            </a:r>
            <a:r>
              <a:rPr lang="en-US" i="1" dirty="0" smtClean="0"/>
              <a:t>[copy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i="1" dirty="0" smtClean="0"/>
              <a:t> N times </a:t>
            </a:r>
            <a:r>
              <a:rPr lang="en-US" b="1" i="1" dirty="0" smtClean="0"/>
              <a:t>or</a:t>
            </a:r>
            <a:r>
              <a:rPr lang="en-US" i="1" dirty="0" smtClean="0"/>
              <a:t> delete </a:t>
            </a:r>
            <a:r>
              <a:rPr lang="en-US" i="1" dirty="0" smtClean="0">
                <a:solidFill>
                  <a:schemeClr val="accent5"/>
                </a:solidFill>
              </a:rPr>
              <a:t>y</a:t>
            </a:r>
            <a:r>
              <a:rPr lang="en-US" i="1" dirty="0" smtClean="0"/>
              <a:t>]</a:t>
            </a:r>
            <a:r>
              <a:rPr lang="en-US" dirty="0" smtClean="0"/>
              <a:t>, the new string is NOT is L! What happened?”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Pumping Lemma’s Script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495801" y="2174874"/>
            <a:ext cx="4191000" cy="4683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“Thanks. For the language L that you’ve given me, I pick this nice pumping length I call p.”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“Great string, thanks. I’ve cut s up into parts </a:t>
            </a:r>
            <a:r>
              <a:rPr lang="en-US" dirty="0" smtClean="0">
                <a:solidFill>
                  <a:schemeClr val="accent5"/>
                </a:solidFill>
              </a:rPr>
              <a:t>xyz</a:t>
            </a:r>
            <a:r>
              <a:rPr lang="en-US" dirty="0" smtClean="0"/>
              <a:t> for you. I won’t tell you what they are exactly, but I will say this: |</a:t>
            </a:r>
            <a:r>
              <a:rPr lang="en-US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| &gt; 0 and |</a:t>
            </a:r>
            <a:r>
              <a:rPr lang="en-US" dirty="0" err="1" smtClean="0">
                <a:solidFill>
                  <a:schemeClr val="accent5"/>
                </a:solidFill>
              </a:rPr>
              <a:t>xy</a:t>
            </a:r>
            <a:r>
              <a:rPr lang="en-US" dirty="0" smtClean="0"/>
              <a:t>| ≤ p. Also, you can remove </a:t>
            </a:r>
            <a:r>
              <a:rPr lang="en-US" dirty="0" smtClean="0">
                <a:solidFill>
                  <a:schemeClr val="accent5"/>
                </a:solidFill>
              </a:rPr>
              <a:t>y</a:t>
            </a:r>
            <a:r>
              <a:rPr lang="en-US" dirty="0" smtClean="0"/>
              <a:t>, or copy it as many times as you like (as in </a:t>
            </a:r>
            <a:r>
              <a:rPr lang="en-US" dirty="0" err="1" smtClean="0">
                <a:solidFill>
                  <a:schemeClr val="accent5"/>
                </a:solidFill>
              </a:rPr>
              <a:t>xy</a:t>
            </a:r>
            <a:r>
              <a:rPr lang="en-US" baseline="30000" dirty="0" err="1" smtClean="0">
                <a:solidFill>
                  <a:schemeClr val="accent5"/>
                </a:solidFill>
              </a:rPr>
              <a:t>i</a:t>
            </a:r>
            <a:r>
              <a:rPr lang="en-US" dirty="0" err="1" smtClean="0">
                <a:solidFill>
                  <a:schemeClr val="accent5"/>
                </a:solidFill>
              </a:rPr>
              <a:t>z</a:t>
            </a:r>
            <a:r>
              <a:rPr lang="en-US" dirty="0" smtClean="0"/>
              <a:t>), and the new string will still be in L, I guarantee!”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“Well, then L wasn’t a </a:t>
            </a:r>
            <a:r>
              <a:rPr lang="en-US" dirty="0" smtClean="0">
                <a:solidFill>
                  <a:schemeClr val="accent5"/>
                </a:solidFill>
              </a:rPr>
              <a:t>regular</a:t>
            </a:r>
            <a:r>
              <a:rPr lang="en-US" dirty="0" smtClean="0"/>
              <a:t> language. Thanks for playing.”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51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CONTEXT-FREE</a:t>
            </a:r>
            <a:r>
              <a:rPr lang="en-US" dirty="0" smtClean="0"/>
              <a:t> LANGUAGES </a:t>
            </a:r>
            <a:br>
              <a:rPr lang="en-US" dirty="0" smtClean="0"/>
            </a:br>
            <a:r>
              <a:rPr lang="en-US" dirty="0" smtClean="0"/>
              <a:t>Pumping Lemma Game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Your Script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381000" y="2174874"/>
            <a:ext cx="4040188" cy="422592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“I’m giving you a language L that I’m assuming is </a:t>
            </a:r>
            <a:r>
              <a:rPr lang="en-US" dirty="0" smtClean="0">
                <a:solidFill>
                  <a:schemeClr val="accent1"/>
                </a:solidFill>
              </a:rPr>
              <a:t>context-free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“Excellent. I’m giving you this string s that I made using your p. It is in L </a:t>
            </a:r>
            <a:r>
              <a:rPr lang="en-US" i="1" dirty="0" smtClean="0"/>
              <a:t>and </a:t>
            </a:r>
            <a:r>
              <a:rPr lang="en-US" dirty="0" smtClean="0"/>
              <a:t>|s| ≥ p. I think you’ll really like it.”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“Hm. I followed your directions for </a:t>
            </a:r>
            <a:r>
              <a:rPr lang="en-US" dirty="0" err="1" smtClean="0">
                <a:solidFill>
                  <a:schemeClr val="accent1"/>
                </a:solidFill>
              </a:rPr>
              <a:t>uvxyz</a:t>
            </a:r>
            <a:r>
              <a:rPr lang="en-US" dirty="0" smtClean="0"/>
              <a:t>, but when I </a:t>
            </a:r>
            <a:r>
              <a:rPr lang="en-US" i="1" dirty="0" smtClean="0"/>
              <a:t>[copy </a:t>
            </a:r>
            <a:r>
              <a:rPr lang="en-US" i="1" dirty="0" err="1" smtClean="0">
                <a:solidFill>
                  <a:schemeClr val="accent1"/>
                </a:solidFill>
              </a:rPr>
              <a:t>vy</a:t>
            </a:r>
            <a:r>
              <a:rPr lang="en-US" i="1" dirty="0" smtClean="0"/>
              <a:t> N times </a:t>
            </a:r>
            <a:r>
              <a:rPr lang="en-US" b="1" i="1" dirty="0" smtClean="0"/>
              <a:t>or</a:t>
            </a:r>
            <a:r>
              <a:rPr lang="en-US" i="1" dirty="0" smtClean="0"/>
              <a:t> delete </a:t>
            </a:r>
            <a:r>
              <a:rPr lang="en-US" i="1" dirty="0" err="1" smtClean="0">
                <a:solidFill>
                  <a:schemeClr val="accent1"/>
                </a:solidFill>
              </a:rPr>
              <a:t>vy</a:t>
            </a:r>
            <a:r>
              <a:rPr lang="en-US" i="1" dirty="0" smtClean="0"/>
              <a:t>]</a:t>
            </a:r>
            <a:r>
              <a:rPr lang="en-US" dirty="0" smtClean="0"/>
              <a:t>, the new string is NOT is L! What happened?”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Pumping Lemma’s Script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495801" y="2174874"/>
            <a:ext cx="4191000" cy="4683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“Thanks. For the language L that you’ve given me, I pick this nice pumping length I call p.”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“Great string, thanks. I’ve cut s up into parts </a:t>
            </a:r>
            <a:r>
              <a:rPr lang="en-US" dirty="0" err="1" smtClean="0">
                <a:solidFill>
                  <a:schemeClr val="accent1"/>
                </a:solidFill>
              </a:rPr>
              <a:t>uvxyz</a:t>
            </a:r>
            <a:r>
              <a:rPr lang="en-US" dirty="0" smtClean="0"/>
              <a:t> for you. I won’t tell you what they are exactly, but I will say this: |</a:t>
            </a:r>
            <a:r>
              <a:rPr lang="en-US" dirty="0" err="1" smtClean="0">
                <a:solidFill>
                  <a:schemeClr val="accent1"/>
                </a:solidFill>
              </a:rPr>
              <a:t>vy</a:t>
            </a:r>
            <a:r>
              <a:rPr lang="en-US" dirty="0" smtClean="0"/>
              <a:t>| &gt; 0 and |</a:t>
            </a:r>
            <a:r>
              <a:rPr lang="en-US" dirty="0" err="1" smtClean="0">
                <a:solidFill>
                  <a:schemeClr val="accent1"/>
                </a:solidFill>
              </a:rPr>
              <a:t>vxy</a:t>
            </a:r>
            <a:r>
              <a:rPr lang="en-US" dirty="0" smtClean="0"/>
              <a:t>| ≤ p. Also, you can remove </a:t>
            </a:r>
            <a:r>
              <a:rPr lang="en-US" dirty="0" smtClean="0">
                <a:solidFill>
                  <a:schemeClr val="accent1"/>
                </a:solidFill>
              </a:rPr>
              <a:t>v and y</a:t>
            </a:r>
            <a:r>
              <a:rPr lang="en-US" dirty="0" smtClean="0"/>
              <a:t>, or copy them as many times as you like (as in </a:t>
            </a:r>
            <a:r>
              <a:rPr lang="en-US" dirty="0" err="1" smtClean="0">
                <a:solidFill>
                  <a:schemeClr val="accent1"/>
                </a:solidFill>
              </a:rPr>
              <a:t>uv</a:t>
            </a:r>
            <a:r>
              <a:rPr lang="en-US" baseline="30000" dirty="0" err="1" smtClean="0">
                <a:solidFill>
                  <a:schemeClr val="accent1"/>
                </a:solidFill>
              </a:rPr>
              <a:t>i</a:t>
            </a:r>
            <a:r>
              <a:rPr lang="en-US" dirty="0" err="1" smtClean="0">
                <a:solidFill>
                  <a:schemeClr val="accent1"/>
                </a:solidFill>
              </a:rPr>
              <a:t>xy</a:t>
            </a:r>
            <a:r>
              <a:rPr lang="en-US" baseline="30000" dirty="0" err="1" smtClean="0">
                <a:solidFill>
                  <a:schemeClr val="accent1"/>
                </a:solidFill>
              </a:rPr>
              <a:t>i</a:t>
            </a:r>
            <a:r>
              <a:rPr lang="en-US" dirty="0" err="1" smtClean="0">
                <a:solidFill>
                  <a:schemeClr val="accent1"/>
                </a:solidFill>
              </a:rPr>
              <a:t>z</a:t>
            </a:r>
            <a:r>
              <a:rPr lang="en-US" dirty="0" smtClean="0"/>
              <a:t>), and the new string will still be in L, I guarantee!”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“Well, then L wasn’t a </a:t>
            </a:r>
            <a:r>
              <a:rPr lang="en-US" dirty="0" smtClean="0">
                <a:solidFill>
                  <a:schemeClr val="accent1"/>
                </a:solidFill>
              </a:rPr>
              <a:t>context-free</a:t>
            </a:r>
            <a:r>
              <a:rPr lang="en-US" dirty="0" smtClean="0"/>
              <a:t> language. Thanks for playing.”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1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Case Analysis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s = </a:t>
            </a:r>
            <a:r>
              <a:rPr lang="en-US" dirty="0" err="1" smtClean="0"/>
              <a:t>a</a:t>
            </a:r>
            <a:r>
              <a:rPr lang="en-US" baseline="30000" dirty="0" err="1" smtClean="0"/>
              <a:t>p</a:t>
            </a:r>
            <a:r>
              <a:rPr lang="en-US" dirty="0" err="1" smtClean="0"/>
              <a:t>b</a:t>
            </a:r>
            <a:r>
              <a:rPr lang="en-US" baseline="30000" dirty="0" err="1" smtClean="0"/>
              <a:t>p</a:t>
            </a:r>
            <a:r>
              <a:rPr lang="en-US" dirty="0" err="1" smtClean="0"/>
              <a:t>c</a:t>
            </a:r>
            <a:r>
              <a:rPr lang="en-US" baseline="30000" dirty="0" err="1" smtClean="0"/>
              <a:t>p</a:t>
            </a:r>
            <a:r>
              <a:rPr lang="en-US" dirty="0" smtClean="0"/>
              <a:t>, and suppose s is split into </a:t>
            </a:r>
            <a:r>
              <a:rPr lang="en-US" dirty="0" err="1" smtClean="0"/>
              <a:t>uvxyz</a:t>
            </a:r>
            <a:r>
              <a:rPr lang="en-US" dirty="0" smtClean="0"/>
              <a:t> with |</a:t>
            </a:r>
            <a:r>
              <a:rPr lang="en-US" dirty="0" err="1" smtClean="0"/>
              <a:t>vy</a:t>
            </a:r>
            <a:r>
              <a:rPr lang="en-US" dirty="0" smtClean="0"/>
              <a:t>| &gt; 0 and |</a:t>
            </a:r>
            <a:r>
              <a:rPr lang="en-US" dirty="0" err="1" smtClean="0"/>
              <a:t>vxy</a:t>
            </a:r>
            <a:r>
              <a:rPr lang="en-US" dirty="0" smtClean="0"/>
              <a:t>| ≤ p.</a:t>
            </a:r>
          </a:p>
          <a:p>
            <a:r>
              <a:rPr lang="en-US" dirty="0" smtClean="0"/>
              <a:t>Which of the following can describe </a:t>
            </a:r>
            <a:r>
              <a:rPr lang="en-US" dirty="0" err="1" smtClean="0"/>
              <a:t>vy</a:t>
            </a:r>
            <a:r>
              <a:rPr lang="en-US" dirty="0" smtClean="0"/>
              <a:t>?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vy</a:t>
            </a:r>
            <a:r>
              <a:rPr lang="en-US" dirty="0" smtClean="0"/>
              <a:t> contains no symbols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vy</a:t>
            </a:r>
            <a:r>
              <a:rPr lang="en-US" dirty="0" smtClean="0"/>
              <a:t> contains 1 type of symbol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vy</a:t>
            </a:r>
            <a:r>
              <a:rPr lang="en-US" dirty="0" smtClean="0"/>
              <a:t> contains 2 types of symbols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vy</a:t>
            </a:r>
            <a:r>
              <a:rPr lang="en-US" dirty="0" smtClean="0"/>
              <a:t> contains all 3 types of symbols</a:t>
            </a:r>
          </a:p>
          <a:p>
            <a:pPr marL="514350" indent="-514350">
              <a:buAutoNum type="alphaLcParenR"/>
            </a:pPr>
            <a:r>
              <a:rPr lang="en-US" dirty="0" smtClean="0"/>
              <a:t>None or more than 1 of the above</a:t>
            </a:r>
          </a:p>
        </p:txBody>
      </p:sp>
      <p:sp>
        <p:nvSpPr>
          <p:cNvPr id="9" name="TextBox 8"/>
          <p:cNvSpPr txBox="1"/>
          <p:nvPr>
            <p:custDataLst>
              <p:tags r:id="rId3"/>
            </p:custDataLst>
          </p:nvPr>
        </p:nvSpPr>
        <p:spPr>
          <a:xfrm>
            <a:off x="2895600" y="6096000"/>
            <a:ext cx="1371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e.  b and c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n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n ≥ 0}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Which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the following choices for </a:t>
            </a:r>
            <a:r>
              <a:rPr lang="en-US" sz="3200" dirty="0" err="1" smtClean="0"/>
              <a:t>i</a:t>
            </a:r>
            <a:r>
              <a:rPr lang="en-US" sz="3200" dirty="0" smtClean="0"/>
              <a:t> will work?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0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1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2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smtClean="0"/>
              <a:t>None or more than 1 of the above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>
            <p:custDataLst>
              <p:tags r:id="rId3"/>
            </p:custDataLst>
          </p:nvPr>
        </p:nvSpPr>
        <p:spPr>
          <a:xfrm>
            <a:off x="2895600" y="6096000"/>
            <a:ext cx="1371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d.  a and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are CFL’s closed under intersection?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We just proved that {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| n ≥ 0} is not a CFL.</a:t>
            </a:r>
          </a:p>
          <a:p>
            <a:r>
              <a:rPr lang="en-US" dirty="0" smtClean="0"/>
              <a:t>Are CFL’s closed under intersection?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Yes</a:t>
            </a:r>
          </a:p>
          <a:p>
            <a:pPr marL="514350" indent="-514350">
              <a:buAutoNum type="alphaLcParenR"/>
            </a:pPr>
            <a:r>
              <a:rPr lang="en-US" dirty="0" smtClean="0"/>
              <a:t>No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CFL’s closed under complement?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just proved CFL’s are not closed under intersection, and we know they are closed under union.</a:t>
            </a:r>
          </a:p>
          <a:p>
            <a:r>
              <a:rPr lang="en-US" dirty="0" smtClean="0"/>
              <a:t>For two CFL’s L1, L2, it is possible to write their intersection as: L1 ∩ L2 = (L1’ U L2’)’</a:t>
            </a:r>
          </a:p>
          <a:p>
            <a:r>
              <a:rPr lang="en-US" dirty="0" smtClean="0"/>
              <a:t>Are CFL’s closed under complement?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Yes</a:t>
            </a:r>
          </a:p>
          <a:p>
            <a:pPr marL="514350" indent="-514350">
              <a:buAutoNum type="alphaLcParenR"/>
            </a:pPr>
            <a:r>
              <a:rPr lang="en-US" dirty="0" smtClean="0"/>
              <a:t>No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l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lang="en-US" sz="2400" dirty="0" smtClean="0"/>
              <a:t>0 ≤ j ≤ k ≤ 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______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Will the same string (s =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lang="en-US" sz="3200" dirty="0" smtClean="0"/>
              <a:t>) work for this proof?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noProof="0" dirty="0" smtClean="0"/>
              <a:t>Yes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noProof="0" dirty="0" smtClean="0"/>
              <a:t>No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l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lang="en-US" sz="2400" dirty="0" smtClean="0"/>
              <a:t>0 ≤ j ≤ k ≤ 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Which value of </a:t>
            </a:r>
            <a:r>
              <a:rPr lang="en-US" sz="3200" dirty="0" err="1" smtClean="0"/>
              <a:t>i</a:t>
            </a:r>
            <a:r>
              <a:rPr lang="en-US" sz="3200" dirty="0" smtClean="0"/>
              <a:t> will work for this proof?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0		c) </a:t>
            </a:r>
            <a:r>
              <a:rPr lang="en-US" sz="3200" dirty="0" err="1" smtClean="0"/>
              <a:t>i</a:t>
            </a:r>
            <a:r>
              <a:rPr lang="en-US" sz="3200" dirty="0" smtClean="0"/>
              <a:t> = 2			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1		d) No value of </a:t>
            </a:r>
            <a:r>
              <a:rPr lang="en-US" sz="3200" dirty="0" err="1" smtClean="0"/>
              <a:t>i</a:t>
            </a:r>
            <a:r>
              <a:rPr lang="en-US" sz="3200" dirty="0" smtClean="0"/>
              <a:t> works in all cases	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362200" y="5943600"/>
            <a:ext cx="1371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Context-free languages:</a:t>
            </a:r>
            <a:br>
              <a:rPr lang="en-US" dirty="0" smtClean="0"/>
            </a:br>
            <a:r>
              <a:rPr lang="en-US" dirty="0" smtClean="0"/>
              <a:t>Closure properties</a:t>
            </a:r>
            <a:br>
              <a:rPr lang="en-US" dirty="0" smtClean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From last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002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l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lang="en-US" sz="2400" dirty="0" smtClean="0"/>
              <a:t>0 ≤ j ≤ k ≤ 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Suppose </a:t>
            </a:r>
            <a:r>
              <a:rPr lang="en-US" sz="3200" dirty="0" err="1" smtClean="0"/>
              <a:t>vy</a:t>
            </a:r>
            <a:r>
              <a:rPr lang="en-US" sz="3200" dirty="0" smtClean="0"/>
              <a:t> consists of only </a:t>
            </a:r>
            <a:r>
              <a:rPr lang="en-US" sz="3200" dirty="0" err="1" smtClean="0"/>
              <a:t>a’s</a:t>
            </a:r>
            <a:r>
              <a:rPr lang="en-US" sz="3200" dirty="0" smtClean="0"/>
              <a:t> or only </a:t>
            </a:r>
            <a:r>
              <a:rPr lang="en-US" sz="3200" dirty="0" err="1" smtClean="0"/>
              <a:t>a’s</a:t>
            </a:r>
            <a:r>
              <a:rPr lang="en-US" sz="3200" dirty="0" smtClean="0"/>
              <a:t> and </a:t>
            </a:r>
            <a:r>
              <a:rPr lang="en-US" sz="3200" dirty="0" err="1" smtClean="0"/>
              <a:t>b’s</a:t>
            </a:r>
            <a:r>
              <a:rPr lang="en-US" sz="3200" dirty="0" smtClean="0"/>
              <a:t>. Which value of </a:t>
            </a:r>
            <a:r>
              <a:rPr lang="en-US" sz="3200" dirty="0" err="1" smtClean="0"/>
              <a:t>i</a:t>
            </a:r>
            <a:r>
              <a:rPr lang="en-US" sz="3200" dirty="0" smtClean="0"/>
              <a:t> will work for this proof?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0		c) </a:t>
            </a:r>
            <a:r>
              <a:rPr lang="en-US" sz="3200" dirty="0" err="1" smtClean="0"/>
              <a:t>i</a:t>
            </a:r>
            <a:r>
              <a:rPr lang="en-US" sz="3200" dirty="0" smtClean="0"/>
              <a:t> = 2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1		d) a or c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895600" y="6096000"/>
            <a:ext cx="43434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c. a doesn’t work b/c you can take the same amt of </a:t>
            </a:r>
            <a:r>
              <a:rPr lang="en-US" dirty="0" err="1" smtClean="0"/>
              <a:t>a’s</a:t>
            </a:r>
            <a:r>
              <a:rPr lang="en-US" dirty="0" smtClean="0"/>
              <a:t> and </a:t>
            </a:r>
            <a:r>
              <a:rPr lang="en-US" dirty="0" err="1" smtClean="0"/>
              <a:t>b’s</a:t>
            </a:r>
            <a:r>
              <a:rPr lang="en-US" dirty="0" smtClean="0"/>
              <a:t>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l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lang="en-US" sz="2400" dirty="0" smtClean="0"/>
              <a:t>0 ≤ j ≤ k ≤ 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Suppose </a:t>
            </a:r>
            <a:r>
              <a:rPr lang="en-US" sz="3200" dirty="0" err="1" smtClean="0"/>
              <a:t>vy</a:t>
            </a:r>
            <a:r>
              <a:rPr lang="en-US" sz="3200" dirty="0" smtClean="0"/>
              <a:t> consists of only </a:t>
            </a:r>
            <a:r>
              <a:rPr lang="en-US" sz="3200" dirty="0" err="1" smtClean="0"/>
              <a:t>c’s</a:t>
            </a:r>
            <a:r>
              <a:rPr lang="en-US" sz="3200" dirty="0" smtClean="0"/>
              <a:t> or only </a:t>
            </a:r>
            <a:r>
              <a:rPr lang="en-US" sz="3200" dirty="0" err="1" smtClean="0"/>
              <a:t>b’s</a:t>
            </a:r>
            <a:r>
              <a:rPr lang="en-US" sz="3200" dirty="0" smtClean="0"/>
              <a:t> and </a:t>
            </a:r>
            <a:r>
              <a:rPr lang="en-US" sz="3200" dirty="0" err="1" smtClean="0"/>
              <a:t>c’s</a:t>
            </a:r>
            <a:r>
              <a:rPr lang="en-US" sz="3200" dirty="0" smtClean="0"/>
              <a:t>. Which value of </a:t>
            </a:r>
            <a:r>
              <a:rPr lang="en-US" sz="3200" dirty="0" err="1" smtClean="0"/>
              <a:t>i</a:t>
            </a:r>
            <a:r>
              <a:rPr lang="en-US" sz="3200" dirty="0" smtClean="0"/>
              <a:t> will work for this proof?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0		c) </a:t>
            </a:r>
            <a:r>
              <a:rPr lang="en-US" sz="3200" dirty="0" err="1" smtClean="0"/>
              <a:t>i</a:t>
            </a:r>
            <a:r>
              <a:rPr lang="en-US" sz="3200" dirty="0" smtClean="0"/>
              <a:t> = 2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1		d) a or c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895600" y="6096000"/>
            <a:ext cx="1371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810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Pumping Lemma Practice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381000" y="14478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L = {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l</a:t>
            </a:r>
            <a:r>
              <a:rPr lang="en-US" sz="3200" baseline="30000" dirty="0" smtClean="0"/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 </a:t>
            </a:r>
            <a:r>
              <a:rPr lang="en-US" sz="2400" dirty="0" smtClean="0"/>
              <a:t>0 ≤ j ≤ k ≤ 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is not context-free.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Proof (by contradiction):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(towards contradiction) that L is context-free. Then the pumping lemma applies to L. Let p be the pumping length. Choose s to be the </a:t>
            </a:r>
            <a:r>
              <a:rPr lang="en-US" sz="3200" dirty="0" smtClean="0"/>
              <a:t>string </a:t>
            </a:r>
            <a:r>
              <a:rPr lang="en-US" sz="3200" dirty="0" err="1" smtClean="0"/>
              <a:t>a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b</a:t>
            </a:r>
            <a:r>
              <a:rPr lang="en-US" sz="3200" baseline="30000" dirty="0" err="1" smtClean="0"/>
              <a:t>p</a:t>
            </a:r>
            <a:r>
              <a:rPr lang="en-US" sz="3200" dirty="0" err="1" smtClean="0"/>
              <a:t>c</a:t>
            </a:r>
            <a:r>
              <a:rPr lang="en-US" sz="3200" baseline="30000" dirty="0" err="1" smtClean="0"/>
              <a:t>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The pumping lemma guarantees s can be divided into parts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uvxyz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for any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lang="en-US" sz="2400" dirty="0" smtClean="0"/>
              <a:t> ≥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lang="en-US" sz="3200" dirty="0" smtClean="0"/>
              <a:t>, </a:t>
            </a:r>
            <a:r>
              <a:rPr lang="en-US" sz="3200" dirty="0" err="1" smtClean="0"/>
              <a:t>uv</a:t>
            </a:r>
            <a:r>
              <a:rPr lang="en-US" sz="3200" baseline="30000" dirty="0" err="1" smtClean="0"/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xy</a:t>
            </a:r>
            <a:r>
              <a:rPr kumimoji="0" lang="en-US" sz="32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in L, and that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|&gt; 0 and |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vxy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|</a:t>
            </a:r>
            <a:r>
              <a:rPr lang="en-US" sz="2400" dirty="0" smtClean="0"/>
              <a:t> 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p. But if we let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____, we get the string XXXX, which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L, a contradiction. Therefore the assumption is false, and L is not context-free. Q.E.D.</a:t>
            </a:r>
          </a:p>
          <a:p>
            <a:pPr marL="342900" lvl="0" indent="-342900">
              <a:spcBef>
                <a:spcPct val="20000"/>
              </a:spcBef>
            </a:pPr>
            <a:endParaRPr lang="en-US" sz="3200" noProof="0" dirty="0" smtClean="0"/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Suppose </a:t>
            </a:r>
            <a:r>
              <a:rPr lang="en-US" sz="3200" dirty="0" err="1" smtClean="0"/>
              <a:t>vy</a:t>
            </a:r>
            <a:r>
              <a:rPr lang="en-US" sz="3200" dirty="0" smtClean="0"/>
              <a:t> consists of only </a:t>
            </a:r>
            <a:r>
              <a:rPr lang="en-US" sz="3200" dirty="0" err="1" smtClean="0"/>
              <a:t>b’s</a:t>
            </a:r>
            <a:r>
              <a:rPr lang="en-US" sz="3200" dirty="0" smtClean="0"/>
              <a:t>. Which value of </a:t>
            </a:r>
            <a:r>
              <a:rPr lang="en-US" sz="3200" dirty="0" err="1" smtClean="0"/>
              <a:t>i</a:t>
            </a:r>
            <a:r>
              <a:rPr lang="en-US" sz="3200" dirty="0" smtClean="0"/>
              <a:t> will work for this proof?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3200" noProof="0" dirty="0" smtClean="0"/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0		c) </a:t>
            </a:r>
            <a:r>
              <a:rPr lang="en-US" sz="3200" dirty="0" err="1" smtClean="0"/>
              <a:t>i</a:t>
            </a:r>
            <a:r>
              <a:rPr lang="en-US" sz="3200" dirty="0" smtClean="0"/>
              <a:t> = 2</a:t>
            </a:r>
          </a:p>
          <a:p>
            <a:pPr marL="514350" lvl="0" indent="-514350">
              <a:spcBef>
                <a:spcPct val="20000"/>
              </a:spcBef>
              <a:buAutoNum type="alphaLcParenR"/>
            </a:pPr>
            <a:r>
              <a:rPr lang="en-US" sz="3200" dirty="0" err="1" smtClean="0"/>
              <a:t>i</a:t>
            </a:r>
            <a:r>
              <a:rPr lang="en-US" sz="3200" dirty="0" smtClean="0"/>
              <a:t> = 1		d) a or c</a:t>
            </a:r>
            <a:endParaRPr kumimoji="0" lang="en-US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895600" y="6096000"/>
            <a:ext cx="13716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Closure properties: union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Last class: CFL’s are closed under union.</a:t>
            </a:r>
          </a:p>
          <a:p>
            <a:pPr lvl="1"/>
            <a:r>
              <a:rPr lang="en-US" b="1" dirty="0" smtClean="0"/>
              <a:t>If L1 and L2 are context-free languages, then</a:t>
            </a:r>
            <a:br>
              <a:rPr lang="en-US" b="1" dirty="0" smtClean="0"/>
            </a:br>
            <a:r>
              <a:rPr lang="en-US" b="1" dirty="0" smtClean="0"/>
              <a:t>L1 U L2 is a context-free language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Closure properties: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could you prove that CFL’s are closed under intersection?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Pick two CFL’s L1 and L2, and construct a CFG for L1 ∩ L2</a:t>
            </a:r>
          </a:p>
          <a:p>
            <a:pPr marL="514350" indent="-514350">
              <a:buAutoNum type="alphaLcParenR"/>
            </a:pPr>
            <a:r>
              <a:rPr lang="en-US" dirty="0" smtClean="0"/>
              <a:t>Show that for any two CFL’s L1 and L2, you can combine CFG’s to make a CFG for L1 ∩ L2</a:t>
            </a:r>
          </a:p>
          <a:p>
            <a:pPr marL="514350" indent="-514350">
              <a:buAutoNum type="alphaLcParenR"/>
            </a:pPr>
            <a:r>
              <a:rPr lang="en-US" dirty="0" smtClean="0"/>
              <a:t>Show that any CFL L can be written as L1 ∩ L2 for two CFL’s L1, L2</a:t>
            </a:r>
          </a:p>
          <a:p>
            <a:pPr marL="514350" indent="-514350">
              <a:buAutoNum type="alphaLcParenR"/>
            </a:pPr>
            <a:r>
              <a:rPr lang="en-US" dirty="0" smtClean="0"/>
              <a:t>Use the pumping lemma for CFL’s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Closure properties: intersection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How could you prove that CFL’s are </a:t>
            </a:r>
            <a:r>
              <a:rPr lang="en-US" b="1" dirty="0" smtClean="0"/>
              <a:t>NOT</a:t>
            </a:r>
            <a:r>
              <a:rPr lang="en-US" dirty="0" smtClean="0"/>
              <a:t> closed under intersection?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Show that there are CFL’s L1, L2 such that L1 ∩ L2 is not context-free</a:t>
            </a:r>
          </a:p>
          <a:p>
            <a:pPr marL="514350" indent="-514350">
              <a:buAutoNum type="alphaLcParenR"/>
            </a:pPr>
            <a:r>
              <a:rPr lang="en-US" dirty="0" smtClean="0"/>
              <a:t>Show that for any two CFL’s L1 and L2, the intersection L1 ∩ L2 is regular</a:t>
            </a:r>
          </a:p>
          <a:p>
            <a:pPr marL="514350" indent="-514350">
              <a:buAutoNum type="alphaLcParenR"/>
            </a:pPr>
            <a:r>
              <a:rPr lang="en-US" dirty="0" smtClean="0"/>
              <a:t>Show that there are CFL’s L1, L2 such that L1 ∩ L2 is context-free, but either L1 or L2 is not</a:t>
            </a:r>
          </a:p>
          <a:p>
            <a:pPr marL="514350" indent="-514350">
              <a:buAutoNum type="alphaLcParenR"/>
            </a:pPr>
            <a:r>
              <a:rPr lang="en-US" dirty="0" smtClean="0"/>
              <a:t>Use the pumping lemma for CFL’s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Context-Free PUMPING LEMMA</a:t>
            </a:r>
            <a:br>
              <a:rPr lang="en-US" dirty="0" smtClean="0"/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Proving that languages that are NOT context-free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0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Limits of Context-Free Languages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are the limitations of Context-Free languages</a:t>
            </a:r>
          </a:p>
          <a:p>
            <a:r>
              <a:rPr lang="en-US" dirty="0" smtClean="0"/>
              <a:t>What are the limitations of PDA?</a:t>
            </a:r>
          </a:p>
          <a:p>
            <a:pPr lvl="1"/>
            <a:r>
              <a:rPr lang="en-US" dirty="0" smtClean="0"/>
              <a:t>Stack size has no limit (infinite stack) </a:t>
            </a:r>
          </a:p>
          <a:p>
            <a:pPr lvl="1"/>
            <a:r>
              <a:rPr lang="en-US" dirty="0" smtClean="0"/>
              <a:t>….BUT, there’s only one of them</a:t>
            </a:r>
          </a:p>
          <a:p>
            <a:pPr lvl="1"/>
            <a:r>
              <a:rPr lang="en-US" dirty="0" smtClean="0"/>
              <a:t>Stack can only be accessed at the top</a:t>
            </a:r>
          </a:p>
          <a:p>
            <a:r>
              <a:rPr lang="en-US" dirty="0" smtClean="0"/>
              <a:t>What does that mean intuitively? When would you need more than one stack?</a:t>
            </a:r>
            <a:endParaRPr lang="en-US" dirty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5943600" y="3544711"/>
            <a:ext cx="1295400" cy="11796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Regular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4800600" y="1905000"/>
            <a:ext cx="2971800" cy="2971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Context-Free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4495800" y="1600200"/>
            <a:ext cx="4343400" cy="4953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Not Context-Free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52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HP-6\Documents\CSE 105_SU10\slides-and-other-admin\JFLAP images and models\PDA_0n12n.jff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962998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3200400"/>
            <a:ext cx="5486400" cy="56673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PDA Language is 0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1</a:t>
            </a:r>
            <a:r>
              <a:rPr lang="en-US" sz="2800" baseline="30000" dirty="0" smtClean="0"/>
              <a:t>2n</a:t>
            </a:r>
            <a:endParaRPr lang="en-US" sz="2800" baseline="30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066800" y="3733800"/>
            <a:ext cx="5486400" cy="8048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Can we change this so it is 0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2n</a:t>
            </a:r>
            <a:r>
              <a:rPr lang="en-US" sz="2400" dirty="0" smtClean="0"/>
              <a:t>0</a:t>
            </a:r>
            <a:r>
              <a:rPr lang="en-US" sz="2400" baseline="30000" dirty="0" smtClean="0"/>
              <a:t>n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6865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Classic Not-Context-Free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dirty="0" err="1" smtClean="0"/>
              <a:t>c</a:t>
            </a:r>
            <a:r>
              <a:rPr lang="en-US" baseline="30000" dirty="0" err="1" smtClean="0"/>
              <a:t>n</a:t>
            </a:r>
            <a:r>
              <a:rPr lang="en-US" dirty="0" smtClean="0"/>
              <a:t> for some n ≥ 0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1"/>
                </a:solidFill>
              </a:rPr>
              <a:t>INTUITIVELY</a:t>
            </a:r>
            <a:r>
              <a:rPr lang="en-US" dirty="0" smtClean="0"/>
              <a:t>, the problem is that a PDA recognizing this language would try to: </a:t>
            </a:r>
          </a:p>
          <a:p>
            <a:pPr lvl="1"/>
            <a:r>
              <a:rPr lang="en-US" dirty="0" smtClean="0"/>
              <a:t>Push on the stack to count the ‘a’ section, then </a:t>
            </a:r>
          </a:p>
          <a:p>
            <a:pPr lvl="1"/>
            <a:r>
              <a:rPr lang="en-US" dirty="0" smtClean="0"/>
              <a:t>Pop off the stack to match the ‘b’ section, then</a:t>
            </a:r>
          </a:p>
          <a:p>
            <a:pPr lvl="1"/>
            <a:r>
              <a:rPr lang="en-US" dirty="0" smtClean="0"/>
              <a:t>You’ve “forgotten” n, now you can’t count the ‘c’ section</a:t>
            </a:r>
          </a:p>
          <a:p>
            <a:pPr lvl="2"/>
            <a:r>
              <a:rPr lang="en-US" dirty="0" smtClean="0"/>
              <a:t>Aside: what could you do with a second stack?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THIS IS NOT A PROOF!!</a:t>
            </a:r>
          </a:p>
          <a:p>
            <a:pPr lvl="1"/>
            <a:r>
              <a:rPr lang="en-US" dirty="0" smtClean="0"/>
              <a:t>Maybe there is a completely different way to approach this problem using PDA, which we just didn’t think of yet</a:t>
            </a:r>
          </a:p>
          <a:p>
            <a:pPr lvl="1"/>
            <a:r>
              <a:rPr lang="en-US" dirty="0" smtClean="0"/>
              <a:t>But, turns out, there is no way to do this, and we can actually prove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55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13107</TotalTime>
  <Words>2145</Words>
  <Application>Microsoft Macintosh PowerPoint</Application>
  <PresentationFormat>On-screen Show (4:3)</PresentationFormat>
  <Paragraphs>188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105 Theory of Computation</vt:lpstr>
      <vt:lpstr>Context-free languages: Closure properties </vt:lpstr>
      <vt:lpstr>Closure properties: union</vt:lpstr>
      <vt:lpstr>Closure properties: intersection</vt:lpstr>
      <vt:lpstr>Closure properties: intersection</vt:lpstr>
      <vt:lpstr>Context-Free PUMPING LEMMA </vt:lpstr>
      <vt:lpstr>Limits of Context-Free Languages</vt:lpstr>
      <vt:lpstr>PDA Language is 0n12n</vt:lpstr>
      <vt:lpstr>Classic Not-Context-Free Language</vt:lpstr>
      <vt:lpstr>CFL Pumping Lemma: why it works</vt:lpstr>
      <vt:lpstr>Proving {ajbkcl | 0 ≤ j ≤ k ≤ l} is not Context-Free</vt:lpstr>
      <vt:lpstr>The REGULAR LANGUAGES  Pumping Lemma Game</vt:lpstr>
      <vt:lpstr>The CONTEXT-FREE LANGUAGES  Pumping Lemma Game</vt:lpstr>
      <vt:lpstr>Case Analysis</vt:lpstr>
      <vt:lpstr>PowerPoint Presentation</vt:lpstr>
      <vt:lpstr>So, are CFL’s closed under intersection?</vt:lpstr>
      <vt:lpstr>Are CFL’s closed under complement?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114</cp:revision>
  <dcterms:created xsi:type="dcterms:W3CDTF">2010-06-24T18:44:16Z</dcterms:created>
  <dcterms:modified xsi:type="dcterms:W3CDTF">2013-05-20T06:44:59Z</dcterms:modified>
</cp:coreProperties>
</file>