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99" r:id="rId2"/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75" r:id="rId11"/>
    <p:sldId id="276" r:id="rId12"/>
    <p:sldId id="288" r:id="rId13"/>
    <p:sldId id="277" r:id="rId14"/>
    <p:sldId id="298" r:id="rId15"/>
    <p:sldId id="303" r:id="rId16"/>
    <p:sldId id="302" r:id="rId17"/>
    <p:sldId id="301" r:id="rId18"/>
    <p:sldId id="267" r:id="rId19"/>
    <p:sldId id="270" r:id="rId20"/>
    <p:sldId id="271" r:id="rId21"/>
    <p:sldId id="294" r:id="rId22"/>
    <p:sldId id="291" r:id="rId23"/>
    <p:sldId id="293" r:id="rId24"/>
    <p:sldId id="278" r:id="rId25"/>
    <p:sldId id="280" r:id="rId26"/>
    <p:sldId id="289" r:id="rId27"/>
    <p:sldId id="290" r:id="rId28"/>
    <p:sldId id="295" r:id="rId29"/>
    <p:sldId id="281" r:id="rId30"/>
    <p:sldId id="286" r:id="rId31"/>
    <p:sldId id="273" r:id="rId32"/>
    <p:sldId id="296" r:id="rId33"/>
    <p:sldId id="300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81" d="100"/>
          <a:sy n="81" d="100"/>
        </p:scale>
        <p:origin x="-168" y="-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7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5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2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FB59-50CA-4489-99E6-3464759C71FA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E201-DAA3-4248-90BB-D157F364D15B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737-68EA-4A18-9556-4EF4BE2DFB0E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928F-4C26-4EA9-9079-BE3882199771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3DF9-BCAA-44F9-8FAA-1AD715117C2D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A5ED-0EDC-47BE-BB10-BEF2881600BE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E3D4-ED4F-4E2C-A017-B632C6743E41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EEAE-E967-443C-9B6C-999A9425441D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7484-5673-4AFC-B4BB-54DF22A6BF25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2EB1-5D1A-4409-8369-2376A8B6556F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5555-940F-479A-BFB4-669E39D16465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BB3B-82E8-4961-AB93-D092E0F0AE61}" type="datetime1">
              <a:rPr lang="en-US" smtClean="0"/>
              <a:pPr/>
              <a:t>5/18/13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://iclicker.com/" TargetMode="External"/><Relationship Id="rId7" Type="http://schemas.openxmlformats.org/officeDocument/2006/relationships/hyperlink" Target="http://csemoodle.ucsd.edu/" TargetMode="External"/><Relationship Id="rId8" Type="http://schemas.openxmlformats.org/officeDocument/2006/relationships/hyperlink" Target="http://up.ucsd.edu/" TargetMode="Externa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2" Type="http://schemas.openxmlformats.org/officeDocument/2006/relationships/tags" Target="../tags/tag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4" Type="http://schemas.openxmlformats.org/officeDocument/2006/relationships/tags" Target="../tags/tag76.xml"/><Relationship Id="rId5" Type="http://schemas.openxmlformats.org/officeDocument/2006/relationships/tags" Target="../tags/tag77.xml"/><Relationship Id="rId6" Type="http://schemas.openxmlformats.org/officeDocument/2006/relationships/tags" Target="../tags/tag78.xml"/><Relationship Id="rId7" Type="http://schemas.openxmlformats.org/officeDocument/2006/relationships/slideLayout" Target="../slideLayouts/slideLayout4.xml"/><Relationship Id="rId8" Type="http://schemas.openxmlformats.org/officeDocument/2006/relationships/image" Target="../media/image5.png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4" Type="http://schemas.openxmlformats.org/officeDocument/2006/relationships/tags" Target="../tags/tag95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92.xml"/><Relationship Id="rId2" Type="http://schemas.openxmlformats.org/officeDocument/2006/relationships/tags" Target="../tags/tag9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7.png"/><Relationship Id="rId1" Type="http://schemas.openxmlformats.org/officeDocument/2006/relationships/tags" Target="../tags/tag96.xml"/><Relationship Id="rId2" Type="http://schemas.openxmlformats.org/officeDocument/2006/relationships/tags" Target="../tags/tag9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4" Type="http://schemas.openxmlformats.org/officeDocument/2006/relationships/tags" Target="../tags/tag104.xml"/><Relationship Id="rId5" Type="http://schemas.openxmlformats.org/officeDocument/2006/relationships/tags" Target="../tags/tag105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8.png"/><Relationship Id="rId1" Type="http://schemas.openxmlformats.org/officeDocument/2006/relationships/tags" Target="../tags/tag101.xml"/><Relationship Id="rId2" Type="http://schemas.openxmlformats.org/officeDocument/2006/relationships/tags" Target="../tags/tag10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6.xml"/><Relationship Id="rId2" Type="http://schemas.openxmlformats.org/officeDocument/2006/relationships/tags" Target="../tags/tag10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9.png"/><Relationship Id="rId1" Type="http://schemas.openxmlformats.org/officeDocument/2006/relationships/tags" Target="../tags/tag109.xml"/><Relationship Id="rId2" Type="http://schemas.openxmlformats.org/officeDocument/2006/relationships/tags" Target="../tags/tag1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4" Type="http://schemas.openxmlformats.org/officeDocument/2006/relationships/tags" Target="../tags/tag117.xml"/><Relationship Id="rId5" Type="http://schemas.openxmlformats.org/officeDocument/2006/relationships/tags" Target="../tags/tag118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10.png"/><Relationship Id="rId1" Type="http://schemas.openxmlformats.org/officeDocument/2006/relationships/tags" Target="../tags/tag114.xml"/><Relationship Id="rId2" Type="http://schemas.openxmlformats.org/officeDocument/2006/relationships/tags" Target="../tags/tag1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4" Type="http://schemas.openxmlformats.org/officeDocument/2006/relationships/tags" Target="../tags/tag122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" Type="http://schemas.openxmlformats.org/officeDocument/2006/relationships/tags" Target="../tags/tag119.xml"/><Relationship Id="rId2" Type="http://schemas.openxmlformats.org/officeDocument/2006/relationships/tags" Target="../tags/tag1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slideLayout" Target="../slideLayouts/slideLayout3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tags" Target="../tags/tag130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://iclicker.com/" TargetMode="External"/><Relationship Id="rId7" Type="http://schemas.openxmlformats.org/officeDocument/2006/relationships/hyperlink" Target="http://csemoodle.ucsd.edu/" TargetMode="External"/><Relationship Id="rId8" Type="http://schemas.openxmlformats.org/officeDocument/2006/relationships/hyperlink" Target="http://up.ucsd.edu/" TargetMode="External"/><Relationship Id="rId1" Type="http://schemas.openxmlformats.org/officeDocument/2006/relationships/tags" Target="../tags/tag127.xml"/><Relationship Id="rId2" Type="http://schemas.openxmlformats.org/officeDocument/2006/relationships/tags" Target="../tags/tag1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jpeg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tags" Target="../tags/tag25.xml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3.jpeg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take a group list (only if you don’t have the info already from the email/</a:t>
            </a:r>
            <a:r>
              <a:rPr lang="en-US" dirty="0" err="1" smtClean="0"/>
              <a:t>Moodle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SIT WITH YOUR ASSIGNED DISCUSSION GROUP IN THE ASSIGNED LOCATION</a:t>
            </a:r>
          </a:p>
          <a:p>
            <a:pPr lvl="1"/>
            <a:r>
              <a:rPr lang="en-US" i="1" dirty="0" smtClean="0"/>
              <a:t>(Your group can—as a group—move elsewhere for future lectures, if you wish)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yourselves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Memorize your group members’ faces so you can find them on Thursday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7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what you do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Reading quizzes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Yes:</a:t>
            </a:r>
          </a:p>
          <a:p>
            <a:pPr lvl="2"/>
            <a:r>
              <a:rPr lang="en-US" dirty="0" smtClean="0"/>
              <a:t>Open book; though being able to answer without the book is a good sign</a:t>
            </a:r>
          </a:p>
          <a:p>
            <a:pPr lvl="2"/>
            <a:r>
              <a:rPr lang="en-US" dirty="0" smtClean="0"/>
              <a:t>You can retry a question if you answer incorrectly (small penalty), and you can take as much time as you need</a:t>
            </a:r>
          </a:p>
          <a:p>
            <a:pPr lvl="2"/>
            <a:r>
              <a:rPr lang="en-US" dirty="0" smtClean="0"/>
              <a:t>Complete them individually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No:</a:t>
            </a:r>
          </a:p>
          <a:p>
            <a:pPr lvl="2"/>
            <a:r>
              <a:rPr lang="en-US" dirty="0" smtClean="0"/>
              <a:t>Sharing answers on a reading quiz is as inappropriate as sharing answers on an in-class exam—don’t do it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here is really, really no reason to cheat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what you do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Exams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Yes:</a:t>
            </a:r>
          </a:p>
          <a:p>
            <a:pPr lvl="2"/>
            <a:r>
              <a:rPr lang="en-US" dirty="0" smtClean="0"/>
              <a:t>I will provide notes (theorems and other reference) with the exam booklet</a:t>
            </a:r>
          </a:p>
          <a:p>
            <a:pPr lvl="2"/>
            <a:r>
              <a:rPr lang="en-US" dirty="0" smtClean="0"/>
              <a:t>Ask instructor or TA for clarification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No:</a:t>
            </a:r>
          </a:p>
          <a:p>
            <a:pPr lvl="2"/>
            <a:r>
              <a:rPr lang="en-US" dirty="0" smtClean="0"/>
              <a:t>Closed book</a:t>
            </a:r>
          </a:p>
          <a:p>
            <a:pPr lvl="2"/>
            <a:r>
              <a:rPr lang="en-US" dirty="0" smtClean="0"/>
              <a:t>Closed neighbors and all other unauthorized assistance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Rules for what you do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Homework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Yes:</a:t>
            </a:r>
          </a:p>
          <a:p>
            <a:pPr lvl="2"/>
            <a:r>
              <a:rPr lang="en-US" dirty="0" smtClean="0"/>
              <a:t>Open book, open lecture slides and notes, open </a:t>
            </a:r>
            <a:r>
              <a:rPr lang="en-US" dirty="0" err="1" smtClean="0"/>
              <a:t>moodle</a:t>
            </a:r>
            <a:r>
              <a:rPr lang="en-US" dirty="0" smtClean="0"/>
              <a:t> forums and resources</a:t>
            </a:r>
          </a:p>
          <a:p>
            <a:pPr lvl="2"/>
            <a:r>
              <a:rPr lang="en-US" dirty="0" smtClean="0"/>
              <a:t>Working with ONLY your authorized partner, as long as you are </a:t>
            </a:r>
            <a:r>
              <a:rPr lang="en-US" i="1" dirty="0" smtClean="0"/>
              <a:t>both</a:t>
            </a:r>
            <a:r>
              <a:rPr lang="en-US" dirty="0" smtClean="0"/>
              <a:t> working</a:t>
            </a:r>
            <a:r>
              <a:rPr lang="en-US" i="1" dirty="0" smtClean="0"/>
              <a:t>. </a:t>
            </a:r>
            <a:r>
              <a:rPr lang="en-US" dirty="0" smtClean="0"/>
              <a:t>It is </a:t>
            </a:r>
            <a:r>
              <a:rPr lang="en-US" i="1" dirty="0" smtClean="0"/>
              <a:t>extremely</a:t>
            </a:r>
            <a:r>
              <a:rPr lang="en-US" dirty="0" smtClean="0"/>
              <a:t> important that you be prepared to come up with proofs by yourself so you will be ready for the exams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No:</a:t>
            </a:r>
          </a:p>
          <a:p>
            <a:pPr lvl="2"/>
            <a:r>
              <a:rPr lang="en-US" dirty="0" smtClean="0"/>
              <a:t>Do not Google for solutions or look for any resources that aren’t provided in </a:t>
            </a:r>
            <a:r>
              <a:rPr lang="en-US" dirty="0" err="1" smtClean="0"/>
              <a:t>moodle</a:t>
            </a:r>
            <a:r>
              <a:rPr lang="en-US" dirty="0" smtClean="0"/>
              <a:t> or otherwise explicitly authorized</a:t>
            </a:r>
          </a:p>
          <a:p>
            <a:pPr lvl="2"/>
            <a:r>
              <a:rPr lang="en-US" dirty="0" smtClean="0"/>
              <a:t>Do not “split up” the problems with your homework partner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 for what you do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 Participation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Yes:</a:t>
            </a:r>
          </a:p>
          <a:p>
            <a:pPr lvl="2"/>
            <a:r>
              <a:rPr lang="en-US" dirty="0" smtClean="0"/>
              <a:t>“Click in” and engage actively with your group and with me, even when (or </a:t>
            </a:r>
            <a:r>
              <a:rPr lang="en-US" i="1" dirty="0" smtClean="0">
                <a:solidFill>
                  <a:schemeClr val="accent5"/>
                </a:solidFill>
              </a:rPr>
              <a:t>especially</a:t>
            </a:r>
            <a:r>
              <a:rPr lang="en-US" i="1" dirty="0" smtClean="0"/>
              <a:t> </a:t>
            </a:r>
            <a:r>
              <a:rPr lang="en-US" dirty="0" smtClean="0"/>
              <a:t>when!) you are unsure or struggling</a:t>
            </a:r>
          </a:p>
          <a:p>
            <a:pPr lvl="3"/>
            <a:r>
              <a:rPr lang="en-US" dirty="0"/>
              <a:t>T</a:t>
            </a:r>
            <a:r>
              <a:rPr lang="en-US" dirty="0" smtClean="0"/>
              <a:t>he only way to get through a struggle is to work</a:t>
            </a:r>
          </a:p>
          <a:p>
            <a:pPr lvl="3"/>
            <a:r>
              <a:rPr lang="en-US" dirty="0" smtClean="0"/>
              <a:t>If you let me know that you are struggling, by asking a question or by clicker response, I can help—</a:t>
            </a:r>
            <a:r>
              <a:rPr lang="en-US" dirty="0" smtClean="0">
                <a:solidFill>
                  <a:schemeClr val="accent5"/>
                </a:solidFill>
              </a:rPr>
              <a:t>this is a huge favor to me </a:t>
            </a:r>
            <a:r>
              <a:rPr lang="en-US" dirty="0" smtClean="0"/>
              <a:t>because it helps me steer the lesson in the most helpful direction</a:t>
            </a:r>
          </a:p>
          <a:p>
            <a:pPr lvl="2"/>
            <a:r>
              <a:rPr lang="en-US" dirty="0" smtClean="0"/>
              <a:t>Treat other class members kindly and </a:t>
            </a:r>
            <a:r>
              <a:rPr lang="en-US" dirty="0" smtClean="0">
                <a:solidFill>
                  <a:schemeClr val="accent5"/>
                </a:solidFill>
              </a:rPr>
              <a:t>be conscious </a:t>
            </a:r>
            <a:r>
              <a:rPr lang="en-US" dirty="0" smtClean="0"/>
              <a:t>of creating a welcoming, positive, collaborative team environment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No:</a:t>
            </a:r>
          </a:p>
          <a:p>
            <a:pPr lvl="2"/>
            <a:r>
              <a:rPr lang="en-US" dirty="0" smtClean="0"/>
              <a:t>No clicking in for someone who isn’t here, or otherwise feigning participation</a:t>
            </a:r>
          </a:p>
          <a:p>
            <a:pPr lvl="2"/>
            <a:r>
              <a:rPr lang="en-US" dirty="0" smtClean="0"/>
              <a:t>I know that everyone has off days, sleepy days, etc, and that’s fine. But please don’t ever allow your behavior to become distracting or rude to anyone else</a:t>
            </a:r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562600" y="4343400"/>
            <a:ext cx="2133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Mention email etiquette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Thought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“To </a:t>
            </a:r>
            <a:r>
              <a:rPr lang="en-US" dirty="0"/>
              <a:t>be a good geek you </a:t>
            </a:r>
            <a:r>
              <a:rPr lang="en-US" dirty="0" smtClean="0"/>
              <a:t>have </a:t>
            </a:r>
            <a:r>
              <a:rPr lang="en-US" dirty="0"/>
              <a:t>to have both </a:t>
            </a:r>
            <a:r>
              <a:rPr lang="en-US" dirty="0">
                <a:solidFill>
                  <a:schemeClr val="accent2"/>
                </a:solidFill>
              </a:rPr>
              <a:t>humility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arrogance</a:t>
            </a:r>
            <a:r>
              <a:rPr lang="en-US" dirty="0"/>
              <a:t> in equal measures. The humility </a:t>
            </a:r>
            <a:r>
              <a:rPr lang="en-US" dirty="0" smtClean="0"/>
              <a:t>is </a:t>
            </a:r>
            <a:r>
              <a:rPr lang="en-US" dirty="0"/>
              <a:t>so </a:t>
            </a:r>
            <a:r>
              <a:rPr lang="en-US" dirty="0" smtClean="0"/>
              <a:t>you’ll </a:t>
            </a:r>
            <a:r>
              <a:rPr lang="en-US" dirty="0"/>
              <a:t>admit you </a:t>
            </a:r>
            <a:r>
              <a:rPr lang="en-US" dirty="0" smtClean="0"/>
              <a:t>don’t </a:t>
            </a:r>
            <a:r>
              <a:rPr lang="en-US" dirty="0"/>
              <a:t>know something and get help/read the </a:t>
            </a:r>
            <a:r>
              <a:rPr lang="en-US" dirty="0" smtClean="0"/>
              <a:t>docs/etc. The </a:t>
            </a:r>
            <a:r>
              <a:rPr lang="en-US" dirty="0"/>
              <a:t>arrogance </a:t>
            </a:r>
            <a:r>
              <a:rPr lang="en-US" dirty="0" smtClean="0"/>
              <a:t>is </a:t>
            </a:r>
            <a:r>
              <a:rPr lang="en-US" dirty="0"/>
              <a:t>the bit that </a:t>
            </a:r>
            <a:r>
              <a:rPr lang="en-US" dirty="0" smtClean="0"/>
              <a:t>says </a:t>
            </a:r>
            <a:r>
              <a:rPr lang="en-US" dirty="0">
                <a:solidFill>
                  <a:schemeClr val="accent5"/>
                </a:solidFill>
              </a:rPr>
              <a:t>“I don’t know that </a:t>
            </a:r>
            <a:r>
              <a:rPr lang="en-US" dirty="0" smtClean="0">
                <a:solidFill>
                  <a:schemeClr val="accent5"/>
                </a:solidFill>
              </a:rPr>
              <a:t>now… but </a:t>
            </a:r>
            <a:r>
              <a:rPr lang="en-US" dirty="0">
                <a:solidFill>
                  <a:schemeClr val="accent5"/>
                </a:solidFill>
              </a:rPr>
              <a:t>I can and I will soon</a:t>
            </a:r>
            <a:r>
              <a:rPr lang="en-US" dirty="0" smtClean="0">
                <a:solidFill>
                  <a:schemeClr val="accent5"/>
                </a:solidFill>
              </a:rPr>
              <a:t>.”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2800" i="1" dirty="0" smtClean="0"/>
              <a:t>--Thomas Beagle, IT/programmer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10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Getting started to-do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Register your </a:t>
            </a:r>
            <a:r>
              <a:rPr lang="en-US" dirty="0" err="1" smtClean="0"/>
              <a:t>iClicker</a:t>
            </a:r>
            <a:r>
              <a:rPr lang="en-US" dirty="0" smtClean="0"/>
              <a:t> at </a:t>
            </a:r>
            <a:r>
              <a:rPr lang="en-US" dirty="0" smtClean="0">
                <a:hlinkClick r:id="rId6"/>
              </a:rPr>
              <a:t>http://iclicker.com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 our class on </a:t>
            </a:r>
            <a:r>
              <a:rPr lang="en-US" dirty="0" err="1" smtClean="0"/>
              <a:t>Moodle</a:t>
            </a:r>
            <a:r>
              <a:rPr lang="en-US" dirty="0" smtClean="0"/>
              <a:t> (reading quizzes, other critical stuff): </a:t>
            </a:r>
            <a:r>
              <a:rPr lang="en-US" dirty="0" smtClean="0">
                <a:hlinkClick r:id="rId7"/>
              </a:rPr>
              <a:t>http://csemoodle.ucsd.edu</a:t>
            </a:r>
            <a:endParaRPr lang="en-US" dirty="0" smtClean="0"/>
          </a:p>
          <a:p>
            <a:pPr marL="914400" lvl="1" indent="-514350"/>
            <a:r>
              <a:rPr lang="en-US" dirty="0" smtClean="0"/>
              <a:t>Log in using </a:t>
            </a:r>
            <a:r>
              <a:rPr lang="en-US" dirty="0" err="1" smtClean="0"/>
              <a:t>ActiveDirectory</a:t>
            </a:r>
            <a:r>
              <a:rPr lang="en-US" dirty="0" smtClean="0"/>
              <a:t> username/password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 our class on UP (lecture slides):  </a:t>
            </a:r>
            <a:r>
              <a:rPr lang="en-US" dirty="0" smtClean="0">
                <a:hlinkClick r:id="rId8"/>
              </a:rPr>
              <a:t>http://up.ucsd.edu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classroom: CSE 105 SP12</a:t>
            </a:r>
          </a:p>
          <a:p>
            <a:pPr marL="914400" lvl="1" indent="-514350"/>
            <a:r>
              <a:rPr lang="en-US" dirty="0" smtClean="0"/>
              <a:t>password to join class: recursive (if you don’t have an account, make one—it will have its own password)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to know your group</a:t>
            </a:r>
          </a:p>
          <a:p>
            <a:pPr marL="914400" lvl="1" indent="-514350"/>
            <a:r>
              <a:rPr lang="en-US" dirty="0"/>
              <a:t>Y</a:t>
            </a:r>
            <a:r>
              <a:rPr lang="en-US" dirty="0" smtClean="0"/>
              <a:t>ou need to memorize their faces so you can sit by them on Thursday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prerequisite/Ch 0 self-test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Sec 1.1 Reading Quiz (if you haven’t already) before Thursday’s lecture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the JFLAP software for designing and simulating automata, get it running on your system (it is a .jar file, you need Java)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discussion Friday or Monday for proof-writing tips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Homework 1 will go out tomorrow evening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477000" y="51816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You don’t know what automata is, do you? SOON!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5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Textbook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/>
              <a:t>Introduction to the Theory of Computation</a:t>
            </a:r>
            <a:br>
              <a:rPr lang="en-US" i="1" dirty="0" smtClean="0"/>
            </a:br>
            <a:r>
              <a:rPr lang="en-US" dirty="0" smtClean="0"/>
              <a:t>by Michael </a:t>
            </a:r>
            <a:r>
              <a:rPr lang="en-US" dirty="0" err="1" smtClean="0"/>
              <a:t>Sipser</a:t>
            </a:r>
            <a:endParaRPr lang="en-US" i="1" dirty="0" smtClean="0"/>
          </a:p>
          <a:p>
            <a:pPr lvl="1"/>
            <a:r>
              <a:rPr lang="en-US" dirty="0" smtClean="0"/>
              <a:t>Full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Custom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 international editions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comes out soon…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classes are you taking this quarter?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79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Automata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Computational Models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Let’s get started!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D</a:t>
            </a:r>
            <a:r>
              <a:rPr lang="en-US" dirty="0" smtClean="0"/>
              <a:t>o Automata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Input strings, output “accept” or “reject”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Every automaton is defined over an </a:t>
            </a:r>
            <a:r>
              <a:rPr lang="en-US" dirty="0" smtClean="0">
                <a:solidFill>
                  <a:schemeClr val="accent1"/>
                </a:solidFill>
              </a:rPr>
              <a:t>alphabet </a:t>
            </a:r>
            <a:r>
              <a:rPr lang="el-GR" dirty="0" smtClean="0">
                <a:solidFill>
                  <a:schemeClr val="accent1"/>
                </a:solidFill>
              </a:rPr>
              <a:t>Σ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Ex:  </a:t>
            </a:r>
            <a:r>
              <a:rPr lang="el-GR" dirty="0" smtClean="0"/>
              <a:t>Σ</a:t>
            </a:r>
            <a:r>
              <a:rPr lang="en-US" dirty="0" smtClean="0"/>
              <a:t> = {</a:t>
            </a:r>
            <a:r>
              <a:rPr lang="en-US" dirty="0" err="1" smtClean="0"/>
              <a:t>a,b,c</a:t>
            </a:r>
            <a:r>
              <a:rPr lang="en-US" dirty="0" smtClean="0"/>
              <a:t>,…,z} or </a:t>
            </a:r>
            <a:r>
              <a:rPr lang="el-GR" dirty="0" smtClean="0"/>
              <a:t>Σ</a:t>
            </a:r>
            <a:r>
              <a:rPr lang="en-US" dirty="0" smtClean="0"/>
              <a:t> = {0,1}</a:t>
            </a:r>
          </a:p>
          <a:p>
            <a:r>
              <a:rPr lang="en-US" dirty="0" smtClean="0"/>
              <a:t>What does a particular automaton do?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 every possible string made from </a:t>
            </a:r>
            <a:r>
              <a:rPr lang="el-GR" dirty="0" smtClean="0"/>
              <a:t>Σ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en-US" dirty="0"/>
              <a:t>o</a:t>
            </a:r>
            <a:r>
              <a:rPr lang="en-US" dirty="0" smtClean="0"/>
              <a:t>me up with a set of all the strings that were accepted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219200" y="6488668"/>
            <a:ext cx="21336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Deterministic Finite Automata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DFA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They have almost no memory!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DFA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4" descr="contains001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09600" y="1600200"/>
            <a:ext cx="7893051" cy="2989467"/>
          </a:xfrm>
          <a:prstGeom prst="rect">
            <a:avLst/>
          </a:prstGeom>
        </p:spPr>
      </p:pic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219200" y="6324600"/>
            <a:ext cx="3352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Show “001” very quickly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NFA_fortracing_B.jpg"/>
          <p:cNvPicPr>
            <a:picLocks noGrp="1" noChangeAspect="1"/>
          </p:cNvPicPr>
          <p:nvPr>
            <p:ph sz="half" idx="1"/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2400" y="3652447"/>
            <a:ext cx="5105400" cy="1806736"/>
          </a:xfr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Tracing in a DFA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q2, q2, q3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q1, q2, q2, q3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q1, q1, q2, q2, q3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q1, q1, q1, q2</a:t>
            </a:r>
            <a:r>
              <a:rPr lang="en-US" smtClean="0"/>
              <a:t>, q2, q3</a:t>
            </a:r>
            <a:endParaRPr lang="en-US" dirty="0" smtClean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228600" y="1600200"/>
            <a:ext cx="449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sequence of states that are followed when running this DFA on the input “111001”?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Tracing in a DFA</a:t>
            </a:r>
            <a:endParaRPr lang="en-US" dirty="0"/>
          </a:p>
        </p:txBody>
      </p:sp>
      <p:pic>
        <p:nvPicPr>
          <p:cNvPr id="5" name="Content Placeholder 4" descr="contains001.jpg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0" y="3580179"/>
            <a:ext cx="4989659" cy="188981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q2, q3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q2, q3, q3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q2, q3, q3, q3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q0, q1, q2, q3, q3, q3, q3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228600" y="1600200"/>
            <a:ext cx="449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sequence of states that are followed when running this DFA on the input “001000”?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Quick review of set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dissect this (assume </a:t>
            </a:r>
            <a:r>
              <a:rPr lang="el-GR" dirty="0"/>
              <a:t>Σ </a:t>
            </a:r>
            <a:r>
              <a:rPr lang="en-US" dirty="0" smtClean="0"/>
              <a:t>= {0,1}):</a:t>
            </a:r>
          </a:p>
          <a:p>
            <a:pPr>
              <a:buNone/>
            </a:pPr>
            <a:endParaRPr lang="en-US" sz="7200" dirty="0"/>
          </a:p>
          <a:p>
            <a:pPr>
              <a:buNone/>
            </a:pPr>
            <a:r>
              <a:rPr lang="en-US" sz="6000" dirty="0" smtClean="0"/>
              <a:t>  L</a:t>
            </a:r>
            <a:r>
              <a:rPr lang="en-US" sz="6000" baseline="-25000" dirty="0" smtClean="0"/>
              <a:t>1</a:t>
            </a:r>
            <a:r>
              <a:rPr lang="en-US" sz="6000" dirty="0" smtClean="0"/>
              <a:t> = { w | length(w) &gt; 3}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Quick review of set notation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choice is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a string in language L</a:t>
            </a:r>
            <a:r>
              <a:rPr lang="en-US" baseline="-25000" dirty="0" smtClean="0"/>
              <a:t>1 </a:t>
            </a:r>
            <a:r>
              <a:rPr lang="en-US" dirty="0" smtClean="0"/>
              <a:t>?  (</a:t>
            </a:r>
            <a:r>
              <a:rPr lang="el-GR" dirty="0" smtClean="0"/>
              <a:t>Σ</a:t>
            </a:r>
            <a:r>
              <a:rPr lang="en-US" dirty="0" smtClean="0"/>
              <a:t> = {</a:t>
            </a:r>
            <a:r>
              <a:rPr lang="en-US" dirty="0" err="1" smtClean="0"/>
              <a:t>a,b,c</a:t>
            </a:r>
            <a:r>
              <a:rPr lang="en-US" dirty="0" smtClean="0"/>
              <a:t>})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/>
              <a:t>= {w | w contains more </a:t>
            </a:r>
            <a:r>
              <a:rPr lang="en-US" dirty="0" err="1" smtClean="0"/>
              <a:t>b’s</a:t>
            </a:r>
            <a:r>
              <a:rPr lang="en-US" dirty="0" smtClean="0"/>
              <a:t> than </a:t>
            </a:r>
            <a:r>
              <a:rPr lang="en-US" dirty="0" err="1" smtClean="0"/>
              <a:t>a’s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dirty="0" err="1" smtClean="0"/>
              <a:t>abbcbba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“cab”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dirty="0" err="1" smtClean="0"/>
              <a:t>bba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dirty="0" err="1" smtClean="0"/>
              <a:t>bccccbcccc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dirty="0" err="1" smtClean="0"/>
              <a:t>bacb</a:t>
            </a:r>
            <a:r>
              <a:rPr lang="en-US" dirty="0" smtClean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is the best description of the language recognized by the DFA M</a:t>
            </a:r>
            <a:r>
              <a:rPr lang="en-US" baseline="-25000" dirty="0" smtClean="0"/>
              <a:t>1</a:t>
            </a:r>
            <a:r>
              <a:rPr lang="en-US" dirty="0" smtClean="0"/>
              <a:t>?  </a:t>
            </a:r>
            <a:r>
              <a:rPr lang="en-US" sz="4000" dirty="0" smtClean="0"/>
              <a:t>(</a:t>
            </a:r>
            <a:r>
              <a:rPr lang="el-GR" sz="4000" dirty="0" smtClean="0"/>
              <a:t>Σ</a:t>
            </a:r>
            <a:r>
              <a:rPr lang="en-US" sz="4000" dirty="0" smtClean="0"/>
              <a:t> = {</a:t>
            </a:r>
            <a:r>
              <a:rPr lang="en-US" sz="4000" dirty="0" err="1" smtClean="0"/>
              <a:t>a,b</a:t>
            </a:r>
            <a:r>
              <a:rPr lang="en-US" sz="4000" dirty="0" smtClean="0"/>
              <a:t>}) </a:t>
            </a:r>
            <a:endParaRPr lang="en-US" dirty="0"/>
          </a:p>
        </p:txBody>
      </p:sp>
      <p:pic>
        <p:nvPicPr>
          <p:cNvPr id="5" name="Content Placeholder 4" descr="DFA2.jpg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62000" y="2819400"/>
            <a:ext cx="3357562" cy="25392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98637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Starts with b and ends with a or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Starts with a and ends with a or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a‘s</a:t>
            </a:r>
            <a:r>
              <a:rPr lang="en-US" dirty="0" smtClean="0"/>
              <a:t> followed by </a:t>
            </a:r>
            <a:r>
              <a:rPr lang="en-US" dirty="0" err="1" smtClean="0"/>
              <a:t>b’s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" y="2362200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DFA2_b.jpg"/>
          <p:cNvPicPr>
            <a:picLocks noGrp="1" noChangeAspect="1"/>
          </p:cNvPicPr>
          <p:nvPr>
            <p:ph sz="half" idx="1"/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09600" y="2590800"/>
            <a:ext cx="3538538" cy="2764879"/>
          </a:xfr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is the best description of the language recognized by the DFA M</a:t>
            </a:r>
            <a:r>
              <a:rPr lang="en-US" baseline="-25000" dirty="0"/>
              <a:t>2</a:t>
            </a:r>
            <a:r>
              <a:rPr lang="en-US" dirty="0" smtClean="0"/>
              <a:t>?  </a:t>
            </a:r>
            <a:r>
              <a:rPr lang="en-US" sz="4000" dirty="0" smtClean="0"/>
              <a:t>(</a:t>
            </a:r>
            <a:r>
              <a:rPr lang="el-GR" sz="4000" dirty="0" smtClean="0"/>
              <a:t>Σ</a:t>
            </a:r>
            <a:r>
              <a:rPr lang="en-US" sz="4000" dirty="0" smtClean="0"/>
              <a:t> = {</a:t>
            </a:r>
            <a:r>
              <a:rPr lang="en-US" sz="4000" dirty="0" err="1" smtClean="0"/>
              <a:t>a,b</a:t>
            </a:r>
            <a:r>
              <a:rPr lang="en-US" sz="4000" dirty="0" smtClean="0"/>
              <a:t>})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98637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Starts with b and ends with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Starts with a and ends with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b</a:t>
            </a:r>
            <a:r>
              <a:rPr lang="en-US" dirty="0" err="1" smtClean="0"/>
              <a:t>‘s</a:t>
            </a:r>
            <a:r>
              <a:rPr lang="en-US" dirty="0" smtClean="0"/>
              <a:t> followed by </a:t>
            </a:r>
            <a:r>
              <a:rPr lang="en-US" dirty="0" err="1"/>
              <a:t>a</a:t>
            </a:r>
            <a:r>
              <a:rPr lang="en-US" dirty="0" err="1" smtClean="0"/>
              <a:t>’s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" y="2362200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Communication:</a:t>
            </a:r>
            <a:br>
              <a:rPr lang="en-US" sz="6000" dirty="0" smtClean="0"/>
            </a:br>
            <a:r>
              <a:rPr lang="en-US" sz="6000" dirty="0" smtClean="0"/>
              <a:t>An important skill</a:t>
            </a:r>
            <a:endParaRPr lang="en-US" sz="6000" dirty="0"/>
          </a:p>
        </p:txBody>
      </p:sp>
      <p:sp>
        <p:nvSpPr>
          <p:cNvPr id="8" name="Subtitle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Describing languages clearly and concisely, like we did in the last problem, is going to be a skill we work on frequently in this course. </a:t>
            </a:r>
          </a:p>
          <a:p>
            <a:r>
              <a:rPr lang="en-US" sz="2400" dirty="0" smtClean="0"/>
              <a:t>Also an issue in proof-writing: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Being concise is a virtue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But leaving out important details is a problem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A conundrum!!</a:t>
            </a:r>
          </a:p>
          <a:p>
            <a:r>
              <a:rPr lang="en-US" sz="2400" dirty="0" smtClean="0"/>
              <a:t>Examples, practice, feedback</a:t>
            </a:r>
          </a:p>
          <a:p>
            <a:r>
              <a:rPr lang="en-US" sz="2400" dirty="0" smtClean="0"/>
              <a:t>More examples, more practice, more feedback</a:t>
            </a:r>
          </a:p>
          <a:p>
            <a:r>
              <a:rPr lang="en-US" sz="2400" dirty="0" smtClean="0"/>
              <a:t>Homework and exams are an official way of doing practice and feedback, but time constraints (yours and the TA’s) limit frequency</a:t>
            </a:r>
          </a:p>
          <a:p>
            <a:r>
              <a:rPr lang="en-US" sz="2600" dirty="0" smtClean="0">
                <a:solidFill>
                  <a:schemeClr val="accent5"/>
                </a:solidFill>
              </a:rPr>
              <a:t>A key reason I do group discussion in this course is to provide more opportunity for you to practice putting theoretical ideas into words—learning how to be </a:t>
            </a:r>
            <a:r>
              <a:rPr lang="en-US" sz="2600" dirty="0" smtClean="0">
                <a:solidFill>
                  <a:schemeClr val="accent1"/>
                </a:solidFill>
              </a:rPr>
              <a:t>precise, concise and convincing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Which states should be in F (the set of “final” or “accept” states) so that DFA 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recognizes the language L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{w | </a:t>
            </a:r>
            <a:r>
              <a:rPr lang="en-US" sz="3600" dirty="0" err="1" smtClean="0"/>
              <a:t>b’s</a:t>
            </a:r>
            <a:r>
              <a:rPr lang="en-US" sz="3600" dirty="0" smtClean="0"/>
              <a:t> never appear after </a:t>
            </a:r>
            <a:r>
              <a:rPr lang="en-US" sz="3600" dirty="0" err="1" smtClean="0"/>
              <a:t>a’s</a:t>
            </a:r>
            <a:r>
              <a:rPr lang="en-US" sz="3600" dirty="0" smtClean="0"/>
              <a:t> in w} </a:t>
            </a:r>
            <a:r>
              <a:rPr lang="en-US" sz="3200" dirty="0" smtClean="0"/>
              <a:t>(</a:t>
            </a:r>
            <a:r>
              <a:rPr lang="el-GR" sz="3200" dirty="0" smtClean="0"/>
              <a:t>Σ</a:t>
            </a:r>
            <a:r>
              <a:rPr lang="en-US" sz="3200" dirty="0" smtClean="0"/>
              <a:t> = {</a:t>
            </a:r>
            <a:r>
              <a:rPr lang="en-US" sz="3200" dirty="0" err="1" smtClean="0"/>
              <a:t>a,b</a:t>
            </a:r>
            <a:r>
              <a:rPr lang="en-US" sz="3200" dirty="0" smtClean="0"/>
              <a:t>})</a:t>
            </a:r>
            <a:endParaRPr lang="en-US" sz="3600" dirty="0"/>
          </a:p>
        </p:txBody>
      </p:sp>
      <p:pic>
        <p:nvPicPr>
          <p:cNvPr id="7" name="Content Placeholder 6" descr="DFA.jpg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85800" y="3505200"/>
            <a:ext cx="3582589" cy="168592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2713037"/>
            <a:ext cx="4038600" cy="39163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{q1, 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{q1, 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{q2, q3}</a:t>
            </a:r>
            <a:endParaRPr lang="en-US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533400" y="2967335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“Theory of Computation”?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content of many CS courses is perhaps self-explanatory: </a:t>
            </a:r>
          </a:p>
          <a:p>
            <a:pPr lvl="1"/>
            <a:r>
              <a:rPr lang="en-US" dirty="0" smtClean="0"/>
              <a:t>Programming in Java</a:t>
            </a:r>
          </a:p>
          <a:p>
            <a:pPr lvl="1"/>
            <a:r>
              <a:rPr lang="en-US" dirty="0" smtClean="0"/>
              <a:t>Compilers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r>
              <a:rPr lang="en-US" dirty="0" smtClean="0"/>
              <a:t>For many of you, what exactly will be covered in “Theory of Computation” may be somewhat </a:t>
            </a:r>
            <a:r>
              <a:rPr lang="en-US" dirty="0" smtClean="0">
                <a:solidFill>
                  <a:schemeClr val="accent2"/>
                </a:solidFill>
              </a:rPr>
              <a:t>mysterious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295400" y="6019800"/>
            <a:ext cx="44196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Lets EMBRACE it! Mystery is exciting…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Which states should be in F (the set of “final” or “accept” states) so that DFA M</a:t>
            </a:r>
            <a:r>
              <a:rPr lang="en-US" sz="3600" baseline="-25000" dirty="0"/>
              <a:t>2</a:t>
            </a:r>
            <a:r>
              <a:rPr lang="en-US" sz="3600" dirty="0" smtClean="0"/>
              <a:t> recognizes the language L</a:t>
            </a:r>
            <a:r>
              <a:rPr lang="en-US" sz="3600" baseline="-25000" dirty="0"/>
              <a:t>2</a:t>
            </a:r>
            <a:r>
              <a:rPr lang="en-US" sz="3600" dirty="0" smtClean="0"/>
              <a:t> = {w | w contains less than 1 a or more than 1 a}? </a:t>
            </a:r>
            <a:br>
              <a:rPr lang="en-US" sz="3600" dirty="0" smtClean="0"/>
            </a:br>
            <a:r>
              <a:rPr lang="en-US" sz="3200" dirty="0" smtClean="0"/>
              <a:t>(</a:t>
            </a:r>
            <a:r>
              <a:rPr lang="el-GR" sz="3200" dirty="0" smtClean="0"/>
              <a:t>Σ</a:t>
            </a:r>
            <a:r>
              <a:rPr lang="en-US" sz="3200" dirty="0" smtClean="0"/>
              <a:t> = {</a:t>
            </a:r>
            <a:r>
              <a:rPr lang="en-US" sz="3200" dirty="0" err="1" smtClean="0"/>
              <a:t>a,b</a:t>
            </a:r>
            <a:r>
              <a:rPr lang="en-US" sz="3200" dirty="0" smtClean="0"/>
              <a:t>})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876800" y="2713037"/>
            <a:ext cx="4038600" cy="39163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{q1, 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{q1, 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{q2, q3}</a:t>
            </a:r>
            <a:endParaRPr lang="en-US" dirty="0"/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533400" y="3119735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" name="Content Placeholder 9" descr="DFA_0or2_zeros.jpg"/>
          <p:cNvPicPr>
            <a:picLocks noGrp="1" noChangeAspect="1"/>
          </p:cNvPicPr>
          <p:nvPr>
            <p:ph sz="half" idx="1"/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62000" y="3581400"/>
            <a:ext cx="3560699" cy="1599533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Remember I said that in this course, we would, </a:t>
            </a:r>
          </a:p>
          <a:p>
            <a:pPr lvl="1"/>
            <a:r>
              <a:rPr lang="en-US" dirty="0" smtClean="0"/>
              <a:t>“Become familiar with the contours of each model’s limitations and powers</a:t>
            </a:r>
          </a:p>
          <a:p>
            <a:pPr lvl="1"/>
            <a:r>
              <a:rPr lang="en-US" dirty="0" smtClean="0"/>
              <a:t>Prove things about the limitations, about the powers…”</a:t>
            </a:r>
          </a:p>
          <a:p>
            <a:r>
              <a:rPr lang="en-US" dirty="0" smtClean="0"/>
              <a:t>Not too early to start thinking about this for DFA, so:</a:t>
            </a:r>
          </a:p>
          <a:p>
            <a:endParaRPr lang="en-US" dirty="0" smtClean="0"/>
          </a:p>
          <a:p>
            <a:r>
              <a:rPr lang="en-US" dirty="0" smtClean="0"/>
              <a:t>TRUE (a) OR FALSE (b):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Deterministic Finite Automata (DFAs) </a:t>
            </a:r>
            <a:r>
              <a:rPr lang="en-US" dirty="0" smtClean="0"/>
              <a:t>can only recognize </a:t>
            </a:r>
            <a:r>
              <a:rPr lang="en-US" dirty="0" smtClean="0">
                <a:solidFill>
                  <a:schemeClr val="accent1"/>
                </a:solidFill>
              </a:rPr>
              <a:t>finite</a:t>
            </a:r>
            <a:r>
              <a:rPr lang="en-US" dirty="0" smtClean="0"/>
              <a:t> languages (a language with 1 string or 2 strings or 10 strings or 1,000,000 strings in it), not </a:t>
            </a:r>
            <a:r>
              <a:rPr lang="en-US" dirty="0" smtClean="0">
                <a:solidFill>
                  <a:schemeClr val="accent1"/>
                </a:solidFill>
              </a:rPr>
              <a:t>infinite</a:t>
            </a:r>
            <a:r>
              <a:rPr lang="en-US" dirty="0" smtClean="0"/>
              <a:t> languages (infinite number of strings in the language)</a:t>
            </a:r>
            <a:endParaRPr lang="en-US" dirty="0"/>
          </a:p>
        </p:txBody>
      </p:sp>
      <p:pic>
        <p:nvPicPr>
          <p:cNvPr id="7" name="Picture 2" descr="http://www.uni-kl.de/aegee/kaiserslautern/wp-content/uploads/2008/02/evolution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834135"/>
            <a:ext cx="2057400" cy="94766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Automata Simulation Software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JFLAP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It’s from Duke University!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219200" y="6324600"/>
            <a:ext cx="3352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What is deterministic?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Getting started to-do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Register your </a:t>
            </a:r>
            <a:r>
              <a:rPr lang="en-US" dirty="0" err="1" smtClean="0"/>
              <a:t>iClicker</a:t>
            </a:r>
            <a:r>
              <a:rPr lang="en-US" dirty="0" smtClean="0"/>
              <a:t> at </a:t>
            </a:r>
            <a:r>
              <a:rPr lang="en-US" dirty="0" smtClean="0">
                <a:hlinkClick r:id="rId6"/>
              </a:rPr>
              <a:t>http://iclicker.com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 our class on </a:t>
            </a:r>
            <a:r>
              <a:rPr lang="en-US" dirty="0" err="1" smtClean="0"/>
              <a:t>Moodle</a:t>
            </a:r>
            <a:r>
              <a:rPr lang="en-US" dirty="0" smtClean="0"/>
              <a:t> (reading quizzes, other critical stuff): </a:t>
            </a:r>
            <a:r>
              <a:rPr lang="en-US" dirty="0" smtClean="0">
                <a:hlinkClick r:id="rId7"/>
              </a:rPr>
              <a:t>http://csemoodle.ucsd.edu</a:t>
            </a:r>
            <a:endParaRPr lang="en-US" dirty="0" smtClean="0"/>
          </a:p>
          <a:p>
            <a:pPr marL="914400" lvl="1" indent="-514350"/>
            <a:r>
              <a:rPr lang="en-US" dirty="0" smtClean="0"/>
              <a:t>Log in using </a:t>
            </a:r>
            <a:r>
              <a:rPr lang="en-US" dirty="0" err="1" smtClean="0"/>
              <a:t>ActiveDirectory</a:t>
            </a:r>
            <a:r>
              <a:rPr lang="en-US" dirty="0" smtClean="0"/>
              <a:t> username/password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 our class on UP (lecture slides):  </a:t>
            </a:r>
            <a:r>
              <a:rPr lang="en-US" dirty="0" smtClean="0">
                <a:hlinkClick r:id="rId8"/>
              </a:rPr>
              <a:t>http://up.ucsd.edu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classroom: CSE 105 SP12</a:t>
            </a:r>
          </a:p>
          <a:p>
            <a:pPr marL="914400" lvl="1" indent="-514350"/>
            <a:r>
              <a:rPr lang="en-US" dirty="0" smtClean="0"/>
              <a:t>password to join class: recursive (if you don’t have an account, make one—it will have its own password)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to know your group</a:t>
            </a:r>
          </a:p>
          <a:p>
            <a:pPr marL="914400" lvl="1" indent="-514350"/>
            <a:r>
              <a:rPr lang="en-US" dirty="0"/>
              <a:t>Y</a:t>
            </a:r>
            <a:r>
              <a:rPr lang="en-US" dirty="0" smtClean="0"/>
              <a:t>ou need to memorize their faces so you can sit by them on Thursday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prerequisite/Ch 0 self-test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Sec 1.1 Reading Quiz (if you haven’t already) before Thursday’s lecture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the JFLAP software for designing and simulating automata, get it running on your system (it is a .jar file, you need Java)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discussion Friday or Monday for proof-writing tips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Homework 1 will go out tomorrow evening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477000" y="51816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You don’t know what automata is, do you? SOON!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Incredibly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Finite Automata</a:t>
            </a:r>
          </a:p>
          <a:p>
            <a:pPr lvl="1"/>
            <a:r>
              <a:rPr lang="en-US" dirty="0" smtClean="0"/>
              <a:t>Hardware design, software engineering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Regular Expressions</a:t>
            </a:r>
          </a:p>
          <a:p>
            <a:pPr lvl="1"/>
            <a:r>
              <a:rPr lang="en-US" dirty="0" smtClean="0"/>
              <a:t>A “must-have” programmer’s tool and resume skills bullet point</a:t>
            </a:r>
          </a:p>
          <a:p>
            <a:pPr lvl="1"/>
            <a:r>
              <a:rPr lang="en-US" dirty="0" smtClean="0"/>
              <a:t>Foundational for many programming and scripting tasks (Perl)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Context-Free Grammars</a:t>
            </a:r>
          </a:p>
          <a:p>
            <a:pPr lvl="1"/>
            <a:r>
              <a:rPr lang="en-US" dirty="0" smtClean="0"/>
              <a:t>Linguistics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Machine translation (English-&gt;Korean)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Turing Machines</a:t>
            </a:r>
          </a:p>
          <a:p>
            <a:pPr lvl="1"/>
            <a:r>
              <a:rPr lang="en-US" dirty="0" smtClean="0"/>
              <a:t>All modern computers and programming languages!</a:t>
            </a:r>
          </a:p>
          <a:p>
            <a:pPr lvl="1"/>
            <a:r>
              <a:rPr lang="en-US" dirty="0" smtClean="0"/>
              <a:t>Computer architecture (CPU/instructions + 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-20574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“Theory of Computation”?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Breathtakingly Beautiful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www.artinthepicture.com/artists/Claude_Monet/water_lilies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600" y="1162050"/>
            <a:ext cx="5676900" cy="56959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-20574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“Theory of Computation”?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this exploration of </a:t>
            </a:r>
            <a:r>
              <a:rPr lang="en-US" dirty="0" smtClean="0">
                <a:solidFill>
                  <a:schemeClr val="accent5"/>
                </a:solidFill>
              </a:rPr>
              <a:t>Theory of Computation </a:t>
            </a:r>
            <a:r>
              <a:rPr lang="en-US" dirty="0" smtClean="0"/>
              <a:t>structured?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98637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will examine </a:t>
            </a:r>
            <a:r>
              <a:rPr lang="en-US" dirty="0" smtClean="0">
                <a:solidFill>
                  <a:schemeClr val="accent5"/>
                </a:solidFill>
              </a:rPr>
              <a:t>a series</a:t>
            </a:r>
            <a:r>
              <a:rPr lang="en-US" dirty="0" smtClean="0"/>
              <a:t> of abstracted models of computation machines</a:t>
            </a:r>
          </a:p>
          <a:p>
            <a:pPr lvl="1"/>
            <a:r>
              <a:rPr lang="en-US" dirty="0" smtClean="0"/>
              <a:t>Start with the </a:t>
            </a:r>
            <a:r>
              <a:rPr lang="en-US" dirty="0" smtClean="0">
                <a:solidFill>
                  <a:schemeClr val="accent5"/>
                </a:solidFill>
              </a:rPr>
              <a:t>most limited</a:t>
            </a:r>
            <a:endParaRPr lang="en-US" dirty="0" smtClean="0"/>
          </a:p>
          <a:p>
            <a:pPr lvl="1"/>
            <a:r>
              <a:rPr lang="en-US" dirty="0" smtClean="0"/>
              <a:t>Move towards the </a:t>
            </a:r>
            <a:r>
              <a:rPr lang="en-US" dirty="0" smtClean="0">
                <a:solidFill>
                  <a:schemeClr val="accent5"/>
                </a:solidFill>
              </a:rPr>
              <a:t>most versatile*</a:t>
            </a:r>
          </a:p>
          <a:p>
            <a:r>
              <a:rPr lang="en-US" dirty="0" smtClean="0"/>
              <a:t>Along the way,</a:t>
            </a:r>
          </a:p>
          <a:p>
            <a:pPr lvl="1"/>
            <a:r>
              <a:rPr lang="en-US" dirty="0" smtClean="0"/>
              <a:t>Learn how to use each model as a handy tool in your programming life</a:t>
            </a:r>
          </a:p>
          <a:p>
            <a:pPr lvl="1"/>
            <a:r>
              <a:rPr lang="en-US" dirty="0" smtClean="0"/>
              <a:t>Become familiar with the contours of each model’s limitations and powers</a:t>
            </a:r>
          </a:p>
          <a:p>
            <a:pPr lvl="1"/>
            <a:r>
              <a:rPr lang="en-US" dirty="0" smtClean="0"/>
              <a:t>Prove things about the limitations, about the powers, and about the relationships between models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* Fun fact: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this simple-to-complex order is </a:t>
            </a:r>
            <a:r>
              <a:rPr lang="en-US" sz="2600" b="1" dirty="0" smtClean="0">
                <a:solidFill>
                  <a:schemeClr val="bg1">
                    <a:lumMod val="65000"/>
                  </a:schemeClr>
                </a:solidFill>
              </a:rPr>
              <a:t>not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always the same order in which these were created/discovered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477000" y="9906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Weak = limited uses</a:t>
            </a:r>
          </a:p>
          <a:p>
            <a:r>
              <a:rPr lang="en-US" dirty="0" smtClean="0"/>
              <a:t>Powerful = versatile</a:t>
            </a:r>
          </a:p>
          <a:p>
            <a:r>
              <a:rPr lang="en-US" dirty="0" smtClean="0"/>
              <a:t>Venn Diagram</a:t>
            </a:r>
            <a:endParaRPr lang="en-US" dirty="0"/>
          </a:p>
        </p:txBody>
      </p:sp>
      <p:pic>
        <p:nvPicPr>
          <p:cNvPr id="29698" name="Picture 2" descr="http://www.uni-kl.de/aegee/kaiserslautern/wp-content/uploads/2008/02/evoluti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2209800"/>
            <a:ext cx="2057400" cy="94766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5943600" y="3516868"/>
            <a:ext cx="3048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DFA                                        TM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4478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Soon to be Ph.D. in Computer Science from UCSD</a:t>
            </a:r>
          </a:p>
          <a:p>
            <a:pPr lvl="1"/>
            <a:r>
              <a:rPr lang="en-US" dirty="0" smtClean="0"/>
              <a:t>Graph diffusion and clustering problems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Courses I’ve </a:t>
            </a:r>
            <a:r>
              <a:rPr lang="en-US" dirty="0" err="1" smtClean="0">
                <a:solidFill>
                  <a:schemeClr val="accent5"/>
                </a:solidFill>
              </a:rPr>
              <a:t>TA’d</a:t>
            </a:r>
            <a:r>
              <a:rPr lang="en-US" dirty="0" smtClean="0">
                <a:solidFill>
                  <a:schemeClr val="accent5"/>
                </a:solidFill>
              </a:rPr>
              <a:t> at UCSD: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105 (twice!)</a:t>
            </a:r>
            <a:r>
              <a:rPr lang="en-US" dirty="0" smtClean="0"/>
              <a:t>, 200, 202 (three times…)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What do I do when I’m not teaching?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     Other jobs and research projects:</a:t>
            </a:r>
          </a:p>
          <a:p>
            <a:pPr lvl="1"/>
            <a:r>
              <a:rPr lang="en-US" dirty="0" smtClean="0"/>
              <a:t>Several years’ internship experiences at Google and Bell Laboratories</a:t>
            </a:r>
          </a:p>
          <a:p>
            <a:pPr lvl="1"/>
            <a:r>
              <a:rPr lang="en-US" dirty="0" smtClean="0"/>
              <a:t>Some work in machine learning theory research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 I do in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your guide in inducing </a:t>
            </a:r>
            <a:r>
              <a:rPr lang="en-US" dirty="0" smtClean="0">
                <a:solidFill>
                  <a:schemeClr val="accent2"/>
                </a:solidFill>
              </a:rPr>
              <a:t>you</a:t>
            </a:r>
            <a:r>
              <a:rPr lang="en-US" dirty="0" smtClean="0"/>
              <a:t> to explore concepts</a:t>
            </a:r>
          </a:p>
          <a:p>
            <a:r>
              <a:rPr lang="en-US" dirty="0" smtClean="0"/>
              <a:t>Create situations and pose problems that set the scene for </a:t>
            </a:r>
            <a:r>
              <a:rPr lang="en-US" dirty="0" smtClean="0">
                <a:solidFill>
                  <a:schemeClr val="accent2"/>
                </a:solidFill>
              </a:rPr>
              <a:t>your</a:t>
            </a:r>
            <a:r>
              <a:rPr lang="en-US" dirty="0" smtClean="0"/>
              <a:t> exploration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Me: </a:t>
            </a:r>
            <a:r>
              <a:rPr lang="en-US" i="1" dirty="0" err="1" smtClean="0">
                <a:solidFill>
                  <a:schemeClr val="accent5"/>
                </a:solidFill>
              </a:rPr>
              <a:t>mise</a:t>
            </a:r>
            <a:r>
              <a:rPr lang="en-US" i="1" dirty="0" smtClean="0">
                <a:solidFill>
                  <a:schemeClr val="accent5"/>
                </a:solidFill>
              </a:rPr>
              <a:t> en scène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You: actor/actress</a:t>
            </a:r>
            <a:endParaRPr lang="en-US" i="1" dirty="0" smtClean="0">
              <a:solidFill>
                <a:schemeClr val="accent5"/>
              </a:solidFill>
            </a:endParaRPr>
          </a:p>
          <a:p>
            <a:r>
              <a:rPr lang="en-US" dirty="0" smtClean="0"/>
              <a:t>Provide you with feedback</a:t>
            </a:r>
          </a:p>
          <a:p>
            <a:r>
              <a:rPr lang="en-US" dirty="0" smtClean="0"/>
              <a:t>Evaluate your progress</a:t>
            </a:r>
          </a:p>
          <a:p>
            <a:r>
              <a:rPr lang="en-US" dirty="0" smtClean="0"/>
              <a:t>Answer your questions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Not</a:t>
            </a:r>
            <a:r>
              <a:rPr lang="en-US" i="1" dirty="0" smtClean="0"/>
              <a:t> </a:t>
            </a:r>
            <a:r>
              <a:rPr lang="en-US" dirty="0" smtClean="0"/>
              <a:t>spend lecture reading the textbook to you with slightly different words</a:t>
            </a:r>
            <a:endParaRPr lang="en-US" i="1" dirty="0"/>
          </a:p>
        </p:txBody>
      </p:sp>
      <p:pic>
        <p:nvPicPr>
          <p:cNvPr id="20482" name="Picture 2" descr="http://thequintessential.files.wordpress.com/2008/12/rear-window-stewart-kelly-hitchcock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2743200"/>
            <a:ext cx="3307402" cy="2590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 you do in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Prepare your brain for maximum in-class learning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Reading, reading quizzes</a:t>
            </a:r>
          </a:p>
          <a:p>
            <a:r>
              <a:rPr lang="en-US" dirty="0" smtClean="0"/>
              <a:t>In class: engage with yourself, your neighbors and the class, engage with the ideas—turn them upside down and sideways</a:t>
            </a:r>
          </a:p>
          <a:p>
            <a:pPr lvl="1"/>
            <a:r>
              <a:rPr lang="en-US" dirty="0" err="1" smtClean="0">
                <a:solidFill>
                  <a:schemeClr val="accent5"/>
                </a:solidFill>
              </a:rPr>
              <a:t>iClickers</a:t>
            </a:r>
            <a:r>
              <a:rPr lang="en-US" dirty="0" smtClean="0">
                <a:solidFill>
                  <a:schemeClr val="accent5"/>
                </a:solidFill>
              </a:rPr>
              <a:t>, group discussion</a:t>
            </a:r>
          </a:p>
          <a:p>
            <a:r>
              <a:rPr lang="en-US" dirty="0" smtClean="0"/>
              <a:t>Solidify, refine and perfect your skills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Homework</a:t>
            </a:r>
          </a:p>
          <a:p>
            <a:r>
              <a:rPr lang="en-US" dirty="0" smtClean="0"/>
              <a:t>Certify what you’ve learned, celebrate victories, redirect as needed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Exams</a:t>
            </a:r>
          </a:p>
          <a:p>
            <a:r>
              <a:rPr lang="en-US" dirty="0" smtClean="0"/>
              <a:t>Seek help and seek to help others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In class, </a:t>
            </a:r>
            <a:r>
              <a:rPr lang="en-US" dirty="0" err="1" smtClean="0">
                <a:solidFill>
                  <a:schemeClr val="accent5"/>
                </a:solidFill>
              </a:rPr>
              <a:t>moodle</a:t>
            </a:r>
            <a:r>
              <a:rPr lang="en-US" dirty="0" smtClean="0">
                <a:solidFill>
                  <a:schemeClr val="accent5"/>
                </a:solidFill>
              </a:rPr>
              <a:t> forums, office hours, discussion section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638800" y="2895600"/>
            <a:ext cx="3200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The ideas, not your neighbors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9157</TotalTime>
  <Words>2260</Words>
  <Application>Microsoft Macintosh PowerPoint</Application>
  <PresentationFormat>On-screen Show (4:3)</PresentationFormat>
  <Paragraphs>284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Welcome!</vt:lpstr>
      <vt:lpstr>CSE 105 Theory of Computation</vt:lpstr>
      <vt:lpstr> What is “Theory of Computation”?  </vt:lpstr>
      <vt:lpstr>Incredibly Practical</vt:lpstr>
      <vt:lpstr>Breathtakingly Beautiful</vt:lpstr>
      <vt:lpstr>How is this exploration of Theory of Computation structured?</vt:lpstr>
      <vt:lpstr>Who Am I?</vt:lpstr>
      <vt:lpstr>What do I do in this course?</vt:lpstr>
      <vt:lpstr>What do you do in this course?</vt:lpstr>
      <vt:lpstr>Rules for what you do in this course</vt:lpstr>
      <vt:lpstr>Rules for what you do in this course</vt:lpstr>
      <vt:lpstr>Rules for what you do in this course</vt:lpstr>
      <vt:lpstr>Rules for what you do in this course</vt:lpstr>
      <vt:lpstr>Thought of the Week</vt:lpstr>
      <vt:lpstr>Getting started to-do list:</vt:lpstr>
      <vt:lpstr>Textbook concerns</vt:lpstr>
      <vt:lpstr>What other classes are you taking this quarter?</vt:lpstr>
      <vt:lpstr>Automata Computational Models</vt:lpstr>
      <vt:lpstr>What Do Automata Do?</vt:lpstr>
      <vt:lpstr>Deterministic Finite Automata DFA</vt:lpstr>
      <vt:lpstr>DFA</vt:lpstr>
      <vt:lpstr>Tracing in a DFA</vt:lpstr>
      <vt:lpstr>Tracing in a DFA</vt:lpstr>
      <vt:lpstr>Quick review of set notation</vt:lpstr>
      <vt:lpstr>Quick review of set notation</vt:lpstr>
      <vt:lpstr>Which is the best description of the language recognized by the DFA M1?  (Σ = {a,b}) </vt:lpstr>
      <vt:lpstr>Which is the best description of the language recognized by the DFA M2?  (Σ = {a,b}) </vt:lpstr>
      <vt:lpstr>Communication: An important skill</vt:lpstr>
      <vt:lpstr>Which states should be in F (the set of “final” or “accept” states) so that DFA M1 recognizes the language L1 = {w | b’s never appear after a’s in w} (Σ = {a,b})</vt:lpstr>
      <vt:lpstr>Which states should be in F (the set of “final” or “accept” states) so that DFA M2 recognizes the language L2 = {w | w contains less than 1 a or more than 1 a}?  (Σ = {a,b})</vt:lpstr>
      <vt:lpstr>Remember…</vt:lpstr>
      <vt:lpstr>Automata Simulation Software JFLAP</vt:lpstr>
      <vt:lpstr>Getting started to-do list: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51</cp:revision>
  <dcterms:created xsi:type="dcterms:W3CDTF">2010-06-24T18:44:16Z</dcterms:created>
  <dcterms:modified xsi:type="dcterms:W3CDTF">2013-05-20T06:10:42Z</dcterms:modified>
</cp:coreProperties>
</file>