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31.xml" ContentType="application/vnd.openxmlformats-officedocument.presentationml.tags+xml"/>
  <Override PartName="/ppt/tags/tag34.xml" ContentType="application/vnd.openxmlformats-officedocument.presentationml.tags+xml"/>
  <Override PartName="/ppt/tags/tag3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3"/>
  </p:notesMasterIdLst>
  <p:sldIdLst>
    <p:sldId id="415" r:id="rId2"/>
    <p:sldId id="262" r:id="rId3"/>
    <p:sldId id="411" r:id="rId4"/>
    <p:sldId id="412" r:id="rId5"/>
    <p:sldId id="413" r:id="rId6"/>
    <p:sldId id="414" r:id="rId7"/>
    <p:sldId id="386" r:id="rId8"/>
    <p:sldId id="387" r:id="rId9"/>
    <p:sldId id="388" r:id="rId10"/>
    <p:sldId id="392" r:id="rId11"/>
    <p:sldId id="393" r:id="rId12"/>
    <p:sldId id="394" r:id="rId13"/>
    <p:sldId id="389" r:id="rId14"/>
    <p:sldId id="390" r:id="rId15"/>
    <p:sldId id="391" r:id="rId16"/>
    <p:sldId id="395" r:id="rId17"/>
    <p:sldId id="396" r:id="rId18"/>
    <p:sldId id="406" r:id="rId19"/>
    <p:sldId id="397" r:id="rId20"/>
    <p:sldId id="399" r:id="rId21"/>
    <p:sldId id="398" r:id="rId22"/>
    <p:sldId id="400" r:id="rId23"/>
    <p:sldId id="401" r:id="rId24"/>
    <p:sldId id="402" r:id="rId25"/>
    <p:sldId id="403" r:id="rId26"/>
    <p:sldId id="404" r:id="rId27"/>
    <p:sldId id="405" r:id="rId28"/>
    <p:sldId id="407" r:id="rId29"/>
    <p:sldId id="408" r:id="rId30"/>
    <p:sldId id="409" r:id="rId31"/>
    <p:sldId id="410" r:id="rId32"/>
  </p:sldIdLst>
  <p:sldSz cx="9144000" cy="6858000" type="screen4x3"/>
  <p:notesSz cx="6858000" cy="9144000"/>
  <p:custDataLst>
    <p:tags r:id="rId3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9775" autoAdjust="0"/>
  </p:normalViewPr>
  <p:slideViewPr>
    <p:cSldViewPr>
      <p:cViewPr varScale="1">
        <p:scale>
          <a:sx n="70" d="100"/>
          <a:sy n="70" d="100"/>
        </p:scale>
        <p:origin x="132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47048-0A01-4ECB-99B0-EE0598EE86B6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4024C-DF7D-46AE-AAB7-E1E472E947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8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FB0BD6C-38AC-4317-AFD3-0E2FA7250CE8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10CD-F4FA-4E83-BFFE-CAD3F7D6E1EA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1184-6CCE-42F7-96DF-909A0607A4EB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EA31-2866-4681-9E23-C4F35C16750B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F697-6B16-4E06-8BE4-D8F976BDB61E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7396-F2BF-45AE-A860-CAEFE7BC8817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9279-26CD-4723-A787-7D475DACDC6D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2EAC-5FA5-43C2-8257-98A2A65B28AB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0F33-DCBA-40CD-BCF4-BD6F749127EA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E7B2-AC0E-4908-8168-5EDFB447592D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671C-A6D1-4B6B-BBCB-8773CF8C71C2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D957D8F-31B3-4D5E-A983-FA6C180C52C8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hyperlink" Target="http://creativecommons.org/licenses/by-nc-sa/4.0/deed.en_US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9" Type="http://schemas.openxmlformats.org/officeDocument/2006/relationships/hyperlink" Target="http://peerinstruction4cs.org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18" Type="http://schemas.openxmlformats.org/officeDocument/2006/relationships/tags" Target="../tags/tag81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tags" Target="../tags/tag80.xml"/><Relationship Id="rId2" Type="http://schemas.openxmlformats.org/officeDocument/2006/relationships/tags" Target="../tags/tag65.xml"/><Relationship Id="rId16" Type="http://schemas.openxmlformats.org/officeDocument/2006/relationships/tags" Target="../tags/tag79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5" Type="http://schemas.openxmlformats.org/officeDocument/2006/relationships/tags" Target="../tags/tag68.xml"/><Relationship Id="rId15" Type="http://schemas.openxmlformats.org/officeDocument/2006/relationships/tags" Target="../tags/tag78.xml"/><Relationship Id="rId10" Type="http://schemas.openxmlformats.org/officeDocument/2006/relationships/tags" Target="../tags/tag73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3" Type="http://schemas.openxmlformats.org/officeDocument/2006/relationships/tags" Target="../tags/tag84.xml"/><Relationship Id="rId7" Type="http://schemas.openxmlformats.org/officeDocument/2006/relationships/tags" Target="../tags/tag88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5" Type="http://schemas.openxmlformats.org/officeDocument/2006/relationships/tags" Target="../tags/tag86.xml"/><Relationship Id="rId4" Type="http://schemas.openxmlformats.org/officeDocument/2006/relationships/tags" Target="../tags/tag85.xml"/><Relationship Id="rId9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5" Type="http://schemas.openxmlformats.org/officeDocument/2006/relationships/tags" Target="../tags/tag94.xml"/><Relationship Id="rId4" Type="http://schemas.openxmlformats.org/officeDocument/2006/relationships/tags" Target="../tags/tag93.xml"/><Relationship Id="rId9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08.xml"/><Relationship Id="rId13" Type="http://schemas.openxmlformats.org/officeDocument/2006/relationships/tags" Target="../tags/tag113.xml"/><Relationship Id="rId18" Type="http://schemas.openxmlformats.org/officeDocument/2006/relationships/tags" Target="../tags/tag118.xml"/><Relationship Id="rId3" Type="http://schemas.openxmlformats.org/officeDocument/2006/relationships/tags" Target="../tags/tag103.xml"/><Relationship Id="rId7" Type="http://schemas.openxmlformats.org/officeDocument/2006/relationships/tags" Target="../tags/tag107.xml"/><Relationship Id="rId12" Type="http://schemas.openxmlformats.org/officeDocument/2006/relationships/tags" Target="../tags/tag112.xml"/><Relationship Id="rId17" Type="http://schemas.openxmlformats.org/officeDocument/2006/relationships/tags" Target="../tags/tag117.xml"/><Relationship Id="rId2" Type="http://schemas.openxmlformats.org/officeDocument/2006/relationships/tags" Target="../tags/tag102.xml"/><Relationship Id="rId16" Type="http://schemas.openxmlformats.org/officeDocument/2006/relationships/tags" Target="../tags/tag116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11" Type="http://schemas.openxmlformats.org/officeDocument/2006/relationships/tags" Target="../tags/tag111.xml"/><Relationship Id="rId5" Type="http://schemas.openxmlformats.org/officeDocument/2006/relationships/tags" Target="../tags/tag105.xml"/><Relationship Id="rId15" Type="http://schemas.openxmlformats.org/officeDocument/2006/relationships/tags" Target="../tags/tag115.xml"/><Relationship Id="rId10" Type="http://schemas.openxmlformats.org/officeDocument/2006/relationships/tags" Target="../tags/tag110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04.xml"/><Relationship Id="rId9" Type="http://schemas.openxmlformats.org/officeDocument/2006/relationships/tags" Target="../tags/tag109.xml"/><Relationship Id="rId14" Type="http://schemas.openxmlformats.org/officeDocument/2006/relationships/tags" Target="../tags/tag1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26.xml"/><Relationship Id="rId13" Type="http://schemas.openxmlformats.org/officeDocument/2006/relationships/tags" Target="../tags/tag131.xml"/><Relationship Id="rId18" Type="http://schemas.openxmlformats.org/officeDocument/2006/relationships/tags" Target="../tags/tag136.xml"/><Relationship Id="rId3" Type="http://schemas.openxmlformats.org/officeDocument/2006/relationships/tags" Target="../tags/tag121.xml"/><Relationship Id="rId7" Type="http://schemas.openxmlformats.org/officeDocument/2006/relationships/tags" Target="../tags/tag125.xml"/><Relationship Id="rId12" Type="http://schemas.openxmlformats.org/officeDocument/2006/relationships/tags" Target="../tags/tag130.xml"/><Relationship Id="rId17" Type="http://schemas.openxmlformats.org/officeDocument/2006/relationships/tags" Target="../tags/tag135.xml"/><Relationship Id="rId2" Type="http://schemas.openxmlformats.org/officeDocument/2006/relationships/tags" Target="../tags/tag120.xml"/><Relationship Id="rId16" Type="http://schemas.openxmlformats.org/officeDocument/2006/relationships/tags" Target="../tags/tag134.xml"/><Relationship Id="rId1" Type="http://schemas.openxmlformats.org/officeDocument/2006/relationships/tags" Target="../tags/tag119.xml"/><Relationship Id="rId6" Type="http://schemas.openxmlformats.org/officeDocument/2006/relationships/tags" Target="../tags/tag124.xml"/><Relationship Id="rId11" Type="http://schemas.openxmlformats.org/officeDocument/2006/relationships/tags" Target="../tags/tag129.xml"/><Relationship Id="rId5" Type="http://schemas.openxmlformats.org/officeDocument/2006/relationships/tags" Target="../tags/tag123.xml"/><Relationship Id="rId15" Type="http://schemas.openxmlformats.org/officeDocument/2006/relationships/tags" Target="../tags/tag133.xml"/><Relationship Id="rId10" Type="http://schemas.openxmlformats.org/officeDocument/2006/relationships/tags" Target="../tags/tag128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22.xml"/><Relationship Id="rId9" Type="http://schemas.openxmlformats.org/officeDocument/2006/relationships/tags" Target="../tags/tag127.xml"/><Relationship Id="rId14" Type="http://schemas.openxmlformats.org/officeDocument/2006/relationships/tags" Target="../tags/tag13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44.xml"/><Relationship Id="rId13" Type="http://schemas.openxmlformats.org/officeDocument/2006/relationships/tags" Target="../tags/tag149.xml"/><Relationship Id="rId3" Type="http://schemas.openxmlformats.org/officeDocument/2006/relationships/tags" Target="../tags/tag139.xml"/><Relationship Id="rId7" Type="http://schemas.openxmlformats.org/officeDocument/2006/relationships/tags" Target="../tags/tag143.xml"/><Relationship Id="rId12" Type="http://schemas.openxmlformats.org/officeDocument/2006/relationships/tags" Target="../tags/tag148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38.xml"/><Relationship Id="rId16" Type="http://schemas.openxmlformats.org/officeDocument/2006/relationships/tags" Target="../tags/tag152.xml"/><Relationship Id="rId1" Type="http://schemas.openxmlformats.org/officeDocument/2006/relationships/tags" Target="../tags/tag137.xml"/><Relationship Id="rId6" Type="http://schemas.openxmlformats.org/officeDocument/2006/relationships/tags" Target="../tags/tag142.xml"/><Relationship Id="rId11" Type="http://schemas.openxmlformats.org/officeDocument/2006/relationships/tags" Target="../tags/tag147.xml"/><Relationship Id="rId5" Type="http://schemas.openxmlformats.org/officeDocument/2006/relationships/tags" Target="../tags/tag141.xml"/><Relationship Id="rId15" Type="http://schemas.openxmlformats.org/officeDocument/2006/relationships/tags" Target="../tags/tag151.xml"/><Relationship Id="rId10" Type="http://schemas.openxmlformats.org/officeDocument/2006/relationships/tags" Target="../tags/tag146.xml"/><Relationship Id="rId4" Type="http://schemas.openxmlformats.org/officeDocument/2006/relationships/tags" Target="../tags/tag140.xml"/><Relationship Id="rId9" Type="http://schemas.openxmlformats.org/officeDocument/2006/relationships/tags" Target="../tags/tag145.xml"/><Relationship Id="rId14" Type="http://schemas.openxmlformats.org/officeDocument/2006/relationships/tags" Target="../tags/tag15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58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4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61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69.xml"/><Relationship Id="rId13" Type="http://schemas.openxmlformats.org/officeDocument/2006/relationships/tags" Target="../tags/tag174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64.xml"/><Relationship Id="rId7" Type="http://schemas.openxmlformats.org/officeDocument/2006/relationships/tags" Target="../tags/tag168.xml"/><Relationship Id="rId12" Type="http://schemas.openxmlformats.org/officeDocument/2006/relationships/tags" Target="../tags/tag173.xml"/><Relationship Id="rId17" Type="http://schemas.openxmlformats.org/officeDocument/2006/relationships/tags" Target="../tags/tag178.xml"/><Relationship Id="rId2" Type="http://schemas.openxmlformats.org/officeDocument/2006/relationships/tags" Target="../tags/tag163.xml"/><Relationship Id="rId16" Type="http://schemas.openxmlformats.org/officeDocument/2006/relationships/tags" Target="../tags/tag177.xml"/><Relationship Id="rId1" Type="http://schemas.openxmlformats.org/officeDocument/2006/relationships/tags" Target="../tags/tag162.xml"/><Relationship Id="rId6" Type="http://schemas.openxmlformats.org/officeDocument/2006/relationships/tags" Target="../tags/tag167.xml"/><Relationship Id="rId11" Type="http://schemas.openxmlformats.org/officeDocument/2006/relationships/tags" Target="../tags/tag172.xml"/><Relationship Id="rId5" Type="http://schemas.openxmlformats.org/officeDocument/2006/relationships/tags" Target="../tags/tag166.xml"/><Relationship Id="rId15" Type="http://schemas.openxmlformats.org/officeDocument/2006/relationships/tags" Target="../tags/tag176.xml"/><Relationship Id="rId10" Type="http://schemas.openxmlformats.org/officeDocument/2006/relationships/tags" Target="../tags/tag171.xml"/><Relationship Id="rId4" Type="http://schemas.openxmlformats.org/officeDocument/2006/relationships/tags" Target="../tags/tag165.xml"/><Relationship Id="rId9" Type="http://schemas.openxmlformats.org/officeDocument/2006/relationships/tags" Target="../tags/tag170.xml"/><Relationship Id="rId14" Type="http://schemas.openxmlformats.org/officeDocument/2006/relationships/tags" Target="../tags/tag17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81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84.xml"/><Relationship Id="rId2" Type="http://schemas.openxmlformats.org/officeDocument/2006/relationships/tags" Target="../tags/tag183.xml"/><Relationship Id="rId1" Type="http://schemas.openxmlformats.org/officeDocument/2006/relationships/tags" Target="../tags/tag182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92.xml"/><Relationship Id="rId13" Type="http://schemas.openxmlformats.org/officeDocument/2006/relationships/tags" Target="../tags/tag197.xml"/><Relationship Id="rId18" Type="http://schemas.openxmlformats.org/officeDocument/2006/relationships/tags" Target="../tags/tag202.xml"/><Relationship Id="rId3" Type="http://schemas.openxmlformats.org/officeDocument/2006/relationships/tags" Target="../tags/tag187.xml"/><Relationship Id="rId7" Type="http://schemas.openxmlformats.org/officeDocument/2006/relationships/tags" Target="../tags/tag191.xml"/><Relationship Id="rId12" Type="http://schemas.openxmlformats.org/officeDocument/2006/relationships/tags" Target="../tags/tag196.xml"/><Relationship Id="rId17" Type="http://schemas.openxmlformats.org/officeDocument/2006/relationships/tags" Target="../tags/tag201.xml"/><Relationship Id="rId2" Type="http://schemas.openxmlformats.org/officeDocument/2006/relationships/tags" Target="../tags/tag186.xml"/><Relationship Id="rId16" Type="http://schemas.openxmlformats.org/officeDocument/2006/relationships/tags" Target="../tags/tag200.xml"/><Relationship Id="rId1" Type="http://schemas.openxmlformats.org/officeDocument/2006/relationships/tags" Target="../tags/tag185.xml"/><Relationship Id="rId6" Type="http://schemas.openxmlformats.org/officeDocument/2006/relationships/tags" Target="../tags/tag190.xml"/><Relationship Id="rId11" Type="http://schemas.openxmlformats.org/officeDocument/2006/relationships/tags" Target="../tags/tag195.xml"/><Relationship Id="rId5" Type="http://schemas.openxmlformats.org/officeDocument/2006/relationships/tags" Target="../tags/tag189.xml"/><Relationship Id="rId15" Type="http://schemas.openxmlformats.org/officeDocument/2006/relationships/tags" Target="../tags/tag199.xml"/><Relationship Id="rId10" Type="http://schemas.openxmlformats.org/officeDocument/2006/relationships/tags" Target="../tags/tag194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88.xml"/><Relationship Id="rId9" Type="http://schemas.openxmlformats.org/officeDocument/2006/relationships/tags" Target="../tags/tag193.xml"/><Relationship Id="rId14" Type="http://schemas.openxmlformats.org/officeDocument/2006/relationships/tags" Target="../tags/tag19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205.xml"/><Relationship Id="rId2" Type="http://schemas.openxmlformats.org/officeDocument/2006/relationships/tags" Target="../tags/tag204.xml"/><Relationship Id="rId1" Type="http://schemas.openxmlformats.org/officeDocument/2006/relationships/tags" Target="../tags/tag203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208.xml"/><Relationship Id="rId2" Type="http://schemas.openxmlformats.org/officeDocument/2006/relationships/tags" Target="../tags/tag207.xml"/><Relationship Id="rId1" Type="http://schemas.openxmlformats.org/officeDocument/2006/relationships/tags" Target="../tags/tag206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16.xml"/><Relationship Id="rId13" Type="http://schemas.openxmlformats.org/officeDocument/2006/relationships/tags" Target="../tags/tag221.xml"/><Relationship Id="rId3" Type="http://schemas.openxmlformats.org/officeDocument/2006/relationships/tags" Target="../tags/tag211.xml"/><Relationship Id="rId7" Type="http://schemas.openxmlformats.org/officeDocument/2006/relationships/tags" Target="../tags/tag215.xml"/><Relationship Id="rId12" Type="http://schemas.openxmlformats.org/officeDocument/2006/relationships/tags" Target="../tags/tag220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10.xml"/><Relationship Id="rId16" Type="http://schemas.openxmlformats.org/officeDocument/2006/relationships/tags" Target="../tags/tag224.xml"/><Relationship Id="rId1" Type="http://schemas.openxmlformats.org/officeDocument/2006/relationships/tags" Target="../tags/tag209.xml"/><Relationship Id="rId6" Type="http://schemas.openxmlformats.org/officeDocument/2006/relationships/tags" Target="../tags/tag214.xml"/><Relationship Id="rId11" Type="http://schemas.openxmlformats.org/officeDocument/2006/relationships/tags" Target="../tags/tag219.xml"/><Relationship Id="rId5" Type="http://schemas.openxmlformats.org/officeDocument/2006/relationships/tags" Target="../tags/tag213.xml"/><Relationship Id="rId15" Type="http://schemas.openxmlformats.org/officeDocument/2006/relationships/tags" Target="../tags/tag223.xml"/><Relationship Id="rId10" Type="http://schemas.openxmlformats.org/officeDocument/2006/relationships/tags" Target="../tags/tag218.xml"/><Relationship Id="rId4" Type="http://schemas.openxmlformats.org/officeDocument/2006/relationships/tags" Target="../tags/tag212.xml"/><Relationship Id="rId9" Type="http://schemas.openxmlformats.org/officeDocument/2006/relationships/tags" Target="../tags/tag217.xml"/><Relationship Id="rId14" Type="http://schemas.openxmlformats.org/officeDocument/2006/relationships/tags" Target="../tags/tag2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227.xml"/><Relationship Id="rId2" Type="http://schemas.openxmlformats.org/officeDocument/2006/relationships/tags" Target="../tags/tag226.xml"/><Relationship Id="rId1" Type="http://schemas.openxmlformats.org/officeDocument/2006/relationships/tags" Target="../tags/tag225.xml"/><Relationship Id="rId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30.xml"/><Relationship Id="rId2" Type="http://schemas.openxmlformats.org/officeDocument/2006/relationships/tags" Target="../tags/tag229.xml"/><Relationship Id="rId1" Type="http://schemas.openxmlformats.org/officeDocument/2006/relationships/tags" Target="../tags/tag228.xml"/><Relationship Id="rId4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233.xml"/><Relationship Id="rId2" Type="http://schemas.openxmlformats.org/officeDocument/2006/relationships/tags" Target="../tags/tag232.xml"/><Relationship Id="rId1" Type="http://schemas.openxmlformats.org/officeDocument/2006/relationships/tags" Target="../tags/tag23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236.xml"/><Relationship Id="rId2" Type="http://schemas.openxmlformats.org/officeDocument/2006/relationships/tags" Target="../tags/tag235.xml"/><Relationship Id="rId1" Type="http://schemas.openxmlformats.org/officeDocument/2006/relationships/tags" Target="../tags/tag234.xml"/><Relationship Id="rId4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239.xml"/><Relationship Id="rId2" Type="http://schemas.openxmlformats.org/officeDocument/2006/relationships/tags" Target="../tags/tag238.xml"/><Relationship Id="rId1" Type="http://schemas.openxmlformats.org/officeDocument/2006/relationships/tags" Target="../tags/tag237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5.png"/><Relationship Id="rId5" Type="http://schemas.openxmlformats.org/officeDocument/2006/relationships/tags" Target="../tags/tag3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6.png"/><Relationship Id="rId5" Type="http://schemas.openxmlformats.org/officeDocument/2006/relationships/tags" Target="../tags/tag3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7.png"/><Relationship Id="rId5" Type="http://schemas.openxmlformats.org/officeDocument/2006/relationships/tags" Target="../tags/tag37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40.xml"/><Relationship Id="rId18" Type="http://schemas.openxmlformats.org/officeDocument/2006/relationships/tags" Target="../tags/tag45.xml"/><Relationship Id="rId3" Type="http://schemas.openxmlformats.org/officeDocument/2006/relationships/tags" Target="../tags/tag27.xml"/><Relationship Id="rId7" Type="http://schemas.openxmlformats.org/officeDocument/2006/relationships/tags" Target="../tags/tag32.xml"/><Relationship Id="rId12" Type="http://schemas.openxmlformats.org/officeDocument/2006/relationships/tags" Target="../tags/tag39.xml"/><Relationship Id="rId17" Type="http://schemas.openxmlformats.org/officeDocument/2006/relationships/tags" Target="../tags/tag44.xml"/><Relationship Id="rId2" Type="http://schemas.openxmlformats.org/officeDocument/2006/relationships/tags" Target="../tags/tag26.xml"/><Relationship Id="rId16" Type="http://schemas.openxmlformats.org/officeDocument/2006/relationships/tags" Target="../tags/tag43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8.xml"/><Relationship Id="rId5" Type="http://schemas.openxmlformats.org/officeDocument/2006/relationships/tags" Target="../tags/tag29.xml"/><Relationship Id="rId15" Type="http://schemas.openxmlformats.org/officeDocument/2006/relationships/tags" Target="../tags/tag42.xml"/><Relationship Id="rId10" Type="http://schemas.openxmlformats.org/officeDocument/2006/relationships/tags" Target="../tags/tag36.xml"/><Relationship Id="rId19" Type="http://schemas.openxmlformats.org/officeDocument/2006/relationships/tags" Target="../tags/tag46.xml"/><Relationship Id="rId4" Type="http://schemas.openxmlformats.org/officeDocument/2006/relationships/tags" Target="../tags/tag28.xml"/><Relationship Id="rId9" Type="http://schemas.openxmlformats.org/officeDocument/2006/relationships/tags" Target="../tags/tag35.xml"/><Relationship Id="rId14" Type="http://schemas.openxmlformats.org/officeDocument/2006/relationships/tags" Target="../tags/tag4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13" Type="http://schemas.openxmlformats.org/officeDocument/2006/relationships/tags" Target="../tags/tag59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12" Type="http://schemas.openxmlformats.org/officeDocument/2006/relationships/tags" Target="../tags/tag58.xml"/><Relationship Id="rId17" Type="http://schemas.openxmlformats.org/officeDocument/2006/relationships/tags" Target="../tags/tag63.xml"/><Relationship Id="rId2" Type="http://schemas.openxmlformats.org/officeDocument/2006/relationships/tags" Target="../tags/tag48.xml"/><Relationship Id="rId16" Type="http://schemas.openxmlformats.org/officeDocument/2006/relationships/tags" Target="../tags/tag62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tags" Target="../tags/tag57.xml"/><Relationship Id="rId5" Type="http://schemas.openxmlformats.org/officeDocument/2006/relationships/tags" Target="../tags/tag51.xml"/><Relationship Id="rId15" Type="http://schemas.openxmlformats.org/officeDocument/2006/relationships/tags" Target="../tags/tag61.xml"/><Relationship Id="rId10" Type="http://schemas.openxmlformats.org/officeDocument/2006/relationships/tags" Target="../tags/tag56.xml"/><Relationship Id="rId4" Type="http://schemas.openxmlformats.org/officeDocument/2006/relationships/tags" Target="../tags/tag50.xml"/><Relationship Id="rId9" Type="http://schemas.openxmlformats.org/officeDocument/2006/relationships/tags" Target="../tags/tag55.xml"/><Relationship Id="rId14" Type="http://schemas.openxmlformats.org/officeDocument/2006/relationships/tags" Target="../tags/tag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CSE 20 – Discrete Mathematics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Dr. Cynthia Bailey Lee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Shachar</a:t>
            </a:r>
            <a:r>
              <a:rPr lang="en-US" dirty="0" smtClean="0"/>
              <a:t> Lovett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-123104"/>
            <a:ext cx="9144000" cy="246221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1026" name="Picture 2" descr="Creative Commons License">
            <a:hlinkClick r:id="rId7"/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71" y="2560838"/>
            <a:ext cx="1815531" cy="63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228600" y="2708476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 </a:t>
            </a:r>
            <a:r>
              <a:rPr lang="en-US" sz="4400" dirty="0">
                <a:solidFill>
                  <a:srgbClr val="4374B7"/>
                </a:solidFill>
                <a:latin typeface="Helvetica Neue"/>
              </a:rPr>
              <a:t> </a:t>
            </a:r>
            <a:r>
              <a:rPr lang="en-US" dirty="0">
                <a:solidFill>
                  <a:srgbClr val="4374B7"/>
                </a:solidFill>
                <a:latin typeface="Helvetica Neue"/>
              </a:rPr>
              <a:t>                         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dirty="0">
                <a:solidFill>
                  <a:srgbClr val="000000"/>
                </a:solidFill>
                <a:latin typeface="Helvetica Neue"/>
              </a:rPr>
              <a:t>Peer Instruction in Discrete Mathematics by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9"/>
              </a:rPr>
              <a:t>Cynthia </a:t>
            </a:r>
            <a:r>
              <a:rPr lang="en-US" dirty="0" err="1">
                <a:solidFill>
                  <a:srgbClr val="4374B7"/>
                </a:solidFill>
                <a:latin typeface="Helvetica Neue"/>
                <a:hlinkClick r:id="rId9"/>
              </a:rPr>
              <a:t>Lee</a:t>
            </a:r>
            <a:r>
              <a:rPr lang="en-US" dirty="0" err="1">
                <a:solidFill>
                  <a:srgbClr val="000000"/>
                </a:solidFill>
                <a:latin typeface="Helvetica Neue"/>
              </a:rPr>
              <a:t>is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 licensed under a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Creative Commons Attribution-</a:t>
            </a:r>
            <a:r>
              <a:rPr lang="en-US" dirty="0" err="1">
                <a:solidFill>
                  <a:srgbClr val="4374B7"/>
                </a:solidFill>
                <a:latin typeface="Helvetica Neue"/>
                <a:hlinkClick r:id="rId7"/>
              </a:rPr>
              <a:t>NonCommercial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-</a:t>
            </a:r>
            <a:r>
              <a:rPr lang="en-US" dirty="0" err="1">
                <a:solidFill>
                  <a:srgbClr val="4374B7"/>
                </a:solidFill>
                <a:latin typeface="Helvetica Neue"/>
                <a:hlinkClick r:id="rId7"/>
              </a:rPr>
              <a:t>ShareAlike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 4.0 International License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dirty="0">
                <a:solidFill>
                  <a:srgbClr val="000000"/>
                </a:solidFill>
                <a:latin typeface="Helvetica Neue"/>
              </a:rPr>
              <a:t>Based on a work at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9"/>
              </a:rPr>
              <a:t>http://peerinstruction4cs.org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dirty="0">
                <a:solidFill>
                  <a:srgbClr val="000000"/>
                </a:solidFill>
                <a:latin typeface="Helvetica Neue"/>
              </a:rPr>
              <a:t>Permissions beyond the scope of this license may be available at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9"/>
              </a:rPr>
              <a:t>http://peerinstruction4cs.org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sz="12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234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696148"/>
          </a:xfrm>
        </p:spPr>
        <p:txBody>
          <a:bodyPr>
            <a:normAutofit/>
          </a:bodyPr>
          <a:lstStyle/>
          <a:p>
            <a:r>
              <a:rPr lang="en-US" dirty="0" smtClean="0"/>
              <a:t>Is the following a function from X to Y?</a:t>
            </a:r>
          </a:p>
          <a:p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smtClean="0"/>
              <a:t>Yes</a:t>
            </a:r>
          </a:p>
          <a:p>
            <a:pPr marL="525780" indent="-457200">
              <a:buAutoNum type="alphaUcPeriod"/>
            </a:pPr>
            <a:r>
              <a:rPr lang="en-US" dirty="0" smtClean="0"/>
              <a:t>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3581400" y="3195935"/>
            <a:ext cx="1524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>
            <p:custDataLst>
              <p:tags r:id="rId5"/>
            </p:custDataLst>
          </p:nvPr>
        </p:nvSpPr>
        <p:spPr>
          <a:xfrm>
            <a:off x="6629400" y="3119735"/>
            <a:ext cx="1524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41148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72390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9" name="Oval 8"/>
          <p:cNvSpPr/>
          <p:nvPr>
            <p:custDataLst>
              <p:tags r:id="rId8"/>
            </p:custDataLst>
          </p:nvPr>
        </p:nvSpPr>
        <p:spPr>
          <a:xfrm>
            <a:off x="4343400" y="3500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>
            <p:custDataLst>
              <p:tags r:id="rId9"/>
            </p:custDataLst>
          </p:nvPr>
        </p:nvSpPr>
        <p:spPr>
          <a:xfrm>
            <a:off x="4038600" y="41103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>
            <p:custDataLst>
              <p:tags r:id="rId10"/>
            </p:custDataLst>
          </p:nvPr>
        </p:nvSpPr>
        <p:spPr>
          <a:xfrm>
            <a:off x="4343400" y="4643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>
            <p:custDataLst>
              <p:tags r:id="rId11"/>
            </p:custDataLst>
          </p:nvPr>
        </p:nvSpPr>
        <p:spPr>
          <a:xfrm>
            <a:off x="4191000" y="51771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>
            <p:custDataLst>
              <p:tags r:id="rId12"/>
            </p:custDataLst>
          </p:nvPr>
        </p:nvSpPr>
        <p:spPr>
          <a:xfrm>
            <a:off x="7315200" y="3500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>
            <p:custDataLst>
              <p:tags r:id="rId13"/>
            </p:custDataLst>
          </p:nvPr>
        </p:nvSpPr>
        <p:spPr>
          <a:xfrm>
            <a:off x="7162800" y="41865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>
            <p:custDataLst>
              <p:tags r:id="rId14"/>
            </p:custDataLst>
          </p:nvPr>
        </p:nvSpPr>
        <p:spPr>
          <a:xfrm>
            <a:off x="7239000" y="5024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10" idx="6"/>
            <a:endCxn id="16" idx="2"/>
          </p:cNvCxnSpPr>
          <p:nvPr>
            <p:custDataLst>
              <p:tags r:id="rId15"/>
            </p:custDataLst>
          </p:nvPr>
        </p:nvCxnSpPr>
        <p:spPr>
          <a:xfrm>
            <a:off x="4191000" y="4186535"/>
            <a:ext cx="30480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6"/>
            <a:endCxn id="16" idx="2"/>
          </p:cNvCxnSpPr>
          <p:nvPr>
            <p:custDataLst>
              <p:tags r:id="rId16"/>
            </p:custDataLst>
          </p:nvPr>
        </p:nvCxnSpPr>
        <p:spPr>
          <a:xfrm>
            <a:off x="4495800" y="4719935"/>
            <a:ext cx="27432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4" idx="2"/>
            <a:endCxn id="9" idx="6"/>
          </p:cNvCxnSpPr>
          <p:nvPr>
            <p:custDataLst>
              <p:tags r:id="rId17"/>
            </p:custDataLst>
          </p:nvPr>
        </p:nvCxnSpPr>
        <p:spPr>
          <a:xfrm flipH="1" flipV="1">
            <a:off x="4495800" y="3576935"/>
            <a:ext cx="26670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2"/>
            <a:endCxn id="12" idx="6"/>
          </p:cNvCxnSpPr>
          <p:nvPr>
            <p:custDataLst>
              <p:tags r:id="rId18"/>
            </p:custDataLst>
          </p:nvPr>
        </p:nvCxnSpPr>
        <p:spPr>
          <a:xfrm flipH="1">
            <a:off x="4343400" y="3576935"/>
            <a:ext cx="2971800" cy="1676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696148"/>
          </a:xfrm>
        </p:spPr>
        <p:txBody>
          <a:bodyPr>
            <a:normAutofit/>
          </a:bodyPr>
          <a:lstStyle/>
          <a:p>
            <a:r>
              <a:rPr lang="en-US" dirty="0" smtClean="0"/>
              <a:t>Is the following a function from X to Y?</a:t>
            </a:r>
          </a:p>
          <a:p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smtClean="0"/>
              <a:t>Yes</a:t>
            </a:r>
          </a:p>
          <a:p>
            <a:pPr marL="525780" indent="-457200">
              <a:buAutoNum type="alphaUcPeriod"/>
            </a:pPr>
            <a:r>
              <a:rPr lang="en-US" dirty="0" smtClean="0"/>
              <a:t>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21" name="Straight Connector 20"/>
          <p:cNvCxnSpPr/>
          <p:nvPr>
            <p:custDataLst>
              <p:tags r:id="rId4"/>
            </p:custDataLst>
          </p:nvPr>
        </p:nvCxnSpPr>
        <p:spPr>
          <a:xfrm>
            <a:off x="4038600" y="5562600"/>
            <a:ext cx="3810000" cy="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5"/>
            </p:custDataLst>
          </p:nvPr>
        </p:nvCxnSpPr>
        <p:spPr>
          <a:xfrm flipV="1">
            <a:off x="4572000" y="3200400"/>
            <a:ext cx="0" cy="266700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>
            <p:custDataLst>
              <p:tags r:id="rId6"/>
            </p:custDataLst>
          </p:nvPr>
        </p:nvSpPr>
        <p:spPr>
          <a:xfrm>
            <a:off x="78486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31" name="TextBox 30"/>
          <p:cNvSpPr txBox="1"/>
          <p:nvPr>
            <p:custDataLst>
              <p:tags r:id="rId7"/>
            </p:custDataLst>
          </p:nvPr>
        </p:nvSpPr>
        <p:spPr>
          <a:xfrm>
            <a:off x="4114800" y="2895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32" name="Freeform 31"/>
          <p:cNvSpPr/>
          <p:nvPr>
            <p:custDataLst>
              <p:tags r:id="rId8"/>
            </p:custDataLst>
          </p:nvPr>
        </p:nvSpPr>
        <p:spPr>
          <a:xfrm>
            <a:off x="3970421" y="3344779"/>
            <a:ext cx="3737811" cy="1711158"/>
          </a:xfrm>
          <a:custGeom>
            <a:avLst/>
            <a:gdLst>
              <a:gd name="connsiteX0" fmla="*/ 0 w 3737811"/>
              <a:gd name="connsiteY0" fmla="*/ 1411705 h 1711158"/>
              <a:gd name="connsiteX1" fmla="*/ 665747 w 3737811"/>
              <a:gd name="connsiteY1" fmla="*/ 729916 h 1711158"/>
              <a:gd name="connsiteX2" fmla="*/ 1636295 w 3737811"/>
              <a:gd name="connsiteY2" fmla="*/ 890337 h 1711158"/>
              <a:gd name="connsiteX3" fmla="*/ 2582779 w 3737811"/>
              <a:gd name="connsiteY3" fmla="*/ 1700463 h 1711158"/>
              <a:gd name="connsiteX4" fmla="*/ 3160295 w 3737811"/>
              <a:gd name="connsiteY4" fmla="*/ 826168 h 1711158"/>
              <a:gd name="connsiteX5" fmla="*/ 3737811 w 3737811"/>
              <a:gd name="connsiteY5" fmla="*/ 0 h 1711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37811" h="1711158">
                <a:moveTo>
                  <a:pt x="0" y="1411705"/>
                </a:moveTo>
                <a:cubicBezTo>
                  <a:pt x="196515" y="1114258"/>
                  <a:pt x="393031" y="816811"/>
                  <a:pt x="665747" y="729916"/>
                </a:cubicBezTo>
                <a:cubicBezTo>
                  <a:pt x="938463" y="643021"/>
                  <a:pt x="1316790" y="728579"/>
                  <a:pt x="1636295" y="890337"/>
                </a:cubicBezTo>
                <a:cubicBezTo>
                  <a:pt x="1955800" y="1052095"/>
                  <a:pt x="2328779" y="1711158"/>
                  <a:pt x="2582779" y="1700463"/>
                </a:cubicBezTo>
                <a:cubicBezTo>
                  <a:pt x="2836779" y="1689768"/>
                  <a:pt x="2967790" y="1109578"/>
                  <a:pt x="3160295" y="826168"/>
                </a:cubicBezTo>
                <a:cubicBezTo>
                  <a:pt x="3352800" y="542758"/>
                  <a:pt x="3545305" y="271379"/>
                  <a:pt x="3737811" y="0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696148"/>
          </a:xfrm>
        </p:spPr>
        <p:txBody>
          <a:bodyPr>
            <a:normAutofit/>
          </a:bodyPr>
          <a:lstStyle/>
          <a:p>
            <a:r>
              <a:rPr lang="en-US" dirty="0" smtClean="0"/>
              <a:t>Is the following a function </a:t>
            </a:r>
            <a:r>
              <a:rPr lang="en-US" dirty="0" smtClean="0">
                <a:solidFill>
                  <a:srgbClr val="FF0000"/>
                </a:solidFill>
              </a:rPr>
              <a:t>from Y to X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smtClean="0"/>
              <a:t>Yes</a:t>
            </a:r>
          </a:p>
          <a:p>
            <a:pPr marL="525780" indent="-457200">
              <a:buAutoNum type="alphaUcPeriod"/>
            </a:pPr>
            <a:r>
              <a:rPr lang="en-US" dirty="0" smtClean="0"/>
              <a:t>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12</a:t>
            </a:fld>
            <a:endParaRPr lang="en-US"/>
          </a:p>
        </p:txBody>
      </p:sp>
      <p:cxnSp>
        <p:nvCxnSpPr>
          <p:cNvPr id="21" name="Straight Connector 20"/>
          <p:cNvCxnSpPr/>
          <p:nvPr>
            <p:custDataLst>
              <p:tags r:id="rId4"/>
            </p:custDataLst>
          </p:nvPr>
        </p:nvCxnSpPr>
        <p:spPr>
          <a:xfrm>
            <a:off x="4038600" y="5562600"/>
            <a:ext cx="3810000" cy="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5"/>
            </p:custDataLst>
          </p:nvPr>
        </p:nvCxnSpPr>
        <p:spPr>
          <a:xfrm flipV="1">
            <a:off x="4572000" y="3200400"/>
            <a:ext cx="0" cy="266700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>
            <p:custDataLst>
              <p:tags r:id="rId6"/>
            </p:custDataLst>
          </p:nvPr>
        </p:nvSpPr>
        <p:spPr>
          <a:xfrm>
            <a:off x="78486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31" name="TextBox 30"/>
          <p:cNvSpPr txBox="1"/>
          <p:nvPr>
            <p:custDataLst>
              <p:tags r:id="rId7"/>
            </p:custDataLst>
          </p:nvPr>
        </p:nvSpPr>
        <p:spPr>
          <a:xfrm>
            <a:off x="4114800" y="2895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32" name="Freeform 31"/>
          <p:cNvSpPr/>
          <p:nvPr>
            <p:custDataLst>
              <p:tags r:id="rId8"/>
            </p:custDataLst>
          </p:nvPr>
        </p:nvSpPr>
        <p:spPr>
          <a:xfrm>
            <a:off x="3970421" y="3344779"/>
            <a:ext cx="3737811" cy="1711158"/>
          </a:xfrm>
          <a:custGeom>
            <a:avLst/>
            <a:gdLst>
              <a:gd name="connsiteX0" fmla="*/ 0 w 3737811"/>
              <a:gd name="connsiteY0" fmla="*/ 1411705 h 1711158"/>
              <a:gd name="connsiteX1" fmla="*/ 665747 w 3737811"/>
              <a:gd name="connsiteY1" fmla="*/ 729916 h 1711158"/>
              <a:gd name="connsiteX2" fmla="*/ 1636295 w 3737811"/>
              <a:gd name="connsiteY2" fmla="*/ 890337 h 1711158"/>
              <a:gd name="connsiteX3" fmla="*/ 2582779 w 3737811"/>
              <a:gd name="connsiteY3" fmla="*/ 1700463 h 1711158"/>
              <a:gd name="connsiteX4" fmla="*/ 3160295 w 3737811"/>
              <a:gd name="connsiteY4" fmla="*/ 826168 h 1711158"/>
              <a:gd name="connsiteX5" fmla="*/ 3737811 w 3737811"/>
              <a:gd name="connsiteY5" fmla="*/ 0 h 1711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37811" h="1711158">
                <a:moveTo>
                  <a:pt x="0" y="1411705"/>
                </a:moveTo>
                <a:cubicBezTo>
                  <a:pt x="196515" y="1114258"/>
                  <a:pt x="393031" y="816811"/>
                  <a:pt x="665747" y="729916"/>
                </a:cubicBezTo>
                <a:cubicBezTo>
                  <a:pt x="938463" y="643021"/>
                  <a:pt x="1316790" y="728579"/>
                  <a:pt x="1636295" y="890337"/>
                </a:cubicBezTo>
                <a:cubicBezTo>
                  <a:pt x="1955800" y="1052095"/>
                  <a:pt x="2328779" y="1711158"/>
                  <a:pt x="2582779" y="1700463"/>
                </a:cubicBezTo>
                <a:cubicBezTo>
                  <a:pt x="2836779" y="1689768"/>
                  <a:pt x="2967790" y="1109578"/>
                  <a:pt x="3160295" y="826168"/>
                </a:cubicBezTo>
                <a:cubicBezTo>
                  <a:pt x="3352800" y="542758"/>
                  <a:pt x="3545305" y="271379"/>
                  <a:pt x="3737811" y="0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 function f:X</a:t>
            </a:r>
            <a:r>
              <a:rPr lang="en-US" dirty="0" smtClean="0">
                <a:sym typeface="Wingdings" pitchFamily="2" charset="2"/>
              </a:rPr>
              <a:t>Y maps any element of X to an element of Y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Every element of X is mapped – f(x) is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always defined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Every element of X is mapped to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just one value </a:t>
            </a:r>
            <a:r>
              <a:rPr lang="en-US" dirty="0" smtClean="0">
                <a:sym typeface="Wingdings" pitchFamily="2" charset="2"/>
              </a:rPr>
              <a:t>in 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Injective, </a:t>
            </a:r>
            <a:r>
              <a:rPr lang="en-US" dirty="0" err="1" smtClean="0"/>
              <a:t>Surjective</a:t>
            </a:r>
            <a:r>
              <a:rPr lang="en-US" dirty="0" smtClean="0"/>
              <a:t>, </a:t>
            </a:r>
            <a:r>
              <a:rPr lang="en-US" dirty="0" err="1" smtClean="0"/>
              <a:t>Bijective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696148"/>
          </a:xfrm>
        </p:spPr>
        <p:txBody>
          <a:bodyPr>
            <a:normAutofit/>
          </a:bodyPr>
          <a:lstStyle/>
          <a:p>
            <a:r>
              <a:rPr lang="en-US" dirty="0" smtClean="0"/>
              <a:t>Is the following function</a:t>
            </a:r>
          </a:p>
          <a:p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smtClean="0"/>
              <a:t>Injective</a:t>
            </a:r>
          </a:p>
          <a:p>
            <a:pPr marL="525780" indent="-457200">
              <a:buAutoNum type="alphaUcPeriod"/>
            </a:pPr>
            <a:r>
              <a:rPr lang="en-US" dirty="0" err="1" smtClean="0"/>
              <a:t>Surjective</a:t>
            </a:r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err="1" smtClean="0"/>
              <a:t>Bijective</a:t>
            </a:r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smtClean="0"/>
              <a:t>None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3581400" y="3195935"/>
            <a:ext cx="1524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>
            <p:custDataLst>
              <p:tags r:id="rId5"/>
            </p:custDataLst>
          </p:nvPr>
        </p:nvSpPr>
        <p:spPr>
          <a:xfrm>
            <a:off x="6629400" y="3119735"/>
            <a:ext cx="1524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41148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72390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9" name="Oval 8"/>
          <p:cNvSpPr/>
          <p:nvPr>
            <p:custDataLst>
              <p:tags r:id="rId8"/>
            </p:custDataLst>
          </p:nvPr>
        </p:nvSpPr>
        <p:spPr>
          <a:xfrm>
            <a:off x="4343400" y="3500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>
            <p:custDataLst>
              <p:tags r:id="rId9"/>
            </p:custDataLst>
          </p:nvPr>
        </p:nvSpPr>
        <p:spPr>
          <a:xfrm>
            <a:off x="4038600" y="41103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>
            <p:custDataLst>
              <p:tags r:id="rId10"/>
            </p:custDataLst>
          </p:nvPr>
        </p:nvSpPr>
        <p:spPr>
          <a:xfrm>
            <a:off x="4343400" y="4643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>
            <p:custDataLst>
              <p:tags r:id="rId11"/>
            </p:custDataLst>
          </p:nvPr>
        </p:nvSpPr>
        <p:spPr>
          <a:xfrm>
            <a:off x="4191000" y="51771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>
            <p:custDataLst>
              <p:tags r:id="rId12"/>
            </p:custDataLst>
          </p:nvPr>
        </p:nvSpPr>
        <p:spPr>
          <a:xfrm>
            <a:off x="7315200" y="3500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>
            <p:custDataLst>
              <p:tags r:id="rId13"/>
            </p:custDataLst>
          </p:nvPr>
        </p:nvSpPr>
        <p:spPr>
          <a:xfrm>
            <a:off x="7162800" y="41865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>
            <p:custDataLst>
              <p:tags r:id="rId14"/>
            </p:custDataLst>
          </p:nvPr>
        </p:nvSpPr>
        <p:spPr>
          <a:xfrm>
            <a:off x="7239000" y="5024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9" idx="6"/>
            <a:endCxn id="13" idx="2"/>
          </p:cNvCxnSpPr>
          <p:nvPr>
            <p:custDataLst>
              <p:tags r:id="rId15"/>
            </p:custDataLst>
          </p:nvPr>
        </p:nvCxnSpPr>
        <p:spPr>
          <a:xfrm>
            <a:off x="4495800" y="3576935"/>
            <a:ext cx="2819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6"/>
            <a:endCxn id="16" idx="2"/>
          </p:cNvCxnSpPr>
          <p:nvPr>
            <p:custDataLst>
              <p:tags r:id="rId16"/>
            </p:custDataLst>
          </p:nvPr>
        </p:nvCxnSpPr>
        <p:spPr>
          <a:xfrm>
            <a:off x="4191000" y="4186535"/>
            <a:ext cx="30480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6"/>
            <a:endCxn id="16" idx="2"/>
          </p:cNvCxnSpPr>
          <p:nvPr>
            <p:custDataLst>
              <p:tags r:id="rId17"/>
            </p:custDataLst>
          </p:nvPr>
        </p:nvCxnSpPr>
        <p:spPr>
          <a:xfrm>
            <a:off x="4495800" y="4719935"/>
            <a:ext cx="27432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6"/>
            <a:endCxn id="13" idx="2"/>
          </p:cNvCxnSpPr>
          <p:nvPr>
            <p:custDataLst>
              <p:tags r:id="rId18"/>
            </p:custDataLst>
          </p:nvPr>
        </p:nvCxnSpPr>
        <p:spPr>
          <a:xfrm flipV="1">
            <a:off x="4343400" y="3576935"/>
            <a:ext cx="2971800" cy="1676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Injective, </a:t>
            </a:r>
            <a:r>
              <a:rPr lang="en-US" dirty="0" err="1" smtClean="0"/>
              <a:t>Surjective</a:t>
            </a:r>
            <a:r>
              <a:rPr lang="en-US" dirty="0" smtClean="0"/>
              <a:t>, </a:t>
            </a:r>
            <a:r>
              <a:rPr lang="en-US" dirty="0" err="1" smtClean="0"/>
              <a:t>Bijective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696148"/>
          </a:xfrm>
        </p:spPr>
        <p:txBody>
          <a:bodyPr>
            <a:normAutofit/>
          </a:bodyPr>
          <a:lstStyle/>
          <a:p>
            <a:r>
              <a:rPr lang="en-US" dirty="0" smtClean="0"/>
              <a:t>Is the following function</a:t>
            </a:r>
          </a:p>
          <a:p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smtClean="0"/>
              <a:t>Injective</a:t>
            </a:r>
          </a:p>
          <a:p>
            <a:pPr marL="525780" indent="-457200">
              <a:buAutoNum type="alphaUcPeriod"/>
            </a:pPr>
            <a:r>
              <a:rPr lang="en-US" dirty="0" err="1" smtClean="0"/>
              <a:t>Surjective</a:t>
            </a:r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err="1" smtClean="0"/>
              <a:t>Bijective</a:t>
            </a:r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smtClean="0"/>
              <a:t>None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3581400" y="3195935"/>
            <a:ext cx="1524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>
            <p:custDataLst>
              <p:tags r:id="rId5"/>
            </p:custDataLst>
          </p:nvPr>
        </p:nvSpPr>
        <p:spPr>
          <a:xfrm>
            <a:off x="6629400" y="3119735"/>
            <a:ext cx="1524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41148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72390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9" name="Oval 8"/>
          <p:cNvSpPr/>
          <p:nvPr>
            <p:custDataLst>
              <p:tags r:id="rId8"/>
            </p:custDataLst>
          </p:nvPr>
        </p:nvSpPr>
        <p:spPr>
          <a:xfrm>
            <a:off x="4343400" y="3500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>
            <p:custDataLst>
              <p:tags r:id="rId9"/>
            </p:custDataLst>
          </p:nvPr>
        </p:nvSpPr>
        <p:spPr>
          <a:xfrm>
            <a:off x="4038600" y="41103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>
            <p:custDataLst>
              <p:tags r:id="rId10"/>
            </p:custDataLst>
          </p:nvPr>
        </p:nvSpPr>
        <p:spPr>
          <a:xfrm>
            <a:off x="4343400" y="4643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>
            <p:custDataLst>
              <p:tags r:id="rId11"/>
            </p:custDataLst>
          </p:nvPr>
        </p:nvSpPr>
        <p:spPr>
          <a:xfrm>
            <a:off x="4191000" y="51771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>
            <p:custDataLst>
              <p:tags r:id="rId12"/>
            </p:custDataLst>
          </p:nvPr>
        </p:nvSpPr>
        <p:spPr>
          <a:xfrm>
            <a:off x="7315200" y="3500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>
            <p:custDataLst>
              <p:tags r:id="rId13"/>
            </p:custDataLst>
          </p:nvPr>
        </p:nvSpPr>
        <p:spPr>
          <a:xfrm>
            <a:off x="7162800" y="41865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>
            <p:custDataLst>
              <p:tags r:id="rId14"/>
            </p:custDataLst>
          </p:nvPr>
        </p:nvSpPr>
        <p:spPr>
          <a:xfrm>
            <a:off x="7239000" y="5024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9" idx="6"/>
            <a:endCxn id="13" idx="2"/>
          </p:cNvCxnSpPr>
          <p:nvPr>
            <p:custDataLst>
              <p:tags r:id="rId15"/>
            </p:custDataLst>
          </p:nvPr>
        </p:nvCxnSpPr>
        <p:spPr>
          <a:xfrm>
            <a:off x="4495800" y="3576935"/>
            <a:ext cx="2819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6"/>
            <a:endCxn id="14" idx="2"/>
          </p:cNvCxnSpPr>
          <p:nvPr>
            <p:custDataLst>
              <p:tags r:id="rId16"/>
            </p:custDataLst>
          </p:nvPr>
        </p:nvCxnSpPr>
        <p:spPr>
          <a:xfrm>
            <a:off x="4191000" y="4186535"/>
            <a:ext cx="2971800" cy="76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6"/>
            <a:endCxn id="16" idx="2"/>
          </p:cNvCxnSpPr>
          <p:nvPr>
            <p:custDataLst>
              <p:tags r:id="rId17"/>
            </p:custDataLst>
          </p:nvPr>
        </p:nvCxnSpPr>
        <p:spPr>
          <a:xfrm>
            <a:off x="4495800" y="4719935"/>
            <a:ext cx="27432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6"/>
            <a:endCxn id="13" idx="2"/>
          </p:cNvCxnSpPr>
          <p:nvPr>
            <p:custDataLst>
              <p:tags r:id="rId18"/>
            </p:custDataLst>
          </p:nvPr>
        </p:nvCxnSpPr>
        <p:spPr>
          <a:xfrm flipV="1">
            <a:off x="4343400" y="3576935"/>
            <a:ext cx="2971800" cy="1676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Injective, </a:t>
            </a:r>
            <a:r>
              <a:rPr lang="en-US" dirty="0" err="1" smtClean="0"/>
              <a:t>Surjective</a:t>
            </a:r>
            <a:r>
              <a:rPr lang="en-US" dirty="0" smtClean="0"/>
              <a:t>, </a:t>
            </a:r>
            <a:r>
              <a:rPr lang="en-US" dirty="0" err="1" smtClean="0"/>
              <a:t>Bijective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696148"/>
          </a:xfrm>
        </p:spPr>
        <p:txBody>
          <a:bodyPr>
            <a:normAutofit/>
          </a:bodyPr>
          <a:lstStyle/>
          <a:p>
            <a:r>
              <a:rPr lang="en-US" dirty="0" smtClean="0"/>
              <a:t>Is the following function</a:t>
            </a:r>
          </a:p>
          <a:p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smtClean="0"/>
              <a:t>Injective</a:t>
            </a:r>
          </a:p>
          <a:p>
            <a:pPr marL="525780" indent="-457200">
              <a:buAutoNum type="alphaUcPeriod"/>
            </a:pPr>
            <a:r>
              <a:rPr lang="en-US" dirty="0" err="1" smtClean="0"/>
              <a:t>Surjective</a:t>
            </a:r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err="1" smtClean="0"/>
              <a:t>Bijective</a:t>
            </a:r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smtClean="0"/>
              <a:t>None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3581400" y="3195935"/>
            <a:ext cx="1524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>
            <p:custDataLst>
              <p:tags r:id="rId5"/>
            </p:custDataLst>
          </p:nvPr>
        </p:nvSpPr>
        <p:spPr>
          <a:xfrm>
            <a:off x="6629400" y="3119735"/>
            <a:ext cx="1524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41148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72390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9" name="Oval 8"/>
          <p:cNvSpPr/>
          <p:nvPr>
            <p:custDataLst>
              <p:tags r:id="rId8"/>
            </p:custDataLst>
          </p:nvPr>
        </p:nvSpPr>
        <p:spPr>
          <a:xfrm>
            <a:off x="4343400" y="3500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>
            <p:custDataLst>
              <p:tags r:id="rId9"/>
            </p:custDataLst>
          </p:nvPr>
        </p:nvSpPr>
        <p:spPr>
          <a:xfrm>
            <a:off x="4343400" y="419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>
            <p:custDataLst>
              <p:tags r:id="rId10"/>
            </p:custDataLst>
          </p:nvPr>
        </p:nvSpPr>
        <p:spPr>
          <a:xfrm>
            <a:off x="4191000" y="51771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>
            <p:custDataLst>
              <p:tags r:id="rId11"/>
            </p:custDataLst>
          </p:nvPr>
        </p:nvSpPr>
        <p:spPr>
          <a:xfrm>
            <a:off x="7315200" y="3500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>
            <p:custDataLst>
              <p:tags r:id="rId12"/>
            </p:custDataLst>
          </p:nvPr>
        </p:nvSpPr>
        <p:spPr>
          <a:xfrm>
            <a:off x="7162800" y="41865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>
            <p:custDataLst>
              <p:tags r:id="rId13"/>
            </p:custDataLst>
          </p:nvPr>
        </p:nvSpPr>
        <p:spPr>
          <a:xfrm>
            <a:off x="7239000" y="5024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9" idx="6"/>
            <a:endCxn id="13" idx="2"/>
          </p:cNvCxnSpPr>
          <p:nvPr>
            <p:custDataLst>
              <p:tags r:id="rId14"/>
            </p:custDataLst>
          </p:nvPr>
        </p:nvCxnSpPr>
        <p:spPr>
          <a:xfrm>
            <a:off x="4495800" y="3576935"/>
            <a:ext cx="2819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6"/>
            <a:endCxn id="16" idx="2"/>
          </p:cNvCxnSpPr>
          <p:nvPr>
            <p:custDataLst>
              <p:tags r:id="rId15"/>
            </p:custDataLst>
          </p:nvPr>
        </p:nvCxnSpPr>
        <p:spPr>
          <a:xfrm>
            <a:off x="4495800" y="4267200"/>
            <a:ext cx="2743200" cy="83373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6"/>
            <a:endCxn id="14" idx="2"/>
          </p:cNvCxnSpPr>
          <p:nvPr>
            <p:custDataLst>
              <p:tags r:id="rId16"/>
            </p:custDataLst>
          </p:nvPr>
        </p:nvCxnSpPr>
        <p:spPr>
          <a:xfrm flipV="1">
            <a:off x="4343400" y="4262735"/>
            <a:ext cx="2819400" cy="990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Injective, </a:t>
            </a:r>
            <a:r>
              <a:rPr lang="en-US" dirty="0" err="1" smtClean="0"/>
              <a:t>Surjective</a:t>
            </a:r>
            <a:r>
              <a:rPr lang="en-US" dirty="0" smtClean="0"/>
              <a:t>, </a:t>
            </a:r>
            <a:r>
              <a:rPr lang="en-US" dirty="0" err="1" smtClean="0"/>
              <a:t>Bijective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Function f:X </a:t>
            </a:r>
            <a:r>
              <a:rPr lang="en-US" dirty="0" smtClean="0">
                <a:sym typeface="Wingdings" pitchFamily="2" charset="2"/>
              </a:rPr>
              <a:t> Y</a:t>
            </a:r>
            <a:endParaRPr lang="en-US" dirty="0" smtClean="0"/>
          </a:p>
          <a:p>
            <a:r>
              <a:rPr lang="en-US" dirty="0" smtClean="0"/>
              <a:t>f</a:t>
            </a:r>
            <a:r>
              <a:rPr lang="en-US" dirty="0" smtClean="0">
                <a:sym typeface="Wingdings" pitchFamily="2" charset="2"/>
              </a:rPr>
              <a:t> is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injective</a:t>
            </a:r>
            <a:r>
              <a:rPr lang="en-US" dirty="0" smtClean="0">
                <a:sym typeface="Wingdings" pitchFamily="2" charset="2"/>
              </a:rPr>
              <a:t> if: f(x)=f(y) </a:t>
            </a:r>
            <a:r>
              <a:rPr lang="en-US" dirty="0" smtClean="0">
                <a:sym typeface="Symbol"/>
              </a:rPr>
              <a:t> </a:t>
            </a:r>
            <a:r>
              <a:rPr lang="en-US" dirty="0" smtClean="0">
                <a:sym typeface="Wingdings" pitchFamily="2" charset="2"/>
              </a:rPr>
              <a:t>x=y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That is, no two elements in X are mapped to the same value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f is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surjective</a:t>
            </a:r>
            <a:r>
              <a:rPr lang="en-US" dirty="0" smtClean="0">
                <a:sym typeface="Wingdings" pitchFamily="2" charset="2"/>
              </a:rPr>
              <a:t> if: </a:t>
            </a:r>
            <a:r>
              <a:rPr lang="en-US" dirty="0" smtClean="0">
                <a:sym typeface="Symbol"/>
              </a:rPr>
              <a:t></a:t>
            </a:r>
            <a:r>
              <a:rPr lang="en-US" dirty="0" err="1" smtClean="0">
                <a:sym typeface="Symbol"/>
              </a:rPr>
              <a:t>yY</a:t>
            </a:r>
            <a:r>
              <a:rPr lang="en-US" dirty="0" smtClean="0">
                <a:sym typeface="Symbol"/>
              </a:rPr>
              <a:t> </a:t>
            </a:r>
            <a:r>
              <a:rPr lang="en-US" dirty="0" err="1" smtClean="0">
                <a:sym typeface="Symbol"/>
              </a:rPr>
              <a:t>xX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s.t</a:t>
            </a:r>
            <a:r>
              <a:rPr lang="en-US" dirty="0" smtClean="0">
                <a:sym typeface="Symbol"/>
              </a:rPr>
              <a:t>. f(x)=y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There is always an “inverse”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Could be more than one x!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f is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bijective</a:t>
            </a:r>
            <a:r>
              <a:rPr lang="en-US" dirty="0" smtClean="0">
                <a:sym typeface="Wingdings" pitchFamily="2" charset="2"/>
              </a:rPr>
              <a:t> if it is both injective and </a:t>
            </a:r>
            <a:r>
              <a:rPr lang="en-US" dirty="0" err="1" smtClean="0">
                <a:sym typeface="Wingdings" pitchFamily="2" charset="2"/>
              </a:rPr>
              <a:t>surjective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Set sizes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6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Let X,Y be finite sets, f:X</a:t>
            </a:r>
            <a:r>
              <a:rPr lang="en-US" dirty="0" smtClean="0">
                <a:sym typeface="Wingdings" pitchFamily="2" charset="2"/>
              </a:rPr>
              <a:t>Y a function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Theorem: If f is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injective</a:t>
            </a:r>
            <a:r>
              <a:rPr lang="en-US" dirty="0" smtClean="0">
                <a:sym typeface="Wingdings" pitchFamily="2" charset="2"/>
              </a:rPr>
              <a:t> then |X|</a:t>
            </a:r>
            <a:r>
              <a:rPr lang="en-US" dirty="0" smtClean="0">
                <a:sym typeface="Symbol"/>
              </a:rPr>
              <a:t>|Y|.</a:t>
            </a:r>
          </a:p>
          <a:p>
            <a:endParaRPr lang="en-US" dirty="0" smtClean="0">
              <a:sym typeface="Symbol"/>
            </a:endParaRPr>
          </a:p>
          <a:p>
            <a:r>
              <a:rPr lang="en-US" b="1" dirty="0" smtClean="0"/>
              <a:t>Try and prove yourself first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949171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Today’s Topics: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90600" y="2320771"/>
            <a:ext cx="7010400" cy="36990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0.</a:t>
            </a:r>
            <a:r>
              <a:rPr lang="en-US" dirty="0" smtClean="0"/>
              <a:t>   Finish Friday’s Set Theory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Functions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Set sizes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Infinite set sizes (if time permits)</a:t>
            </a:r>
          </a:p>
          <a:p>
            <a:pPr marL="525780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848548"/>
          </a:xfrm>
        </p:spPr>
        <p:txBody>
          <a:bodyPr>
            <a:normAutofit/>
          </a:bodyPr>
          <a:lstStyle/>
          <a:p>
            <a:r>
              <a:rPr lang="en-US" dirty="0" smtClean="0"/>
              <a:t>Let X,Y be finite sets, f:X</a:t>
            </a:r>
            <a:r>
              <a:rPr lang="en-US" dirty="0" smtClean="0">
                <a:sym typeface="Wingdings" pitchFamily="2" charset="2"/>
              </a:rPr>
              <a:t>Y a function</a:t>
            </a:r>
          </a:p>
          <a:p>
            <a:r>
              <a:rPr lang="en-US" dirty="0" smtClean="0">
                <a:sym typeface="Wingdings" pitchFamily="2" charset="2"/>
              </a:rPr>
              <a:t>Theorem: If f is injective then |X|</a:t>
            </a:r>
            <a:r>
              <a:rPr lang="en-US" dirty="0" smtClean="0">
                <a:sym typeface="Symbol"/>
              </a:rPr>
              <a:t>|Y|.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Proof by picture (not really a proof, just for intuition):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3352800" y="4495800"/>
            <a:ext cx="11430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3733800" y="6096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629400" y="6096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10" name="Oval 9"/>
          <p:cNvSpPr/>
          <p:nvPr>
            <p:custDataLst>
              <p:tags r:id="rId7"/>
            </p:custDataLst>
          </p:nvPr>
        </p:nvSpPr>
        <p:spPr>
          <a:xfrm>
            <a:off x="3848100" y="473964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>
            <p:custDataLst>
              <p:tags r:id="rId8"/>
            </p:custDataLst>
          </p:nvPr>
        </p:nvSpPr>
        <p:spPr>
          <a:xfrm>
            <a:off x="3886200" y="522732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>
            <p:custDataLst>
              <p:tags r:id="rId9"/>
            </p:custDataLst>
          </p:nvPr>
        </p:nvSpPr>
        <p:spPr>
          <a:xfrm>
            <a:off x="3848100" y="576072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0" idx="6"/>
            <a:endCxn id="30" idx="2"/>
          </p:cNvCxnSpPr>
          <p:nvPr>
            <p:custDataLst>
              <p:tags r:id="rId10"/>
            </p:custDataLst>
          </p:nvPr>
        </p:nvCxnSpPr>
        <p:spPr>
          <a:xfrm>
            <a:off x="3962400" y="4792980"/>
            <a:ext cx="2781300" cy="304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2" idx="2"/>
          </p:cNvCxnSpPr>
          <p:nvPr>
            <p:custDataLst>
              <p:tags r:id="rId11"/>
            </p:custDataLst>
          </p:nvPr>
        </p:nvCxnSpPr>
        <p:spPr>
          <a:xfrm>
            <a:off x="4000500" y="5280660"/>
            <a:ext cx="2743200" cy="5638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6"/>
            <a:endCxn id="33" idx="2"/>
          </p:cNvCxnSpPr>
          <p:nvPr>
            <p:custDataLst>
              <p:tags r:id="rId12"/>
            </p:custDataLst>
          </p:nvPr>
        </p:nvCxnSpPr>
        <p:spPr>
          <a:xfrm flipV="1">
            <a:off x="3962400" y="5158740"/>
            <a:ext cx="2514600" cy="6553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9" name="Oval 28"/>
          <p:cNvSpPr/>
          <p:nvPr>
            <p:custDataLst>
              <p:tags r:id="rId13"/>
            </p:custDataLst>
          </p:nvPr>
        </p:nvSpPr>
        <p:spPr>
          <a:xfrm>
            <a:off x="6248400" y="4495800"/>
            <a:ext cx="11430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>
            <p:custDataLst>
              <p:tags r:id="rId14"/>
            </p:custDataLst>
          </p:nvPr>
        </p:nvSpPr>
        <p:spPr>
          <a:xfrm>
            <a:off x="6743700" y="477012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>
            <p:custDataLst>
              <p:tags r:id="rId15"/>
            </p:custDataLst>
          </p:nvPr>
        </p:nvSpPr>
        <p:spPr>
          <a:xfrm>
            <a:off x="6781800" y="525780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>
            <p:custDataLst>
              <p:tags r:id="rId16"/>
            </p:custDataLst>
          </p:nvPr>
        </p:nvSpPr>
        <p:spPr>
          <a:xfrm>
            <a:off x="6743700" y="579120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>
            <p:custDataLst>
              <p:tags r:id="rId17"/>
            </p:custDataLst>
          </p:nvPr>
        </p:nvSpPr>
        <p:spPr>
          <a:xfrm>
            <a:off x="6477000" y="510540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8485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 X,Y be finite sets, f:X</a:t>
            </a:r>
            <a:r>
              <a:rPr lang="en-US" dirty="0" smtClean="0">
                <a:sym typeface="Wingdings" pitchFamily="2" charset="2"/>
              </a:rPr>
              <a:t>Y a function</a:t>
            </a:r>
          </a:p>
          <a:p>
            <a:r>
              <a:rPr lang="en-US" dirty="0" smtClean="0">
                <a:sym typeface="Wingdings" pitchFamily="2" charset="2"/>
              </a:rPr>
              <a:t>Theorem: If f is injective then |X|</a:t>
            </a:r>
            <a:r>
              <a:rPr lang="en-US" dirty="0" smtClean="0">
                <a:sym typeface="Symbol"/>
              </a:rPr>
              <a:t>|Y|.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Proof: Consider the set S={(</a:t>
            </a:r>
            <a:r>
              <a:rPr lang="en-US" dirty="0" err="1" smtClean="0">
                <a:sym typeface="Symbol"/>
              </a:rPr>
              <a:t>x,f</a:t>
            </a:r>
            <a:r>
              <a:rPr lang="en-US" dirty="0" smtClean="0">
                <a:sym typeface="Symbol"/>
              </a:rPr>
              <a:t>(x)): </a:t>
            </a:r>
            <a:r>
              <a:rPr lang="en-US" dirty="0" err="1" smtClean="0">
                <a:sym typeface="Symbol"/>
              </a:rPr>
              <a:t>xX</a:t>
            </a:r>
            <a:r>
              <a:rPr lang="en-US" dirty="0" smtClean="0">
                <a:sym typeface="Symbol"/>
              </a:rPr>
              <a:t>}.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	Since f is a function, each </a:t>
            </a:r>
            <a:r>
              <a:rPr lang="en-US" dirty="0" err="1" smtClean="0">
                <a:sym typeface="Symbol"/>
              </a:rPr>
              <a:t>xX</a:t>
            </a:r>
            <a:r>
              <a:rPr lang="en-US" dirty="0" smtClean="0">
                <a:sym typeface="Symbol"/>
              </a:rPr>
              <a:t> appears exactly once hence |S|=|X|.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	Since f is injective, the values of f(x) are all distinct, i.e. each value </a:t>
            </a:r>
            <a:r>
              <a:rPr lang="en-US" dirty="0" err="1" smtClean="0">
                <a:sym typeface="Symbol"/>
              </a:rPr>
              <a:t>yY</a:t>
            </a:r>
            <a:r>
              <a:rPr lang="en-US" dirty="0" smtClean="0">
                <a:sym typeface="Symbol"/>
              </a:rPr>
              <a:t> appears in at most one pair. Hence |S||Y|.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	So, |X||Y|. QED.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Let X,Y be finite sets, f:X</a:t>
            </a:r>
            <a:r>
              <a:rPr lang="en-US" dirty="0" smtClean="0">
                <a:sym typeface="Wingdings" pitchFamily="2" charset="2"/>
              </a:rPr>
              <a:t>Y a function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Theorem: If f is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surjective</a:t>
            </a:r>
            <a:r>
              <a:rPr lang="en-US" dirty="0" smtClean="0">
                <a:sym typeface="Wingdings" pitchFamily="2" charset="2"/>
              </a:rPr>
              <a:t> then |X|</a:t>
            </a:r>
            <a:r>
              <a:rPr lang="en-US" dirty="0" smtClean="0">
                <a:sym typeface="Symbol"/>
              </a:rPr>
              <a:t>|Y|.</a:t>
            </a:r>
          </a:p>
          <a:p>
            <a:endParaRPr lang="en-US" dirty="0" smtClean="0">
              <a:sym typeface="Symbol"/>
            </a:endParaRPr>
          </a:p>
          <a:p>
            <a:r>
              <a:rPr lang="en-US" b="1" dirty="0" smtClean="0"/>
              <a:t>Try and prove yourself first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848548"/>
          </a:xfrm>
        </p:spPr>
        <p:txBody>
          <a:bodyPr>
            <a:normAutofit/>
          </a:bodyPr>
          <a:lstStyle/>
          <a:p>
            <a:r>
              <a:rPr lang="en-US" dirty="0" smtClean="0"/>
              <a:t>Let X,Y be finite sets, f:X</a:t>
            </a:r>
            <a:r>
              <a:rPr lang="en-US" dirty="0" smtClean="0">
                <a:sym typeface="Wingdings" pitchFamily="2" charset="2"/>
              </a:rPr>
              <a:t>Y a function</a:t>
            </a:r>
          </a:p>
          <a:p>
            <a:r>
              <a:rPr lang="en-US" dirty="0" smtClean="0">
                <a:sym typeface="Wingdings" pitchFamily="2" charset="2"/>
              </a:rPr>
              <a:t>Theorem: If f is </a:t>
            </a:r>
            <a:r>
              <a:rPr lang="en-US" dirty="0" err="1" smtClean="0">
                <a:sym typeface="Wingdings" pitchFamily="2" charset="2"/>
              </a:rPr>
              <a:t>surjective</a:t>
            </a:r>
            <a:r>
              <a:rPr lang="en-US" dirty="0" smtClean="0">
                <a:sym typeface="Wingdings" pitchFamily="2" charset="2"/>
              </a:rPr>
              <a:t> then |X|</a:t>
            </a:r>
            <a:r>
              <a:rPr lang="en-US" dirty="0" smtClean="0">
                <a:sym typeface="Symbol"/>
              </a:rPr>
              <a:t>|Y|.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Proof by picture (not really a proof, just for intuition):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3352800" y="4495800"/>
            <a:ext cx="11430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3733800" y="6096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629400" y="6096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10" name="Oval 9"/>
          <p:cNvSpPr/>
          <p:nvPr>
            <p:custDataLst>
              <p:tags r:id="rId7"/>
            </p:custDataLst>
          </p:nvPr>
        </p:nvSpPr>
        <p:spPr>
          <a:xfrm>
            <a:off x="3848100" y="473964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>
            <p:custDataLst>
              <p:tags r:id="rId8"/>
            </p:custDataLst>
          </p:nvPr>
        </p:nvSpPr>
        <p:spPr>
          <a:xfrm>
            <a:off x="3886200" y="522732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>
            <p:custDataLst>
              <p:tags r:id="rId9"/>
            </p:custDataLst>
          </p:nvPr>
        </p:nvSpPr>
        <p:spPr>
          <a:xfrm>
            <a:off x="3848100" y="576072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0" idx="6"/>
            <a:endCxn id="30" idx="2"/>
          </p:cNvCxnSpPr>
          <p:nvPr>
            <p:custDataLst>
              <p:tags r:id="rId10"/>
            </p:custDataLst>
          </p:nvPr>
        </p:nvCxnSpPr>
        <p:spPr>
          <a:xfrm>
            <a:off x="3962400" y="4792980"/>
            <a:ext cx="2781300" cy="304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2" idx="2"/>
          </p:cNvCxnSpPr>
          <p:nvPr>
            <p:custDataLst>
              <p:tags r:id="rId11"/>
            </p:custDataLst>
          </p:nvPr>
        </p:nvCxnSpPr>
        <p:spPr>
          <a:xfrm>
            <a:off x="4000500" y="5280660"/>
            <a:ext cx="2743200" cy="5638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6"/>
            <a:endCxn id="33" idx="2"/>
          </p:cNvCxnSpPr>
          <p:nvPr>
            <p:custDataLst>
              <p:tags r:id="rId12"/>
            </p:custDataLst>
          </p:nvPr>
        </p:nvCxnSpPr>
        <p:spPr>
          <a:xfrm flipV="1">
            <a:off x="3962400" y="5158740"/>
            <a:ext cx="2514600" cy="6553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9" name="Oval 28"/>
          <p:cNvSpPr/>
          <p:nvPr>
            <p:custDataLst>
              <p:tags r:id="rId13"/>
            </p:custDataLst>
          </p:nvPr>
        </p:nvSpPr>
        <p:spPr>
          <a:xfrm>
            <a:off x="6248400" y="4495800"/>
            <a:ext cx="11430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>
            <p:custDataLst>
              <p:tags r:id="rId14"/>
            </p:custDataLst>
          </p:nvPr>
        </p:nvSpPr>
        <p:spPr>
          <a:xfrm>
            <a:off x="6743700" y="477012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>
            <p:custDataLst>
              <p:tags r:id="rId15"/>
            </p:custDataLst>
          </p:nvPr>
        </p:nvSpPr>
        <p:spPr>
          <a:xfrm>
            <a:off x="3657600" y="502920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>
            <p:custDataLst>
              <p:tags r:id="rId16"/>
            </p:custDataLst>
          </p:nvPr>
        </p:nvSpPr>
        <p:spPr>
          <a:xfrm>
            <a:off x="6743700" y="579120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>
            <p:custDataLst>
              <p:tags r:id="rId17"/>
            </p:custDataLst>
          </p:nvPr>
        </p:nvSpPr>
        <p:spPr>
          <a:xfrm>
            <a:off x="6477000" y="510540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31" idx="6"/>
            <a:endCxn id="30" idx="3"/>
          </p:cNvCxnSpPr>
          <p:nvPr>
            <p:custDataLst>
              <p:tags r:id="rId18"/>
            </p:custDataLst>
          </p:nvPr>
        </p:nvCxnSpPr>
        <p:spPr>
          <a:xfrm flipV="1">
            <a:off x="3771900" y="4861177"/>
            <a:ext cx="2988539" cy="2213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848548"/>
          </a:xfrm>
        </p:spPr>
        <p:txBody>
          <a:bodyPr>
            <a:normAutofit/>
          </a:bodyPr>
          <a:lstStyle/>
          <a:p>
            <a:r>
              <a:rPr lang="en-US" dirty="0" smtClean="0"/>
              <a:t>Let X,Y be finite sets, f:X</a:t>
            </a:r>
            <a:r>
              <a:rPr lang="en-US" dirty="0" smtClean="0">
                <a:sym typeface="Wingdings" pitchFamily="2" charset="2"/>
              </a:rPr>
              <a:t>Y a function</a:t>
            </a:r>
          </a:p>
          <a:p>
            <a:r>
              <a:rPr lang="en-US" dirty="0" smtClean="0">
                <a:sym typeface="Wingdings" pitchFamily="2" charset="2"/>
              </a:rPr>
              <a:t>Theorem: If f is </a:t>
            </a:r>
            <a:r>
              <a:rPr lang="en-US" dirty="0" err="1" smtClean="0">
                <a:sym typeface="Wingdings" pitchFamily="2" charset="2"/>
              </a:rPr>
              <a:t>surjective</a:t>
            </a:r>
            <a:r>
              <a:rPr lang="en-US" dirty="0" smtClean="0">
                <a:sym typeface="Wingdings" pitchFamily="2" charset="2"/>
              </a:rPr>
              <a:t> then |X|</a:t>
            </a:r>
            <a:r>
              <a:rPr lang="en-US" dirty="0" smtClean="0">
                <a:sym typeface="Symbol"/>
              </a:rPr>
              <a:t>|Y|.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Proof: Consider the set S={(</a:t>
            </a:r>
            <a:r>
              <a:rPr lang="en-US" dirty="0" err="1" smtClean="0">
                <a:sym typeface="Symbol"/>
              </a:rPr>
              <a:t>x,f</a:t>
            </a:r>
            <a:r>
              <a:rPr lang="en-US" dirty="0" smtClean="0">
                <a:sym typeface="Symbol"/>
              </a:rPr>
              <a:t>(x)): </a:t>
            </a:r>
            <a:r>
              <a:rPr lang="en-US" dirty="0" err="1" smtClean="0">
                <a:sym typeface="Symbol"/>
              </a:rPr>
              <a:t>xX</a:t>
            </a:r>
            <a:r>
              <a:rPr lang="en-US" dirty="0" smtClean="0">
                <a:sym typeface="Symbol"/>
              </a:rPr>
              <a:t>}.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	Since f is a function, each </a:t>
            </a:r>
            <a:r>
              <a:rPr lang="en-US" dirty="0" err="1" smtClean="0">
                <a:sym typeface="Symbol"/>
              </a:rPr>
              <a:t>xX</a:t>
            </a:r>
            <a:r>
              <a:rPr lang="en-US" dirty="0" smtClean="0">
                <a:sym typeface="Symbol"/>
              </a:rPr>
              <a:t> appears exactly once hence |S|=|X|.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	Since f is </a:t>
            </a:r>
            <a:r>
              <a:rPr lang="en-US" dirty="0" err="1" smtClean="0">
                <a:sym typeface="Symbol"/>
              </a:rPr>
              <a:t>surjective</a:t>
            </a:r>
            <a:r>
              <a:rPr lang="en-US" dirty="0" smtClean="0">
                <a:sym typeface="Symbol"/>
              </a:rPr>
              <a:t>, all values </a:t>
            </a:r>
            <a:r>
              <a:rPr lang="en-US" dirty="0" err="1" smtClean="0">
                <a:sym typeface="Symbol"/>
              </a:rPr>
              <a:t>yY</a:t>
            </a:r>
            <a:r>
              <a:rPr lang="en-US" dirty="0" smtClean="0">
                <a:sym typeface="Symbol"/>
              </a:rPr>
              <a:t> appear in at least one pair. So |S||Y|.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	So, |X||Y|. QED.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Let X,Y be finite sets, f:X</a:t>
            </a:r>
            <a:r>
              <a:rPr lang="en-US" dirty="0" smtClean="0">
                <a:sym typeface="Wingdings" pitchFamily="2" charset="2"/>
              </a:rPr>
              <a:t>Y a function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Theorem: If f is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bijective</a:t>
            </a:r>
            <a:r>
              <a:rPr lang="en-US" dirty="0" smtClean="0">
                <a:sym typeface="Wingdings" pitchFamily="2" charset="2"/>
              </a:rPr>
              <a:t> then |X|</a:t>
            </a:r>
            <a:r>
              <a:rPr lang="en-US" dirty="0" smtClean="0">
                <a:sym typeface="Symbol"/>
              </a:rPr>
              <a:t>=|Y|.</a:t>
            </a:r>
          </a:p>
          <a:p>
            <a:endParaRPr lang="en-US" dirty="0" smtClean="0">
              <a:sym typeface="Symbol"/>
            </a:endParaRPr>
          </a:p>
          <a:p>
            <a:r>
              <a:rPr lang="en-US" b="1" dirty="0" smtClean="0"/>
              <a:t>Try and prove yourself first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848548"/>
          </a:xfrm>
        </p:spPr>
        <p:txBody>
          <a:bodyPr>
            <a:normAutofit/>
          </a:bodyPr>
          <a:lstStyle/>
          <a:p>
            <a:r>
              <a:rPr lang="en-US" dirty="0" smtClean="0"/>
              <a:t>Let X,Y be finite sets, f:X</a:t>
            </a:r>
            <a:r>
              <a:rPr lang="en-US" dirty="0" smtClean="0">
                <a:sym typeface="Wingdings" pitchFamily="2" charset="2"/>
              </a:rPr>
              <a:t>Y a function</a:t>
            </a:r>
          </a:p>
          <a:p>
            <a:r>
              <a:rPr lang="en-US" dirty="0" smtClean="0">
                <a:sym typeface="Wingdings" pitchFamily="2" charset="2"/>
              </a:rPr>
              <a:t>Theorem: If f is </a:t>
            </a:r>
            <a:r>
              <a:rPr lang="en-US" dirty="0" err="1" smtClean="0">
                <a:sym typeface="Wingdings" pitchFamily="2" charset="2"/>
              </a:rPr>
              <a:t>bijective</a:t>
            </a:r>
            <a:r>
              <a:rPr lang="en-US" dirty="0" smtClean="0">
                <a:sym typeface="Wingdings" pitchFamily="2" charset="2"/>
              </a:rPr>
              <a:t> then |X|</a:t>
            </a:r>
            <a:r>
              <a:rPr lang="en-US" dirty="0" smtClean="0">
                <a:sym typeface="Symbol"/>
              </a:rPr>
              <a:t>=|Y|.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Proof by picture (not really a proof, just for intuition):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3352800" y="4495800"/>
            <a:ext cx="11430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3733800" y="6096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629400" y="6096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10" name="Oval 9"/>
          <p:cNvSpPr/>
          <p:nvPr>
            <p:custDataLst>
              <p:tags r:id="rId7"/>
            </p:custDataLst>
          </p:nvPr>
        </p:nvSpPr>
        <p:spPr>
          <a:xfrm>
            <a:off x="3848100" y="473964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>
            <p:custDataLst>
              <p:tags r:id="rId8"/>
            </p:custDataLst>
          </p:nvPr>
        </p:nvSpPr>
        <p:spPr>
          <a:xfrm>
            <a:off x="3886200" y="522732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>
            <p:custDataLst>
              <p:tags r:id="rId9"/>
            </p:custDataLst>
          </p:nvPr>
        </p:nvSpPr>
        <p:spPr>
          <a:xfrm>
            <a:off x="3848100" y="576072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0" idx="6"/>
            <a:endCxn id="30" idx="2"/>
          </p:cNvCxnSpPr>
          <p:nvPr>
            <p:custDataLst>
              <p:tags r:id="rId10"/>
            </p:custDataLst>
          </p:nvPr>
        </p:nvCxnSpPr>
        <p:spPr>
          <a:xfrm>
            <a:off x="3962400" y="4792980"/>
            <a:ext cx="2781300" cy="304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2" idx="2"/>
          </p:cNvCxnSpPr>
          <p:nvPr>
            <p:custDataLst>
              <p:tags r:id="rId11"/>
            </p:custDataLst>
          </p:nvPr>
        </p:nvCxnSpPr>
        <p:spPr>
          <a:xfrm>
            <a:off x="4000500" y="5280660"/>
            <a:ext cx="2743200" cy="5638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6"/>
            <a:endCxn id="33" idx="2"/>
          </p:cNvCxnSpPr>
          <p:nvPr>
            <p:custDataLst>
              <p:tags r:id="rId12"/>
            </p:custDataLst>
          </p:nvPr>
        </p:nvCxnSpPr>
        <p:spPr>
          <a:xfrm flipV="1">
            <a:off x="3962400" y="5158740"/>
            <a:ext cx="2514600" cy="6553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9" name="Oval 28"/>
          <p:cNvSpPr/>
          <p:nvPr>
            <p:custDataLst>
              <p:tags r:id="rId13"/>
            </p:custDataLst>
          </p:nvPr>
        </p:nvSpPr>
        <p:spPr>
          <a:xfrm>
            <a:off x="6248400" y="4495800"/>
            <a:ext cx="11430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>
            <p:custDataLst>
              <p:tags r:id="rId14"/>
            </p:custDataLst>
          </p:nvPr>
        </p:nvSpPr>
        <p:spPr>
          <a:xfrm>
            <a:off x="6743700" y="477012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>
            <p:custDataLst>
              <p:tags r:id="rId15"/>
            </p:custDataLst>
          </p:nvPr>
        </p:nvSpPr>
        <p:spPr>
          <a:xfrm>
            <a:off x="6743700" y="579120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>
            <p:custDataLst>
              <p:tags r:id="rId16"/>
            </p:custDataLst>
          </p:nvPr>
        </p:nvSpPr>
        <p:spPr>
          <a:xfrm>
            <a:off x="6477000" y="5105400"/>
            <a:ext cx="114300" cy="10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848548"/>
          </a:xfrm>
        </p:spPr>
        <p:txBody>
          <a:bodyPr>
            <a:normAutofit/>
          </a:bodyPr>
          <a:lstStyle/>
          <a:p>
            <a:r>
              <a:rPr lang="en-US" dirty="0" smtClean="0"/>
              <a:t>Let X,Y be finite sets, f:X</a:t>
            </a:r>
            <a:r>
              <a:rPr lang="en-US" dirty="0" smtClean="0">
                <a:sym typeface="Wingdings" pitchFamily="2" charset="2"/>
              </a:rPr>
              <a:t>Y a function</a:t>
            </a:r>
          </a:p>
          <a:p>
            <a:r>
              <a:rPr lang="en-US" dirty="0" smtClean="0">
                <a:sym typeface="Wingdings" pitchFamily="2" charset="2"/>
              </a:rPr>
              <a:t>Theorem: If f is </a:t>
            </a:r>
            <a:r>
              <a:rPr lang="en-US" dirty="0" err="1" smtClean="0">
                <a:sym typeface="Wingdings" pitchFamily="2" charset="2"/>
              </a:rPr>
              <a:t>bijective</a:t>
            </a:r>
            <a:r>
              <a:rPr lang="en-US" dirty="0" smtClean="0">
                <a:sym typeface="Wingdings" pitchFamily="2" charset="2"/>
              </a:rPr>
              <a:t> then |X|</a:t>
            </a:r>
            <a:r>
              <a:rPr lang="en-US" dirty="0" smtClean="0">
                <a:sym typeface="Symbol"/>
              </a:rPr>
              <a:t>=|Y|.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Proof: f is </a:t>
            </a:r>
            <a:r>
              <a:rPr lang="en-US" dirty="0" err="1" smtClean="0">
                <a:sym typeface="Symbol"/>
              </a:rPr>
              <a:t>bijective</a:t>
            </a:r>
            <a:r>
              <a:rPr lang="en-US" dirty="0" smtClean="0">
                <a:sym typeface="Symbol"/>
              </a:rPr>
              <a:t> so it is both injective (hence |X||Y|) and </a:t>
            </a:r>
            <a:r>
              <a:rPr lang="en-US" dirty="0" err="1" smtClean="0">
                <a:sym typeface="Symbol"/>
              </a:rPr>
              <a:t>surjective</a:t>
            </a:r>
            <a:r>
              <a:rPr lang="en-US" dirty="0" smtClean="0">
                <a:sym typeface="Symbol"/>
              </a:rPr>
              <a:t> (hence |X||Y|). So |X|=|Y|. QED.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Infinite set sizes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628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Infinite set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8485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Let X,Y be infinite sets (</a:t>
            </a:r>
            <a:r>
              <a:rPr lang="en-US" dirty="0" err="1" smtClean="0"/>
              <a:t>e.g</a:t>
            </a:r>
            <a:r>
              <a:rPr lang="en-US" dirty="0" smtClean="0"/>
              <a:t> natural numbers, primes </a:t>
            </a:r>
            <a:r>
              <a:rPr lang="en-US" dirty="0" err="1" smtClean="0"/>
              <a:t>numers</a:t>
            </a:r>
            <a:r>
              <a:rPr lang="en-US" dirty="0" smtClean="0"/>
              <a:t>, </a:t>
            </a:r>
            <a:r>
              <a:rPr lang="en-US" dirty="0" err="1" smtClean="0"/>
              <a:t>reals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 smtClean="0">
                <a:solidFill>
                  <a:srgbClr val="FF0000"/>
                </a:solidFill>
              </a:rPr>
              <a:t>define</a:t>
            </a:r>
            <a:r>
              <a:rPr lang="en-US" dirty="0" smtClean="0"/>
              <a:t> |X|</a:t>
            </a:r>
            <a:r>
              <a:rPr lang="en-US" dirty="0" smtClean="0">
                <a:sym typeface="Symbol"/>
              </a:rPr>
              <a:t>|Y| if there is an injective function f:X </a:t>
            </a:r>
            <a:r>
              <a:rPr lang="en-US" dirty="0" smtClean="0">
                <a:sym typeface="Wingdings" pitchFamily="2" charset="2"/>
              </a:rPr>
              <a:t> Y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If Z=integers and E=even integers, is</a:t>
            </a:r>
          </a:p>
          <a:p>
            <a:pPr marL="525780" indent="-457200">
              <a:buAutoNum type="alphaUcPeriod"/>
            </a:pPr>
            <a:r>
              <a:rPr lang="en-US" dirty="0" smtClean="0">
                <a:sym typeface="Wingdings" pitchFamily="2" charset="2"/>
              </a:rPr>
              <a:t>|Z|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>
                <a:sym typeface="Wingdings" pitchFamily="2" charset="2"/>
              </a:rPr>
              <a:t>|E|</a:t>
            </a:r>
          </a:p>
          <a:p>
            <a:pPr marL="525780" indent="-457200">
              <a:buAutoNum type="alphaUcPeriod"/>
            </a:pPr>
            <a:r>
              <a:rPr lang="en-US" dirty="0" smtClean="0">
                <a:sym typeface="Wingdings" pitchFamily="2" charset="2"/>
              </a:rPr>
              <a:t>|E|</a:t>
            </a:r>
            <a:r>
              <a:rPr lang="en-US" dirty="0" smtClean="0">
                <a:sym typeface="Symbol"/>
              </a:rPr>
              <a:t>|Z|</a:t>
            </a:r>
          </a:p>
          <a:p>
            <a:pPr marL="525780" indent="-457200">
              <a:buAutoNum type="alphaUcPeriod"/>
            </a:pPr>
            <a:r>
              <a:rPr lang="en-US" dirty="0" smtClean="0">
                <a:sym typeface="Symbol"/>
              </a:rPr>
              <a:t>Both</a:t>
            </a:r>
          </a:p>
          <a:p>
            <a:pPr marL="525780" indent="-457200">
              <a:buAutoNum type="alphaUcPeriod"/>
            </a:pPr>
            <a:r>
              <a:rPr lang="en-US" dirty="0" smtClean="0">
                <a:sym typeface="Symbol"/>
              </a:rPr>
              <a:t>Neither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(From Friday)Rapid-fire set-theory practice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Clickers ready!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567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Infinite set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848548"/>
          </a:xfrm>
        </p:spPr>
        <p:txBody>
          <a:bodyPr>
            <a:normAutofit/>
          </a:bodyPr>
          <a:lstStyle/>
          <a:p>
            <a:r>
              <a:rPr lang="en-US" dirty="0" smtClean="0"/>
              <a:t>|Z|=|E|</a:t>
            </a:r>
          </a:p>
          <a:p>
            <a:r>
              <a:rPr lang="en-US" dirty="0" smtClean="0"/>
              <a:t>How do we prove this?</a:t>
            </a:r>
          </a:p>
          <a:p>
            <a:endParaRPr lang="en-US" dirty="0" smtClean="0"/>
          </a:p>
          <a:p>
            <a:r>
              <a:rPr lang="en-US" dirty="0" smtClean="0"/>
              <a:t>|E|</a:t>
            </a:r>
            <a:r>
              <a:rPr lang="en-US" dirty="0" smtClean="0">
                <a:sym typeface="Symbol"/>
              </a:rPr>
              <a:t>|Z| because we can define f:E</a:t>
            </a:r>
            <a:r>
              <a:rPr lang="en-US" dirty="0" smtClean="0">
                <a:sym typeface="Wingdings" pitchFamily="2" charset="2"/>
              </a:rPr>
              <a:t>Z by f(x)=x. It is injective.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/>
              <a:t>|Z|</a:t>
            </a:r>
            <a:r>
              <a:rPr lang="en-US" dirty="0" smtClean="0">
                <a:sym typeface="Symbol"/>
              </a:rPr>
              <a:t>|E| because we can define f:Z</a:t>
            </a:r>
            <a:r>
              <a:rPr lang="en-US" dirty="0" smtClean="0">
                <a:sym typeface="Wingdings" pitchFamily="2" charset="2"/>
              </a:rPr>
              <a:t>E by f(x)=2x. It is injective.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Infinite set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84854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Interesting facts: </a:t>
            </a:r>
          </a:p>
          <a:p>
            <a:pPr>
              <a:buNone/>
            </a:pPr>
            <a:r>
              <a:rPr lang="en-US" dirty="0" smtClean="0"/>
              <a:t>	|Z|=|E|=|prime numbers|=|N|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This “size”, or cardinality, is called countable and denoted as </a:t>
            </a:r>
            <a:r>
              <a:rPr lang="en-US" dirty="0" smtClean="0">
                <a:sym typeface="Symbol"/>
              </a:rPr>
              <a:t></a:t>
            </a:r>
            <a:r>
              <a:rPr lang="en-US" baseline="-25000" dirty="0" smtClean="0">
                <a:sym typeface="Symbol"/>
              </a:rPr>
              <a:t>0</a:t>
            </a:r>
            <a:endParaRPr lang="en-US" baseline="-25000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It is the smallest infinite size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BUT!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|</a:t>
            </a:r>
            <a:r>
              <a:rPr lang="en-US" dirty="0" err="1" smtClean="0">
                <a:sym typeface="Wingdings" pitchFamily="2" charset="2"/>
              </a:rPr>
              <a:t>reals</a:t>
            </a:r>
            <a:r>
              <a:rPr lang="en-US" dirty="0" smtClean="0">
                <a:sym typeface="Wingdings" pitchFamily="2" charset="2"/>
              </a:rPr>
              <a:t>|&gt;|Z|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There are “really” more </a:t>
            </a:r>
            <a:r>
              <a:rPr lang="en-US" dirty="0" err="1" smtClean="0">
                <a:sym typeface="Wingdings" pitchFamily="2" charset="2"/>
              </a:rPr>
              <a:t>reals</a:t>
            </a:r>
            <a:r>
              <a:rPr lang="en-US" dirty="0" smtClean="0">
                <a:sym typeface="Wingdings" pitchFamily="2" charset="2"/>
              </a:rPr>
              <a:t> than integers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We will prove this (maybe) later in the course 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 Theory rapid-fire 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(A and B are sets)</a:t>
                </a:r>
                <a:endParaRPr lang="en-US" i="1" dirty="0" smtClean="0"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∃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  <a:ea typeface="Cambria Math"/>
                      </a:rPr>
                      <m:t>B</m:t>
                    </m:r>
                    <m:r>
                      <m:rPr>
                        <m:nor/>
                      </m:rPr>
                      <a:rPr lang="en-US"/>
                      <m:t>⊆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dirty="0" smtClean="0"/>
              </a:p>
              <a:p>
                <a:pPr marL="525780" indent="-457200">
                  <a:buFont typeface="+mj-lt"/>
                  <a:buAutoNum type="alphaUcPeriod"/>
                </a:pPr>
                <a:r>
                  <a:rPr lang="en-US" dirty="0" smtClean="0"/>
                  <a:t>TRUE</a:t>
                </a:r>
              </a:p>
              <a:p>
                <a:pPr marL="525780" indent="-457200">
                  <a:buFont typeface="+mj-lt"/>
                  <a:buAutoNum type="alphaUcPeriod"/>
                </a:pPr>
                <a:r>
                  <a:rPr lang="en-US" dirty="0" smtClean="0"/>
                  <a:t>FALSE</a:t>
                </a:r>
              </a:p>
              <a:p>
                <a:pPr marL="68580" indent="0">
                  <a:buNone/>
                </a:pPr>
                <a:endParaRPr lang="en-US" dirty="0" smtClean="0"/>
              </a:p>
              <a:p>
                <a:pPr marL="68580" indent="0">
                  <a:buNone/>
                </a:pPr>
                <a:r>
                  <a:rPr lang="en-US" dirty="0"/>
                  <a:t>In your discussion: If true, prove it! (quickly sketch out what the argument would be) If false, what are the counterexample A and B?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5"/>
                </p:custDataLst>
              </p:nvPr>
            </p:nvSpPr>
            <p:spPr>
              <a:blipFill rotWithShape="1">
                <a:blip r:embed="rId6" cstate="print"/>
                <a:stretch>
                  <a:fillRect l="-360" t="-2431" b="-24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28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 Theory rapid-fire 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(A and B are sets)</a:t>
                </a:r>
                <a:endParaRPr lang="en-US" i="1" dirty="0" smtClean="0"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≠∅, ∃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  <a:ea typeface="Cambria Math"/>
                      </a:rPr>
                      <m:t>B</m:t>
                    </m:r>
                    <m:r>
                      <m:rPr>
                        <m:nor/>
                      </m:rPr>
                      <a:rPr lang="en-US"/>
                      <m:t>⊊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dirty="0" smtClean="0"/>
              </a:p>
              <a:p>
                <a:pPr marL="525780" indent="-457200">
                  <a:buFont typeface="+mj-lt"/>
                  <a:buAutoNum type="alphaUcPeriod"/>
                </a:pPr>
                <a:r>
                  <a:rPr lang="en-US" dirty="0" smtClean="0"/>
                  <a:t>TRUE</a:t>
                </a:r>
              </a:p>
              <a:p>
                <a:pPr marL="525780" indent="-457200">
                  <a:buFont typeface="+mj-lt"/>
                  <a:buAutoNum type="alphaUcPeriod"/>
                </a:pPr>
                <a:r>
                  <a:rPr lang="en-US" dirty="0" smtClean="0"/>
                  <a:t>FALSE</a:t>
                </a:r>
              </a:p>
              <a:p>
                <a:pPr marL="68580" indent="0">
                  <a:buNone/>
                </a:pPr>
                <a:endParaRPr lang="en-US" dirty="0" smtClean="0"/>
              </a:p>
              <a:p>
                <a:pPr marL="68580" indent="0">
                  <a:buNone/>
                </a:pPr>
                <a:r>
                  <a:rPr lang="en-US" dirty="0" smtClean="0"/>
                  <a:t>In your discussion: If true, prove it! (quickly sketch out what the argument would be) If false, what are the counterexample A and B?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5"/>
                </p:custDataLst>
              </p:nvPr>
            </p:nvSpPr>
            <p:spPr>
              <a:blipFill rotWithShape="1">
                <a:blip r:embed="rId6" cstate="print"/>
                <a:stretch>
                  <a:fillRect l="-360" t="-2431" b="-24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44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 Theory rapid-fire 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(A is a set)</a:t>
                </a:r>
                <a:endParaRPr lang="en-US" i="1" dirty="0" smtClean="0"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 ∅∈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endParaRPr lang="en-US" dirty="0" smtClean="0"/>
              </a:p>
              <a:p>
                <a:pPr marL="525780" indent="-457200">
                  <a:buFont typeface="+mj-lt"/>
                  <a:buAutoNum type="alphaUcPeriod"/>
                </a:pPr>
                <a:r>
                  <a:rPr lang="en-US" dirty="0" smtClean="0"/>
                  <a:t>TRUE</a:t>
                </a:r>
              </a:p>
              <a:p>
                <a:pPr marL="525780" indent="-457200">
                  <a:buFont typeface="+mj-lt"/>
                  <a:buAutoNum type="alphaUcPeriod"/>
                </a:pPr>
                <a:r>
                  <a:rPr lang="en-US" dirty="0" smtClean="0"/>
                  <a:t>FALSE</a:t>
                </a:r>
              </a:p>
              <a:p>
                <a:pPr marL="68580" indent="0">
                  <a:buNone/>
                </a:pPr>
                <a:endParaRPr lang="en-US" dirty="0" smtClean="0"/>
              </a:p>
              <a:p>
                <a:pPr marL="68580" indent="0">
                  <a:buNone/>
                </a:pPr>
                <a:r>
                  <a:rPr lang="en-US" dirty="0" smtClean="0"/>
                  <a:t>In your discussion: If true, prove it! (quickly sketch out what the argument would be) If false, what are the counterexample A and B?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5"/>
                </p:custDataLst>
              </p:nvPr>
            </p:nvSpPr>
            <p:spPr>
              <a:blipFill rotWithShape="1">
                <a:blip r:embed="rId6" cstate="print"/>
                <a:stretch>
                  <a:fillRect l="-360" t="-2431" b="-24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86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Functions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6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696148"/>
          </a:xfrm>
        </p:spPr>
        <p:txBody>
          <a:bodyPr>
            <a:normAutofit/>
          </a:bodyPr>
          <a:lstStyle/>
          <a:p>
            <a:r>
              <a:rPr lang="en-US" dirty="0" smtClean="0"/>
              <a:t>Is the following a function from X to Y?</a:t>
            </a:r>
          </a:p>
          <a:p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smtClean="0"/>
              <a:t>Yes</a:t>
            </a:r>
          </a:p>
          <a:p>
            <a:pPr marL="525780" indent="-457200">
              <a:buAutoNum type="alphaUcPeriod"/>
            </a:pPr>
            <a:r>
              <a:rPr lang="en-US" dirty="0" smtClean="0"/>
              <a:t>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3581400" y="3195935"/>
            <a:ext cx="1524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>
            <p:custDataLst>
              <p:tags r:id="rId5"/>
            </p:custDataLst>
          </p:nvPr>
        </p:nvSpPr>
        <p:spPr>
          <a:xfrm>
            <a:off x="6629400" y="3119735"/>
            <a:ext cx="1524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41148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72390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9" name="Oval 8"/>
          <p:cNvSpPr/>
          <p:nvPr>
            <p:custDataLst>
              <p:tags r:id="rId8"/>
            </p:custDataLst>
          </p:nvPr>
        </p:nvSpPr>
        <p:spPr>
          <a:xfrm>
            <a:off x="4343400" y="3500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>
            <p:custDataLst>
              <p:tags r:id="rId9"/>
            </p:custDataLst>
          </p:nvPr>
        </p:nvSpPr>
        <p:spPr>
          <a:xfrm>
            <a:off x="4038600" y="41103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>
            <p:custDataLst>
              <p:tags r:id="rId10"/>
            </p:custDataLst>
          </p:nvPr>
        </p:nvSpPr>
        <p:spPr>
          <a:xfrm>
            <a:off x="4343400" y="4643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>
            <p:custDataLst>
              <p:tags r:id="rId11"/>
            </p:custDataLst>
          </p:nvPr>
        </p:nvSpPr>
        <p:spPr>
          <a:xfrm>
            <a:off x="4191000" y="51771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>
            <p:custDataLst>
              <p:tags r:id="rId12"/>
            </p:custDataLst>
          </p:nvPr>
        </p:nvSpPr>
        <p:spPr>
          <a:xfrm>
            <a:off x="7315200" y="3500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>
            <p:custDataLst>
              <p:tags r:id="rId13"/>
            </p:custDataLst>
          </p:nvPr>
        </p:nvSpPr>
        <p:spPr>
          <a:xfrm>
            <a:off x="7162800" y="41865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>
            <p:custDataLst>
              <p:tags r:id="rId14"/>
            </p:custDataLst>
          </p:nvPr>
        </p:nvSpPr>
        <p:spPr>
          <a:xfrm>
            <a:off x="7239000" y="5024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9" idx="6"/>
            <a:endCxn id="13" idx="2"/>
          </p:cNvCxnSpPr>
          <p:nvPr>
            <p:custDataLst>
              <p:tags r:id="rId15"/>
            </p:custDataLst>
          </p:nvPr>
        </p:nvCxnSpPr>
        <p:spPr>
          <a:xfrm>
            <a:off x="4495800" y="3576935"/>
            <a:ext cx="2819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6"/>
            <a:endCxn id="14" idx="2"/>
          </p:cNvCxnSpPr>
          <p:nvPr>
            <p:custDataLst>
              <p:tags r:id="rId16"/>
            </p:custDataLst>
          </p:nvPr>
        </p:nvCxnSpPr>
        <p:spPr>
          <a:xfrm>
            <a:off x="4495800" y="3576935"/>
            <a:ext cx="26670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6"/>
            <a:endCxn id="16" idx="2"/>
          </p:cNvCxnSpPr>
          <p:nvPr>
            <p:custDataLst>
              <p:tags r:id="rId17"/>
            </p:custDataLst>
          </p:nvPr>
        </p:nvCxnSpPr>
        <p:spPr>
          <a:xfrm>
            <a:off x="4191000" y="4186535"/>
            <a:ext cx="30480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6"/>
            <a:endCxn id="16" idx="2"/>
          </p:cNvCxnSpPr>
          <p:nvPr>
            <p:custDataLst>
              <p:tags r:id="rId18"/>
            </p:custDataLst>
          </p:nvPr>
        </p:nvCxnSpPr>
        <p:spPr>
          <a:xfrm>
            <a:off x="4495800" y="4719935"/>
            <a:ext cx="27432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6"/>
            <a:endCxn id="13" idx="2"/>
          </p:cNvCxnSpPr>
          <p:nvPr>
            <p:custDataLst>
              <p:tags r:id="rId19"/>
            </p:custDataLst>
          </p:nvPr>
        </p:nvCxnSpPr>
        <p:spPr>
          <a:xfrm flipV="1">
            <a:off x="4343400" y="3576935"/>
            <a:ext cx="2971800" cy="1676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696148"/>
          </a:xfrm>
        </p:spPr>
        <p:txBody>
          <a:bodyPr>
            <a:normAutofit/>
          </a:bodyPr>
          <a:lstStyle/>
          <a:p>
            <a:r>
              <a:rPr lang="en-US" dirty="0" smtClean="0"/>
              <a:t>Is the following a function from X to Y?</a:t>
            </a:r>
          </a:p>
          <a:p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smtClean="0"/>
              <a:t>Yes</a:t>
            </a:r>
          </a:p>
          <a:p>
            <a:pPr marL="525780" indent="-457200">
              <a:buAutoNum type="alphaUcPeriod"/>
            </a:pPr>
            <a:r>
              <a:rPr lang="en-US" dirty="0" smtClean="0"/>
              <a:t>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3581400" y="3195935"/>
            <a:ext cx="1524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>
            <p:custDataLst>
              <p:tags r:id="rId5"/>
            </p:custDataLst>
          </p:nvPr>
        </p:nvSpPr>
        <p:spPr>
          <a:xfrm>
            <a:off x="6629400" y="3119735"/>
            <a:ext cx="1524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41148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72390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9" name="Oval 8"/>
          <p:cNvSpPr/>
          <p:nvPr>
            <p:custDataLst>
              <p:tags r:id="rId8"/>
            </p:custDataLst>
          </p:nvPr>
        </p:nvSpPr>
        <p:spPr>
          <a:xfrm>
            <a:off x="4343400" y="3500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>
            <p:custDataLst>
              <p:tags r:id="rId9"/>
            </p:custDataLst>
          </p:nvPr>
        </p:nvSpPr>
        <p:spPr>
          <a:xfrm>
            <a:off x="4038600" y="41103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>
            <p:custDataLst>
              <p:tags r:id="rId10"/>
            </p:custDataLst>
          </p:nvPr>
        </p:nvSpPr>
        <p:spPr>
          <a:xfrm>
            <a:off x="4343400" y="4643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>
            <p:custDataLst>
              <p:tags r:id="rId11"/>
            </p:custDataLst>
          </p:nvPr>
        </p:nvSpPr>
        <p:spPr>
          <a:xfrm>
            <a:off x="4191000" y="51771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>
            <p:custDataLst>
              <p:tags r:id="rId12"/>
            </p:custDataLst>
          </p:nvPr>
        </p:nvSpPr>
        <p:spPr>
          <a:xfrm>
            <a:off x="7315200" y="3500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>
            <p:custDataLst>
              <p:tags r:id="rId13"/>
            </p:custDataLst>
          </p:nvPr>
        </p:nvSpPr>
        <p:spPr>
          <a:xfrm>
            <a:off x="7162800" y="41865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>
            <p:custDataLst>
              <p:tags r:id="rId14"/>
            </p:custDataLst>
          </p:nvPr>
        </p:nvSpPr>
        <p:spPr>
          <a:xfrm>
            <a:off x="7239000" y="5024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10" idx="6"/>
            <a:endCxn id="16" idx="2"/>
          </p:cNvCxnSpPr>
          <p:nvPr>
            <p:custDataLst>
              <p:tags r:id="rId15"/>
            </p:custDataLst>
          </p:nvPr>
        </p:nvCxnSpPr>
        <p:spPr>
          <a:xfrm>
            <a:off x="4191000" y="4186535"/>
            <a:ext cx="30480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6"/>
            <a:endCxn id="16" idx="2"/>
          </p:cNvCxnSpPr>
          <p:nvPr>
            <p:custDataLst>
              <p:tags r:id="rId16"/>
            </p:custDataLst>
          </p:nvPr>
        </p:nvCxnSpPr>
        <p:spPr>
          <a:xfrm>
            <a:off x="4495800" y="4719935"/>
            <a:ext cx="27432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6"/>
            <a:endCxn id="13" idx="2"/>
          </p:cNvCxnSpPr>
          <p:nvPr>
            <p:custDataLst>
              <p:tags r:id="rId17"/>
            </p:custDataLst>
          </p:nvPr>
        </p:nvCxnSpPr>
        <p:spPr>
          <a:xfrm flipV="1">
            <a:off x="4343400" y="3576935"/>
            <a:ext cx="2971800" cy="1676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9443</TotalTime>
  <Words>990</Words>
  <Application>Microsoft Office PowerPoint</Application>
  <PresentationFormat>On-screen Show (4:3)</PresentationFormat>
  <Paragraphs>230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Calibri</vt:lpstr>
      <vt:lpstr>Cambria Math</vt:lpstr>
      <vt:lpstr>Century Gothic</vt:lpstr>
      <vt:lpstr>Helvetica Neue</vt:lpstr>
      <vt:lpstr>Symbol</vt:lpstr>
      <vt:lpstr>Wingdings</vt:lpstr>
      <vt:lpstr>Wingdings 2</vt:lpstr>
      <vt:lpstr>Austin</vt:lpstr>
      <vt:lpstr>CSE 20 – Discrete Mathematics</vt:lpstr>
      <vt:lpstr>Today’s Topics:</vt:lpstr>
      <vt:lpstr>(From Friday)Rapid-fire set-theory practice</vt:lpstr>
      <vt:lpstr>Set Theory rapid-fire practice</vt:lpstr>
      <vt:lpstr>Set Theory rapid-fire practice</vt:lpstr>
      <vt:lpstr>Set Theory rapid-fire practice</vt:lpstr>
      <vt:lpstr>1. Functions</vt:lpstr>
      <vt:lpstr>What is a function?</vt:lpstr>
      <vt:lpstr>What is a function?</vt:lpstr>
      <vt:lpstr>What is a function?</vt:lpstr>
      <vt:lpstr>What is a function?</vt:lpstr>
      <vt:lpstr>What is a function?</vt:lpstr>
      <vt:lpstr>What is a function</vt:lpstr>
      <vt:lpstr>Injective, Surjective, Bijective…</vt:lpstr>
      <vt:lpstr>Injective, Surjective, Bijective…</vt:lpstr>
      <vt:lpstr>Injective, Surjective, Bijective…</vt:lpstr>
      <vt:lpstr>Injective, Surjective, Bijective…</vt:lpstr>
      <vt:lpstr>2. Set sizes</vt:lpstr>
      <vt:lpstr>Set sizes</vt:lpstr>
      <vt:lpstr>Set sizes</vt:lpstr>
      <vt:lpstr>Set sizes</vt:lpstr>
      <vt:lpstr>Set sizes</vt:lpstr>
      <vt:lpstr>Set sizes</vt:lpstr>
      <vt:lpstr>Set sizes</vt:lpstr>
      <vt:lpstr>Set sizes</vt:lpstr>
      <vt:lpstr>Set sizes</vt:lpstr>
      <vt:lpstr>Set sizes</vt:lpstr>
      <vt:lpstr>3. Infinite set sizes</vt:lpstr>
      <vt:lpstr>Infinite set sizes</vt:lpstr>
      <vt:lpstr>Infinite set sizes</vt:lpstr>
      <vt:lpstr>Infinite set sizes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20 – Discrete Mathematics</dc:title>
  <dc:creator>HP-6</dc:creator>
  <cp:lastModifiedBy>c l</cp:lastModifiedBy>
  <cp:revision>213</cp:revision>
  <dcterms:created xsi:type="dcterms:W3CDTF">2012-09-25T19:16:12Z</dcterms:created>
  <dcterms:modified xsi:type="dcterms:W3CDTF">2014-01-28T08:27:38Z</dcterms:modified>
</cp:coreProperties>
</file>