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376" r:id="rId2"/>
    <p:sldId id="262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48" r:id="rId13"/>
    <p:sldId id="349" r:id="rId14"/>
    <p:sldId id="350" r:id="rId15"/>
    <p:sldId id="351" r:id="rId16"/>
    <p:sldId id="374" r:id="rId17"/>
    <p:sldId id="352" r:id="rId18"/>
    <p:sldId id="353" r:id="rId19"/>
    <p:sldId id="375" r:id="rId20"/>
    <p:sldId id="354" r:id="rId21"/>
    <p:sldId id="355" r:id="rId22"/>
    <p:sldId id="356" r:id="rId23"/>
    <p:sldId id="357" r:id="rId24"/>
    <p:sldId id="361" r:id="rId25"/>
    <p:sldId id="363" r:id="rId26"/>
    <p:sldId id="364" r:id="rId27"/>
    <p:sldId id="358" r:id="rId28"/>
    <p:sldId id="359" r:id="rId29"/>
    <p:sldId id="360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775" autoAdjust="0"/>
  </p:normalViewPr>
  <p:slideViewPr>
    <p:cSldViewPr>
      <p:cViewPr varScale="1">
        <p:scale>
          <a:sx n="70" d="100"/>
          <a:sy n="70" d="100"/>
        </p:scale>
        <p:origin x="132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B0BD6C-38AC-4317-AFD3-0E2FA7250CE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0CD-F4FA-4E83-BFFE-CAD3F7D6E1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1184-6CCE-42F7-96DF-909A0607A4E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EA31-2866-4681-9E23-C4F35C16750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F697-6B16-4E06-8BE4-D8F976BDB61E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7396-F2BF-45AE-A860-CAEFE7BC881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279-26CD-4723-A787-7D475DACDC6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2EAC-5FA5-43C2-8257-98A2A65B28A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0F33-DCBA-40CD-BCF4-BD6F749127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E7B2-AC0E-4908-8168-5EDFB447592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671C-A6D1-4B6B-BBCB-8773CF8C71C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57D8F-31B3-4D5E-A983-FA6C180C52C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7" Type="http://schemas.openxmlformats.org/officeDocument/2006/relationships/image" Target="../media/image3.jpeg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7" Type="http://schemas.openxmlformats.org/officeDocument/2006/relationships/image" Target="../media/image3.jpeg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tags" Target="../tags/tag107.xml"/><Relationship Id="rId7" Type="http://schemas.openxmlformats.org/officeDocument/2006/relationships/oleObject" Target="../embeddings/oleObject1.bin"/><Relationship Id="rId2" Type="http://schemas.openxmlformats.org/officeDocument/2006/relationships/tags" Target="../tags/tag106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9.xml"/><Relationship Id="rId4" Type="http://schemas.openxmlformats.org/officeDocument/2006/relationships/tags" Target="../tags/tag10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image" Target="../media/image3.jpeg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7" Type="http://schemas.openxmlformats.org/officeDocument/2006/relationships/image" Target="../media/image3.jpeg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tags" Target="../tags/tag124.xml"/><Relationship Id="rId7" Type="http://schemas.openxmlformats.org/officeDocument/2006/relationships/oleObject" Target="../embeddings/oleObject2.bin"/><Relationship Id="rId2" Type="http://schemas.openxmlformats.org/officeDocument/2006/relationships/tags" Target="../tags/tag123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6.bin"/><Relationship Id="rId3" Type="http://schemas.openxmlformats.org/officeDocument/2006/relationships/tags" Target="../tags/tag128.xml"/><Relationship Id="rId21" Type="http://schemas.openxmlformats.org/officeDocument/2006/relationships/image" Target="../media/image9.wmf"/><Relationship Id="rId7" Type="http://schemas.openxmlformats.org/officeDocument/2006/relationships/tags" Target="../tags/tag132.xml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7.wmf"/><Relationship Id="rId2" Type="http://schemas.openxmlformats.org/officeDocument/2006/relationships/tags" Target="../tags/tag127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6" Type="http://schemas.openxmlformats.org/officeDocument/2006/relationships/tags" Target="../tags/tag13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0.xml"/><Relationship Id="rId15" Type="http://schemas.openxmlformats.org/officeDocument/2006/relationships/image" Target="../media/image6.wmf"/><Relationship Id="rId10" Type="http://schemas.openxmlformats.org/officeDocument/2006/relationships/tags" Target="../tags/tag135.xml"/><Relationship Id="rId19" Type="http://schemas.openxmlformats.org/officeDocument/2006/relationships/image" Target="../media/image8.wmf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oleObject" Target="../embeddings/oleObject4.bin"/><Relationship Id="rId22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13.bin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tags" Target="../tags/tag136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4.vml"/><Relationship Id="rId6" Type="http://schemas.openxmlformats.org/officeDocument/2006/relationships/tags" Target="../tags/tag14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9.xml"/><Relationship Id="rId15" Type="http://schemas.openxmlformats.org/officeDocument/2006/relationships/image" Target="../media/image10.wmf"/><Relationship Id="rId10" Type="http://schemas.openxmlformats.org/officeDocument/2006/relationships/tags" Target="../tags/tag144.xml"/><Relationship Id="rId19" Type="http://schemas.openxmlformats.org/officeDocument/2006/relationships/oleObject" Target="../embeddings/oleObject14.bin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56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2623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Perspective:</a:t>
            </a:r>
            <a:br>
              <a:rPr lang="en-US" dirty="0" smtClean="0"/>
            </a:br>
            <a:r>
              <a:rPr lang="en-US" dirty="0" smtClean="0"/>
              <a:t>Theorem in language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Graph terminology</a:t>
            </a:r>
          </a:p>
          <a:p>
            <a:pPr lvl="1"/>
            <a:r>
              <a:rPr lang="en-US" dirty="0" smtClean="0"/>
              <a:t>People = vertices</a:t>
            </a:r>
          </a:p>
          <a:p>
            <a:pPr lvl="1"/>
            <a:r>
              <a:rPr lang="en-US" dirty="0" smtClean="0"/>
              <a:t>Know each other = edge</a:t>
            </a:r>
          </a:p>
          <a:p>
            <a:pPr lvl="1"/>
            <a:r>
              <a:rPr lang="en-US" dirty="0" smtClean="0"/>
              <a:t>Don’t know each other = no edge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828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3124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8288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31242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12192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219200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5052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505200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4" name="Straight Connector 13"/>
          <p:cNvCxnSpPr>
            <a:stCxn id="5" idx="6"/>
            <a:endCxn id="6" idx="2"/>
          </p:cNvCxnSpPr>
          <p:nvPr>
            <p:custDataLst>
              <p:tags r:id="rId12"/>
            </p:custDataLst>
          </p:nvPr>
        </p:nvCxnSpPr>
        <p:spPr>
          <a:xfrm>
            <a:off x="2057400" y="4838700"/>
            <a:ext cx="1066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</p:cNvCxnSpPr>
          <p:nvPr>
            <p:custDataLst>
              <p:tags r:id="rId13"/>
            </p:custDataLst>
          </p:nvPr>
        </p:nvCxnSpPr>
        <p:spPr>
          <a:xfrm flipV="1">
            <a:off x="2023922" y="4876800"/>
            <a:ext cx="1100278" cy="8716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0"/>
            <a:endCxn id="5" idx="4"/>
          </p:cNvCxnSpPr>
          <p:nvPr>
            <p:custDataLst>
              <p:tags r:id="rId14"/>
            </p:custDataLst>
          </p:nvPr>
        </p:nvCxnSpPr>
        <p:spPr>
          <a:xfrm flipV="1">
            <a:off x="1943100" y="4953000"/>
            <a:ext cx="0" cy="76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1"/>
            <a:endCxn id="5" idx="5"/>
          </p:cNvCxnSpPr>
          <p:nvPr>
            <p:custDataLst>
              <p:tags r:id="rId15"/>
            </p:custDataLst>
          </p:nvPr>
        </p:nvCxnSpPr>
        <p:spPr>
          <a:xfrm flipH="1" flipV="1">
            <a:off x="2023922" y="4919522"/>
            <a:ext cx="1133756" cy="8289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16"/>
            </p:custDataLst>
          </p:nvPr>
        </p:nvSpPr>
        <p:spPr>
          <a:xfrm>
            <a:off x="4648200" y="4494074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A,B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A,C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A,D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B,C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B,D don’t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C,D don’t know each other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2623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Perspective:</a:t>
            </a:r>
            <a:br>
              <a:rPr lang="en-US" dirty="0" smtClean="0"/>
            </a:br>
            <a:r>
              <a:rPr lang="en-US" dirty="0" smtClean="0"/>
              <a:t>Theorem in language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195892" y="24760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</a:pPr>
            <a:r>
              <a:rPr lang="en-US" sz="2400" dirty="0" smtClean="0">
                <a:solidFill>
                  <a:srgbClr val="002060"/>
                </a:solidFill>
              </a:rPr>
              <a:t>Theorem: Every collection of 6 people includes a club of 3 people or a group of 3 strangers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Equivalently…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en-US" sz="2400" noProof="0" dirty="0" smtClean="0">
                <a:solidFill>
                  <a:srgbClr val="002060"/>
                </a:solidFill>
              </a:rPr>
              <a:t>Theorem: any graph with 6 vertices either contains a triangle (3 vertices with all edges between them) or an empty triangle (3 vertices with no edges between them)</a:t>
            </a: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r>
              <a:rPr lang="en-US" sz="2400" noProof="0" dirty="0" smtClean="0">
                <a:solidFill>
                  <a:schemeClr val="tx2"/>
                </a:solidFill>
              </a:rPr>
              <a:t>Instance of “Ramsey theory”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2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/>
              <a:t>2</a:t>
            </a:r>
            <a:r>
              <a:rPr lang="en-US" dirty="0" smtClean="0"/>
              <a:t>. A second look at contradictions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Do you like CSE 20?</a:t>
            </a:r>
          </a:p>
          <a:p>
            <a:r>
              <a:rPr lang="en-US" dirty="0" smtClean="0"/>
              <a:t>A: Yes and no...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4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7656" y="304800"/>
            <a:ext cx="7024744" cy="1143000"/>
          </a:xfrm>
        </p:spPr>
        <p:txBody>
          <a:bodyPr/>
          <a:lstStyle/>
          <a:p>
            <a:r>
              <a:rPr lang="en-US" dirty="0" smtClean="0"/>
              <a:t>P AND </a:t>
            </a:r>
            <a:r>
              <a:rPr lang="en-US" baseline="30000" dirty="0" smtClean="0">
                <a:sym typeface="Symbol"/>
              </a:rPr>
              <a:t></a:t>
            </a:r>
            <a:r>
              <a:rPr lang="en-US" dirty="0" smtClean="0"/>
              <a:t>P = Contradiction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95892" y="1676400"/>
            <a:ext cx="7186108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not possible for both P and NOT P to be true</a:t>
            </a:r>
          </a:p>
          <a:p>
            <a:r>
              <a:rPr lang="en-US" dirty="0" smtClean="0"/>
              <a:t>This simply should not happen!</a:t>
            </a:r>
          </a:p>
          <a:p>
            <a:r>
              <a:rPr lang="en-US" dirty="0" smtClean="0"/>
              <a:t>This is logic, not Shakespeare</a:t>
            </a:r>
          </a:p>
          <a:p>
            <a:pPr marL="640080" lvl="2" indent="0" fontAlgn="base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Here’s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much to do with hate, but more with  love.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Why, then, O brawling love! O loving hate!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O anything, of nothing first create!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O heavy lightness! Serious vanity!</a:t>
            </a:r>
          </a:p>
          <a:p>
            <a:pPr marL="640080" lvl="2" indent="0" fontAlgn="base">
              <a:buNone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Mis-shapen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chaos of well-seeming forms!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Feather of lead, bright smoke, cold fire,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Sick health!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Still-waking sleep, that is not what it is!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This love feel I, that feel no love in this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40080" lvl="2" indent="0" fontAlgn="base">
              <a:buNone/>
            </a:pPr>
            <a:r>
              <a:rPr lang="en-US" sz="2400" dirty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		[Romeo and Juliet]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7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Contradictions destroy the entire system that contains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590800"/>
            <a:ext cx="6777317" cy="3241829"/>
          </a:xfrm>
        </p:spPr>
        <p:txBody>
          <a:bodyPr/>
          <a:lstStyle/>
          <a:p>
            <a:r>
              <a:rPr lang="en-US" dirty="0" smtClean="0"/>
              <a:t>Draw the truth table: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69301041"/>
              </p:ext>
            </p:extLst>
          </p:nvPr>
        </p:nvGraphicFramePr>
        <p:xfrm>
          <a:off x="1295400" y="3352800"/>
          <a:ext cx="35231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02"/>
                <a:gridCol w="560798"/>
                <a:gridCol w="1066800"/>
                <a:gridCol w="16181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(p ∧ ¬p)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(p ∧ ¬p) </a:t>
                      </a:r>
                      <a:r>
                        <a:rPr lang="en-US" sz="1800" dirty="0" smtClean="0">
                          <a:sym typeface="Symbol"/>
                        </a:rPr>
                        <a:t></a:t>
                      </a:r>
                      <a:r>
                        <a:rPr lang="en-US" sz="1800" dirty="0" smtClean="0"/>
                        <a:t> q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352800" y="2209800"/>
            <a:ext cx="33528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5029200" y="3048000"/>
            <a:ext cx="35052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AutoNum type="alphaUcPeriod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0,0,0,0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AutoNum type="alphaUcPeriod"/>
              <a:tabLst/>
              <a:defRPr/>
            </a:pPr>
            <a:r>
              <a:rPr lang="en-US" sz="2400" i="1" dirty="0" smtClean="0">
                <a:sym typeface="Symbol"/>
              </a:rPr>
              <a:t>1,1,1,1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AutoNum type="alphaUcPeriod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0,1,0,1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AutoNum type="alphaUcPeriod"/>
              <a:tabLst/>
              <a:defRPr/>
            </a:pPr>
            <a:r>
              <a:rPr lang="en-US" sz="2400" i="1" noProof="0" dirty="0" smtClean="0">
                <a:sym typeface="Symbol"/>
              </a:rPr>
              <a:t>0,0,1,1</a:t>
            </a:r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AutoNum type="alphaUcPeriod"/>
              <a:tabLst/>
              <a:defRPr/>
            </a:pPr>
            <a:r>
              <a:rPr lang="en-US" sz="2400" i="1" dirty="0" smtClean="0">
                <a:sym typeface="Symbol"/>
              </a:rPr>
              <a:t>None/more/other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544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371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Contradictions destroy the entire system that contains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590800"/>
            <a:ext cx="7262308" cy="3581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Draw the truth table: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Here’s the scary part:</a:t>
            </a:r>
            <a:r>
              <a:rPr lang="en-US" b="1" dirty="0" smtClean="0"/>
              <a:t> it doesn’t matter what q is!</a:t>
            </a:r>
          </a:p>
          <a:p>
            <a:pPr lvl="1"/>
            <a:r>
              <a:rPr lang="en-US" dirty="0" smtClean="0"/>
              <a:t>q=“All irrational numbers are integers.”</a:t>
            </a:r>
          </a:p>
          <a:p>
            <a:pPr lvl="1"/>
            <a:r>
              <a:rPr lang="en-US" dirty="0" smtClean="0"/>
              <a:t>q=“The Beatles were a terrible band.”</a:t>
            </a:r>
          </a:p>
          <a:p>
            <a:pPr lvl="1"/>
            <a:r>
              <a:rPr lang="en-US" dirty="0" smtClean="0"/>
              <a:t>q=“Dividing by zero is totally fine!”</a:t>
            </a:r>
          </a:p>
          <a:p>
            <a:r>
              <a:rPr lang="en-US" b="1" dirty="0" smtClean="0"/>
              <a:t>All these can be “proved” true in a system that contains a contradiction!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69301041"/>
              </p:ext>
            </p:extLst>
          </p:nvPr>
        </p:nvGraphicFramePr>
        <p:xfrm>
          <a:off x="4858820" y="2057400"/>
          <a:ext cx="329458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61"/>
                <a:gridCol w="389186"/>
                <a:gridCol w="1120138"/>
                <a:gridCol w="1464795"/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(p ∧ ¬p)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(p ∧ ¬p) </a:t>
                      </a:r>
                      <a:r>
                        <a:rPr lang="en-US" sz="1600" dirty="0" smtClean="0">
                          <a:sym typeface="Symbol"/>
                        </a:rPr>
                        <a:t></a:t>
                      </a:r>
                      <a:r>
                        <a:rPr lang="en-US" sz="1600" dirty="0" smtClean="0"/>
                        <a:t> q </a:t>
                      </a: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352800" y="2209800"/>
            <a:ext cx="33528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54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 smtClean="0"/>
              <a:t>3. Proof by contradiction template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66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Proof by contradiction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338508" cy="39247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Thm</a:t>
            </a:r>
            <a:r>
              <a:rPr lang="en-US" b="1" dirty="0" smtClean="0"/>
              <a:t>. </a:t>
            </a:r>
            <a:r>
              <a:rPr lang="en-US" u="sng" dirty="0" smtClean="0"/>
              <a:t>	[write theorem]	</a:t>
            </a:r>
          </a:p>
          <a:p>
            <a:r>
              <a:rPr lang="en-US" b="1" dirty="0" smtClean="0"/>
              <a:t>Proof (by contradiction):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Assume not. </a:t>
            </a:r>
            <a:r>
              <a:rPr lang="en-US" dirty="0" smtClean="0"/>
              <a:t>That is, suppose that [</a:t>
            </a:r>
            <a:r>
              <a:rPr lang="en-US" baseline="30000" dirty="0" smtClean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theorem] (Don’t just write </a:t>
            </a:r>
            <a:r>
              <a:rPr lang="en-US" baseline="30000" dirty="0" smtClean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(theorem). For example,  changes to , use </a:t>
            </a:r>
            <a:r>
              <a:rPr lang="en-US" dirty="0" err="1" smtClean="0">
                <a:sym typeface="Symbol"/>
              </a:rPr>
              <a:t>DeMorgan’s</a:t>
            </a:r>
            <a:r>
              <a:rPr lang="en-US" dirty="0" smtClean="0">
                <a:sym typeface="Symbol"/>
              </a:rPr>
              <a:t> law if needed, etc.)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[write something that leads to a contradiction: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“… [p] … so [</a:t>
            </a:r>
            <a:r>
              <a:rPr lang="en-US" baseline="30000" dirty="0" smtClean="0">
                <a:sym typeface="Symbol"/>
              </a:rPr>
              <a:t></a:t>
            </a:r>
            <a:r>
              <a:rPr lang="en-US" dirty="0" smtClean="0">
                <a:sym typeface="Symbol"/>
              </a:rPr>
              <a:t>p]. But [p], a contradiction”]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b="1" dirty="0" smtClean="0">
                <a:sym typeface="Symbol"/>
              </a:rPr>
              <a:t>Conclusion: So the assumed assumption is false and the theorem is true. QED.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b="1" dirty="0" smtClean="0">
                <a:sym typeface="Symbol"/>
              </a:rPr>
              <a:t>	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92474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There is no integer that is both even and odd.</a:t>
            </a:r>
          </a:p>
          <a:p>
            <a:r>
              <a:rPr lang="en-US" dirty="0" smtClean="0"/>
              <a:t>Proof (by contradiction)</a:t>
            </a:r>
          </a:p>
          <a:p>
            <a:r>
              <a:rPr lang="en-US" dirty="0" smtClean="0"/>
              <a:t>Assume not. That is, suppose</a:t>
            </a:r>
          </a:p>
          <a:p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All integers are both odd and even</a:t>
            </a:r>
          </a:p>
          <a:p>
            <a:pPr marL="525780" indent="-457200">
              <a:buAutoNum type="alphaUcPeriod"/>
            </a:pPr>
            <a:r>
              <a:rPr lang="en-US" dirty="0" smtClean="0"/>
              <a:t>All integers are not even or not odd.</a:t>
            </a:r>
          </a:p>
          <a:p>
            <a:pPr marL="525780" indent="-457200">
              <a:buAutoNum type="alphaUcPeriod"/>
            </a:pPr>
            <a:r>
              <a:rPr lang="en-US" dirty="0" smtClean="0"/>
              <a:t>There is an integer n that is both odd and even.</a:t>
            </a:r>
          </a:p>
          <a:p>
            <a:pPr marL="525780" indent="-457200">
              <a:buAutoNum type="alphaUcPeriod"/>
            </a:pPr>
            <a:r>
              <a:rPr lang="en-US" dirty="0" smtClean="0"/>
              <a:t>There is an integer n that is neither even nor odd.</a:t>
            </a:r>
          </a:p>
          <a:p>
            <a:pPr marL="525780" indent="-457200">
              <a:buAutoNum type="alphaUcPeriod"/>
            </a:pPr>
            <a:r>
              <a:rPr lang="en-US" dirty="0" smtClean="0"/>
              <a:t>Other/none/more than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/>
              <a:t>4</a:t>
            </a:r>
            <a:r>
              <a:rPr lang="en-US" dirty="0" smtClean="0"/>
              <a:t>. Practice </a:t>
            </a:r>
            <a:r>
              <a:rPr lang="en-US" smtClean="0"/>
              <a:t>doing negations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6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94917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320771"/>
            <a:ext cx="7010400" cy="36990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Finish proof by cases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 second look at contradictions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Proof by contradiction template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Practice negating theorems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careful about doing negations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Theorem: “there is no integer that is both even and odd”</a:t>
            </a:r>
          </a:p>
          <a:p>
            <a:pPr lvl="1"/>
            <a:r>
              <a:rPr lang="en-US" sz="2400" baseline="30000" dirty="0" smtClean="0">
                <a:sym typeface="Symbol"/>
              </a:rPr>
              <a:t> </a:t>
            </a:r>
            <a:r>
              <a:rPr lang="en-US" sz="2400" dirty="0" smtClean="0">
                <a:sym typeface="Symbol"/>
              </a:rPr>
              <a:t> </a:t>
            </a:r>
            <a:r>
              <a:rPr lang="en-US" sz="2400" dirty="0" err="1" smtClean="0">
                <a:sym typeface="Symbol"/>
              </a:rPr>
              <a:t>nZ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nE</a:t>
            </a:r>
            <a:r>
              <a:rPr lang="en-US" sz="2400" dirty="0" smtClean="0">
                <a:sym typeface="Symbol"/>
              </a:rPr>
              <a:t>  </a:t>
            </a:r>
            <a:r>
              <a:rPr lang="en-US" sz="2400" dirty="0" err="1" smtClean="0">
                <a:sym typeface="Symbol"/>
              </a:rPr>
              <a:t>nO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1"/>
            <a:r>
              <a:rPr lang="en-US" sz="2400" dirty="0" smtClean="0">
                <a:sym typeface="Symbol"/>
              </a:rPr>
              <a:t> </a:t>
            </a:r>
            <a:r>
              <a:rPr lang="en-US" sz="2400" dirty="0" err="1" smtClean="0">
                <a:sym typeface="Symbol"/>
              </a:rPr>
              <a:t>nZ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aseline="30000" dirty="0" smtClean="0">
                <a:sym typeface="Symbol"/>
              </a:rPr>
              <a:t>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err="1" smtClean="0">
                <a:sym typeface="Symbol"/>
              </a:rPr>
              <a:t>nE</a:t>
            </a:r>
            <a:r>
              <a:rPr lang="en-US" sz="2400" dirty="0" smtClean="0">
                <a:sym typeface="Symbol"/>
              </a:rPr>
              <a:t>  </a:t>
            </a:r>
            <a:r>
              <a:rPr lang="en-US" sz="2400" dirty="0" err="1" smtClean="0">
                <a:sym typeface="Symbol"/>
              </a:rPr>
              <a:t>nO</a:t>
            </a:r>
            <a:r>
              <a:rPr lang="en-US" sz="2400" dirty="0" smtClean="0">
                <a:sym typeface="Symbol"/>
              </a:rPr>
              <a:t>)</a:t>
            </a:r>
          </a:p>
          <a:p>
            <a:pPr lvl="1"/>
            <a:endParaRPr lang="en-US" sz="2400" dirty="0" smtClean="0"/>
          </a:p>
          <a:p>
            <a:pPr marL="342900" lvl="1"/>
            <a:r>
              <a:rPr lang="en-US" sz="2400" dirty="0" smtClean="0"/>
              <a:t>Negation: </a:t>
            </a:r>
            <a:r>
              <a:rPr lang="en-US" sz="2400" dirty="0" smtClean="0">
                <a:sym typeface="Symbol"/>
              </a:rPr>
              <a:t> </a:t>
            </a:r>
            <a:r>
              <a:rPr lang="en-US" sz="2400" dirty="0" err="1" smtClean="0">
                <a:sym typeface="Symbol"/>
              </a:rPr>
              <a:t>nZ</a:t>
            </a:r>
            <a:r>
              <a:rPr lang="en-US" sz="2400" dirty="0" smtClean="0">
                <a:sym typeface="Symbol"/>
              </a:rPr>
              <a:t> (</a:t>
            </a:r>
            <a:r>
              <a:rPr lang="en-US" sz="2400" dirty="0" err="1" smtClean="0">
                <a:sym typeface="Symbol"/>
              </a:rPr>
              <a:t>nE</a:t>
            </a:r>
            <a:r>
              <a:rPr lang="en-US" sz="2400" dirty="0" smtClean="0">
                <a:sym typeface="Symbol"/>
              </a:rPr>
              <a:t>  </a:t>
            </a:r>
            <a:r>
              <a:rPr lang="en-US" sz="2400" dirty="0" err="1" smtClean="0">
                <a:sym typeface="Symbol"/>
              </a:rPr>
              <a:t>nO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617220" lvl="2"/>
            <a:r>
              <a:rPr lang="en-US" sz="2400" dirty="0" smtClean="0">
                <a:sym typeface="Symbol"/>
              </a:rPr>
              <a:t>“There is an integer n that is both even and odd”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Thm</a:t>
            </a:r>
            <a:r>
              <a:rPr lang="en-US" sz="2000" dirty="0" smtClean="0"/>
              <a:t>. There is no integer that is both even and odd.</a:t>
            </a:r>
          </a:p>
          <a:p>
            <a:r>
              <a:rPr lang="en-US" sz="2000" dirty="0" smtClean="0"/>
              <a:t>Proof (by contradiction)</a:t>
            </a:r>
          </a:p>
          <a:p>
            <a:pPr>
              <a:buNone/>
            </a:pPr>
            <a:r>
              <a:rPr lang="en-US" sz="2000" dirty="0" smtClean="0"/>
              <a:t>	Assume not. That is, suppose there exists an integer n that is both even and odd.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2" descr="https://encrypted-tbn1.gstatic.com/images?q=tbn:ANd9GcSm4qkUiICiuUhGiALbBn0Nm1sAOSm0g61HbkuVKusRnJKOkaZq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038599"/>
            <a:ext cx="5943600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667000" y="4749224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Try by yourself first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09600"/>
            <a:ext cx="7024744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825023"/>
            <a:ext cx="6777317" cy="4423377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Thm</a:t>
            </a:r>
            <a:r>
              <a:rPr lang="en-US" sz="2000" dirty="0" smtClean="0"/>
              <a:t>. There is no integer that is both even and odd.</a:t>
            </a:r>
          </a:p>
          <a:p>
            <a:r>
              <a:rPr lang="en-US" sz="2000" dirty="0" smtClean="0"/>
              <a:t>Proof (by contradiction)</a:t>
            </a:r>
          </a:p>
          <a:p>
            <a:pPr>
              <a:buNone/>
            </a:pPr>
            <a:r>
              <a:rPr lang="en-US" sz="2000" dirty="0" smtClean="0"/>
              <a:t>	Assume not. That is, suppose there exists an integer n that is both even and odd.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sym typeface="Symbol"/>
              </a:rPr>
              <a:t>Conclusion: The assumed assumption is false and the theorem is true. QED.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2" descr="https://encrypted-tbn1.gstatic.com/images?q=tbn:ANd9GcSm4qkUiICiuUhGiALbBn0Nm1sAOSm0g61HbkuVKusRnJKOkaZq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3352800"/>
            <a:ext cx="5943600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05000" y="3581401"/>
            <a:ext cx="533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Since n is even n=2a for an integer a.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Since n is odd n=2b+1 for an integer b.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So 2a=2b+1. Subtracting, 2(a-b)=1.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So a-b=1/2  but this is impossible for integers </a:t>
            </a:r>
            <a:r>
              <a:rPr lang="en-US" sz="2000" dirty="0" err="1" smtClean="0">
                <a:solidFill>
                  <a:schemeClr val="bg1"/>
                </a:solidFill>
              </a:rPr>
              <a:t>a,b</a:t>
            </a:r>
            <a:r>
              <a:rPr lang="en-US" sz="2000" dirty="0" smtClean="0">
                <a:solidFill>
                  <a:schemeClr val="bg1"/>
                </a:solidFill>
              </a:rPr>
              <a:t>. A contradiction.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2323652"/>
            <a:ext cx="7109908" cy="3772348"/>
          </a:xfrm>
        </p:spPr>
        <p:txBody>
          <a:bodyPr>
            <a:normAutofit/>
          </a:bodyPr>
          <a:lstStyle/>
          <a:p>
            <a:r>
              <a:rPr lang="en-US" dirty="0" smtClean="0"/>
              <a:t>A number x is </a:t>
            </a:r>
            <a:r>
              <a:rPr lang="en-US" b="1" dirty="0" smtClean="0"/>
              <a:t>rational</a:t>
            </a:r>
            <a:r>
              <a:rPr lang="en-US" dirty="0" smtClean="0"/>
              <a:t> if x=a/b for integers </a:t>
            </a:r>
            <a:r>
              <a:rPr lang="en-US" dirty="0" err="1" smtClean="0"/>
              <a:t>a,b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E.g. 3=3/1, 1/2, -3/4, 0=0/1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 number is </a:t>
            </a:r>
            <a:r>
              <a:rPr lang="en-US" b="1" dirty="0" smtClean="0"/>
              <a:t>irrational</a:t>
            </a:r>
            <a:r>
              <a:rPr lang="en-US" dirty="0" smtClean="0"/>
              <a:t> if it is </a:t>
            </a:r>
            <a:r>
              <a:rPr lang="en-US" b="1" dirty="0" smtClean="0"/>
              <a:t>not rational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        (proved in textbook)</a:t>
            </a:r>
          </a:p>
          <a:p>
            <a:endParaRPr lang="en-US" dirty="0" smtClean="0"/>
          </a:p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266950" y="4298282"/>
          <a:ext cx="476250" cy="42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241200" imgH="215640" progId="Equation.DSMT4">
                  <p:embed/>
                </p:oleObj>
              </mc:Choice>
              <mc:Fallback>
                <p:oleObj name="Equation" r:id="rId7" imgW="24120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4298282"/>
                        <a:ext cx="476250" cy="426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</a:p>
          <a:p>
            <a:r>
              <a:rPr lang="en-US" dirty="0" smtClean="0"/>
              <a:t>Proof: by contradiction.</a:t>
            </a:r>
          </a:p>
          <a:p>
            <a:pPr>
              <a:buNone/>
            </a:pPr>
            <a:r>
              <a:rPr lang="en-US" dirty="0" smtClean="0"/>
              <a:t>Assume that</a:t>
            </a:r>
          </a:p>
          <a:p>
            <a:pPr>
              <a:buNone/>
            </a:pP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There exists x where both x,x</a:t>
            </a:r>
            <a:r>
              <a:rPr lang="en-US" baseline="30000" dirty="0" smtClean="0"/>
              <a:t>2</a:t>
            </a:r>
            <a:r>
              <a:rPr lang="en-US" dirty="0" smtClean="0"/>
              <a:t> are 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There exists x where both x,x</a:t>
            </a:r>
            <a:r>
              <a:rPr lang="en-US" baseline="30000" dirty="0" smtClean="0"/>
              <a:t>2</a:t>
            </a:r>
            <a:r>
              <a:rPr lang="en-US" dirty="0" smtClean="0"/>
              <a:t> are irrational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There exists x where x is rational and x</a:t>
            </a:r>
            <a:r>
              <a:rPr lang="en-US" baseline="30000" dirty="0" smtClean="0"/>
              <a:t>2</a:t>
            </a:r>
            <a:r>
              <a:rPr lang="en-US" dirty="0" smtClean="0"/>
              <a:t> irrational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There exists x where x is irrational and x</a:t>
            </a:r>
            <a:r>
              <a:rPr lang="en-US" baseline="30000" dirty="0" smtClean="0"/>
              <a:t>2</a:t>
            </a:r>
            <a:r>
              <a:rPr lang="en-US" dirty="0" smtClean="0"/>
              <a:t> rational</a:t>
            </a:r>
          </a:p>
          <a:p>
            <a:pPr marL="525780" indent="-457200">
              <a:buFont typeface="Wingdings 2" pitchFamily="18" charset="2"/>
              <a:buAutoNum type="alphaUcPeriod"/>
            </a:pPr>
            <a:r>
              <a:rPr lang="en-US" dirty="0" smtClean="0"/>
              <a:t>None/other/more than one</a:t>
            </a:r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</a:p>
          <a:p>
            <a:r>
              <a:rPr lang="en-US" dirty="0" smtClean="0"/>
              <a:t>Proof: by contradiction.</a:t>
            </a:r>
          </a:p>
          <a:p>
            <a:pPr>
              <a:buNone/>
            </a:pPr>
            <a:r>
              <a:rPr lang="en-US" dirty="0" smtClean="0"/>
              <a:t>Assume that there exists x where x is rational and x</a:t>
            </a:r>
            <a:r>
              <a:rPr lang="en-US" baseline="30000" dirty="0" smtClean="0"/>
              <a:t>2</a:t>
            </a:r>
            <a:r>
              <a:rPr lang="en-US" dirty="0" smtClean="0"/>
              <a:t> irrational. </a:t>
            </a:r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2" descr="https://encrypted-tbn1.gstatic.com/images?q=tbn:ANd9GcSm4qkUiICiuUhGiALbBn0Nm1sAOSm0g61HbkuVKusRnJKOkaZq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114800"/>
            <a:ext cx="5943600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667000" y="48254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Try by yourself first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Theorem: If x</a:t>
            </a:r>
            <a:r>
              <a:rPr lang="en-US" baseline="30000" dirty="0" smtClean="0"/>
              <a:t>2</a:t>
            </a:r>
            <a:r>
              <a:rPr lang="en-US" dirty="0" smtClean="0"/>
              <a:t> is irrational then x is irrational.</a:t>
            </a:r>
          </a:p>
          <a:p>
            <a:r>
              <a:rPr lang="en-US" dirty="0" smtClean="0"/>
              <a:t>Proof: by contradiction.</a:t>
            </a:r>
          </a:p>
          <a:p>
            <a:pPr>
              <a:buNone/>
            </a:pPr>
            <a:r>
              <a:rPr lang="en-US" dirty="0" smtClean="0"/>
              <a:t>Assume that there exists x where x is rational and x</a:t>
            </a:r>
            <a:r>
              <a:rPr lang="en-US" baseline="30000" dirty="0" smtClean="0"/>
              <a:t>2</a:t>
            </a:r>
            <a:r>
              <a:rPr lang="en-US" dirty="0" smtClean="0"/>
              <a:t> irrational. </a:t>
            </a:r>
          </a:p>
          <a:p>
            <a:pPr marL="525780" indent="-457200">
              <a:buFont typeface="Wingdings 2" pitchFamily="18" charset="2"/>
              <a:buAutoNum type="alphaUcPeriod"/>
            </a:pPr>
            <a:endParaRPr lang="en-US" dirty="0" smtClean="0"/>
          </a:p>
          <a:p>
            <a:pPr marL="525780" indent="-457200">
              <a:buAutoNum type="alphaU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2" descr="https://encrypted-tbn1.gstatic.com/images?q=tbn:ANd9GcSm4qkUiICiuUhGiALbBn0Nm1sAOSm0g61HbkuVKusRnJKOkaZq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114800"/>
            <a:ext cx="5943600" cy="20574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600200" y="419100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Since x is rational x=a/b where </a:t>
            </a:r>
            <a:r>
              <a:rPr lang="en-US" sz="2400" dirty="0" err="1" smtClean="0">
                <a:solidFill>
                  <a:schemeClr val="bg1"/>
                </a:solidFill>
              </a:rPr>
              <a:t>a,b</a:t>
            </a:r>
            <a:r>
              <a:rPr lang="en-US" sz="2400" dirty="0" smtClean="0">
                <a:solidFill>
                  <a:schemeClr val="bg1"/>
                </a:solidFill>
              </a:rPr>
              <a:t> are integers.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But then x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=a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/b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. Both a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,b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are also integers and hence x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is rational.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 err="1" smtClean="0">
                <a:solidFill>
                  <a:schemeClr val="bg1"/>
                </a:solidFill>
              </a:rPr>
              <a:t>contracition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Theorem:                is irrational</a:t>
            </a:r>
          </a:p>
          <a:p>
            <a:r>
              <a:rPr lang="en-US" dirty="0" smtClean="0"/>
              <a:t>Proof (by contradiction).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THIS ONE IS MORE TRICKY. </a:t>
            </a:r>
          </a:p>
          <a:p>
            <a:pPr>
              <a:buNone/>
            </a:pPr>
            <a:r>
              <a:rPr lang="en-US" b="1" dirty="0" smtClean="0"/>
              <a:t>		TRY BY YOURSELF FIRST IN GROUPS.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932113" y="2335212"/>
          <a:ext cx="11826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558720" imgH="228600" progId="Equation.DSMT4">
                  <p:embed/>
                </p:oleObj>
              </mc:Choice>
              <mc:Fallback>
                <p:oleObj name="Equation" r:id="rId7" imgW="5587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2335212"/>
                        <a:ext cx="11826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1981200"/>
            <a:ext cx="749090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Theorem:                 is irrational</a:t>
            </a:r>
          </a:p>
          <a:p>
            <a:r>
              <a:rPr lang="en-US" dirty="0" smtClean="0"/>
              <a:t>Proof (by contradiction).</a:t>
            </a:r>
          </a:p>
          <a:p>
            <a:r>
              <a:rPr lang="en-US" dirty="0" smtClean="0"/>
              <a:t>Assume not. Then there exist integers </a:t>
            </a:r>
            <a:r>
              <a:rPr lang="en-US" dirty="0" err="1" smtClean="0"/>
              <a:t>a,b</a:t>
            </a:r>
            <a:r>
              <a:rPr lang="en-US" dirty="0" smtClean="0"/>
              <a:t> such that                          </a:t>
            </a:r>
          </a:p>
          <a:p>
            <a:endParaRPr lang="en-US" sz="2200" dirty="0" smtClean="0"/>
          </a:p>
          <a:p>
            <a:r>
              <a:rPr lang="en-US" dirty="0" smtClean="0"/>
              <a:t>Squaring gives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So also       is rational since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[So, to finish the proof it is sufficient to show that    </a:t>
            </a:r>
          </a:p>
          <a:p>
            <a:pPr>
              <a:buNone/>
            </a:pPr>
            <a:r>
              <a:rPr lang="en-US" dirty="0" smtClean="0"/>
              <a:t>        is irrational. 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008313" y="1905000"/>
          <a:ext cx="11826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313" y="1905000"/>
                        <a:ext cx="11826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873500" y="3810000"/>
          <a:ext cx="44323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4" imgW="2095200" imgH="241200" progId="Equation.DSMT4">
                  <p:embed/>
                </p:oleObj>
              </mc:Choice>
              <mc:Fallback>
                <p:oleObj name="Equation" r:id="rId14" imgW="20952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3810000"/>
                        <a:ext cx="44323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209800" y="3089537"/>
          <a:ext cx="1752600" cy="41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6" imgW="965160" imgH="228600" progId="Equation.DSMT4">
                  <p:embed/>
                </p:oleObj>
              </mc:Choice>
              <mc:Fallback>
                <p:oleObj name="Equation" r:id="rId16" imgW="9651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89537"/>
                        <a:ext cx="1752600" cy="41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2233613" y="4648200"/>
          <a:ext cx="509587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4648200"/>
                        <a:ext cx="509587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5132388" y="4648200"/>
          <a:ext cx="27924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20" imgW="1320480" imgH="241200" progId="Equation.DSMT4">
                  <p:embed/>
                </p:oleObj>
              </mc:Choice>
              <mc:Fallback>
                <p:oleObj name="Equation" r:id="rId20" imgW="132048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8" y="4648200"/>
                        <a:ext cx="2792412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243012" y="5840413"/>
          <a:ext cx="5095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22" imgW="241200" imgH="228600" progId="Equation.DSMT4">
                  <p:embed/>
                </p:oleObj>
              </mc:Choice>
              <mc:Fallback>
                <p:oleObj name="Equation" r:id="rId22" imgW="2412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2" y="5840413"/>
                        <a:ext cx="509588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490" y="76200"/>
            <a:ext cx="7024744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43492" y="1295400"/>
            <a:ext cx="7338508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Theorem:                is irrational</a:t>
            </a:r>
          </a:p>
          <a:p>
            <a:r>
              <a:rPr lang="en-US" dirty="0" smtClean="0"/>
              <a:t>Proof (by contradiction).</a:t>
            </a:r>
          </a:p>
          <a:p>
            <a:r>
              <a:rPr lang="en-US" dirty="0" smtClean="0"/>
              <a:t>               is rational …       is rational.</a:t>
            </a:r>
          </a:p>
          <a:p>
            <a:endParaRPr lang="en-US" dirty="0" smtClean="0"/>
          </a:p>
          <a:p>
            <a:r>
              <a:rPr lang="en-US" dirty="0" smtClean="0"/>
              <a:t>      =c/d for positive integers </a:t>
            </a:r>
            <a:r>
              <a:rPr lang="en-US" dirty="0" err="1" smtClean="0"/>
              <a:t>c,d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Assume that d is minimal such that c/d=</a:t>
            </a:r>
          </a:p>
          <a:p>
            <a:pPr>
              <a:buNone/>
            </a:pPr>
            <a:r>
              <a:rPr lang="en-US" dirty="0" smtClean="0"/>
              <a:t>	Squaring gives c</a:t>
            </a:r>
            <a:r>
              <a:rPr lang="en-US" baseline="30000" dirty="0" smtClean="0"/>
              <a:t>2</a:t>
            </a:r>
            <a:r>
              <a:rPr lang="en-US" dirty="0" smtClean="0"/>
              <a:t>/d</a:t>
            </a:r>
            <a:r>
              <a:rPr lang="en-US" baseline="30000" dirty="0" smtClean="0"/>
              <a:t>2</a:t>
            </a:r>
            <a:r>
              <a:rPr lang="en-US" dirty="0" smtClean="0"/>
              <a:t>=6. </a:t>
            </a:r>
          </a:p>
          <a:p>
            <a:pPr>
              <a:buNone/>
            </a:pPr>
            <a:r>
              <a:rPr lang="en-US" dirty="0" smtClean="0"/>
              <a:t>	So c</a:t>
            </a:r>
            <a:r>
              <a:rPr lang="en-US" baseline="30000" dirty="0" smtClean="0"/>
              <a:t>2</a:t>
            </a:r>
            <a:r>
              <a:rPr lang="en-US" dirty="0" smtClean="0"/>
              <a:t>=6d</a:t>
            </a:r>
            <a:r>
              <a:rPr lang="en-US" baseline="30000" dirty="0" smtClean="0"/>
              <a:t>2</a:t>
            </a:r>
            <a:r>
              <a:rPr lang="en-US" dirty="0" smtClean="0"/>
              <a:t> must be divisible by 2. </a:t>
            </a:r>
          </a:p>
          <a:p>
            <a:pPr>
              <a:buNone/>
            </a:pPr>
            <a:r>
              <a:rPr lang="en-US" dirty="0" smtClean="0"/>
              <a:t>	Which means c is divisible by 2.</a:t>
            </a:r>
          </a:p>
          <a:p>
            <a:pPr>
              <a:buNone/>
            </a:pPr>
            <a:r>
              <a:rPr lang="en-US" dirty="0" smtClean="0"/>
              <a:t>	Which means c</a:t>
            </a:r>
            <a:r>
              <a:rPr lang="en-US" baseline="30000" dirty="0" smtClean="0"/>
              <a:t>2</a:t>
            </a:r>
            <a:r>
              <a:rPr lang="en-US" dirty="0" smtClean="0"/>
              <a:t> is divisible by 4.</a:t>
            </a:r>
          </a:p>
          <a:p>
            <a:pPr>
              <a:buNone/>
            </a:pPr>
            <a:r>
              <a:rPr lang="en-US" dirty="0" smtClean="0"/>
              <a:t>	But 6 is not divisible by 4, so d</a:t>
            </a:r>
            <a:r>
              <a:rPr lang="en-US" baseline="30000" dirty="0" smtClean="0"/>
              <a:t>2</a:t>
            </a:r>
            <a:r>
              <a:rPr lang="en-US" dirty="0" smtClean="0"/>
              <a:t> must be divisible by 2.</a:t>
            </a:r>
          </a:p>
          <a:p>
            <a:pPr>
              <a:buNone/>
            </a:pPr>
            <a:r>
              <a:rPr lang="en-US" dirty="0" smtClean="0"/>
              <a:t>	Which means d is divisible by 2.</a:t>
            </a:r>
          </a:p>
          <a:p>
            <a:pPr>
              <a:buNone/>
            </a:pPr>
            <a:r>
              <a:rPr lang="en-US" dirty="0" smtClean="0"/>
              <a:t>	So both </a:t>
            </a:r>
            <a:r>
              <a:rPr lang="en-US" dirty="0" err="1" smtClean="0"/>
              <a:t>c,d</a:t>
            </a:r>
            <a:r>
              <a:rPr lang="en-US" dirty="0" smtClean="0"/>
              <a:t> are divisible by 2. Which means that (c/2) and (d/2) are both integers, and (c/2) / (d/2) = </a:t>
            </a:r>
          </a:p>
          <a:p>
            <a:pPr>
              <a:buNone/>
            </a:pPr>
            <a:r>
              <a:rPr lang="en-US" dirty="0" smtClean="0"/>
              <a:t>	Contradiction to the </a:t>
            </a:r>
            <a:r>
              <a:rPr lang="en-US" dirty="0" err="1" smtClean="0"/>
              <a:t>minimality</a:t>
            </a:r>
            <a:r>
              <a:rPr lang="en-US" dirty="0" smtClean="0"/>
              <a:t> of d.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667000" y="1295400"/>
          <a:ext cx="990600" cy="40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990600" cy="405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962400" y="1905000"/>
          <a:ext cx="457200" cy="43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4" imgW="241200" imgH="228600" progId="Equation.DSMT4">
                  <p:embed/>
                </p:oleObj>
              </mc:Choice>
              <mc:Fallback>
                <p:oleObj name="Equation" r:id="rId14" imgW="2412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905000"/>
                        <a:ext cx="457200" cy="434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7262812" y="5562600"/>
          <a:ext cx="433388" cy="411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6" imgW="241200" imgH="228600" progId="Equation.DSMT4">
                  <p:embed/>
                </p:oleObj>
              </mc:Choice>
              <mc:Fallback>
                <p:oleObj name="Equation" r:id="rId16" imgW="2412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2" y="5562600"/>
                        <a:ext cx="433388" cy="411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1447800" y="1905000"/>
          <a:ext cx="9906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7" imgW="558720" imgH="228600" progId="Equation.DSMT4">
                  <p:embed/>
                </p:oleObj>
              </mc:Choice>
              <mc:Fallback>
                <p:oleObj name="Equation" r:id="rId17" imgW="55872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05000"/>
                        <a:ext cx="9906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6272212" y="2971800"/>
          <a:ext cx="4333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8" imgW="241200" imgH="228600" progId="Equation.DSMT4">
                  <p:embed/>
                </p:oleObj>
              </mc:Choice>
              <mc:Fallback>
                <p:oleObj name="Equation" r:id="rId18" imgW="24120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2" y="2971800"/>
                        <a:ext cx="433388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1447800" y="2590800"/>
          <a:ext cx="4572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9" imgW="241200" imgH="228600" progId="Equation.DSMT4">
                  <p:embed/>
                </p:oleObj>
              </mc:Choice>
              <mc:Fallback>
                <p:oleObj name="Equation" r:id="rId19" imgW="24120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4572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/>
              <a:t>1</a:t>
            </a:r>
            <a:r>
              <a:rPr lang="en-US" dirty="0" smtClean="0"/>
              <a:t>. Proof by cases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649096" y="224491"/>
            <a:ext cx="1332156" cy="365125"/>
          </a:xfrm>
        </p:spPr>
        <p:txBody>
          <a:bodyPr/>
          <a:lstStyle/>
          <a:p>
            <a:fld id="{3F8FD467-8539-4C68-8397-87CE2AA2A60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a proof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any two people either know each other or not (if A knows B then B knows A)</a:t>
            </a:r>
          </a:p>
          <a:p>
            <a:endParaRPr lang="en-US" dirty="0" smtClean="0"/>
          </a:p>
          <a:p>
            <a:r>
              <a:rPr lang="en-US" dirty="0" smtClean="0"/>
              <a:t>We will prove the following theorem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Theorem: among </a:t>
            </a:r>
            <a:r>
              <a:rPr lang="en-US" b="1" dirty="0" smtClean="0">
                <a:solidFill>
                  <a:srgbClr val="002060"/>
                </a:solidFill>
              </a:rPr>
              <a:t>any 6 people</a:t>
            </a:r>
            <a:r>
              <a:rPr lang="en-US" dirty="0" smtClean="0">
                <a:solidFill>
                  <a:srgbClr val="002060"/>
                </a:solidFill>
              </a:rPr>
              <a:t>, there are 3 who all know each other (a </a:t>
            </a:r>
            <a:r>
              <a:rPr lang="en-US" b="1" dirty="0" smtClean="0">
                <a:solidFill>
                  <a:srgbClr val="002060"/>
                </a:solidFill>
              </a:rPr>
              <a:t>club</a:t>
            </a:r>
            <a:r>
              <a:rPr lang="en-US" dirty="0" smtClean="0">
                <a:solidFill>
                  <a:srgbClr val="002060"/>
                </a:solidFill>
              </a:rPr>
              <a:t>) OR     3 who don’t know each other (</a:t>
            </a:r>
            <a:r>
              <a:rPr lang="en-US" b="1" dirty="0" smtClean="0">
                <a:solidFill>
                  <a:srgbClr val="002060"/>
                </a:solidFill>
              </a:rPr>
              <a:t>strangers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Breaking a proof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752600"/>
            <a:ext cx="7338508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Theorem: Every collection of 6 people includes a club of 3 people or a group of 3 strangers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Proof: The proof is by case analysis. Let x denote one of the 6 people. There are two cases: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pPr marL="822960" lvl="1" indent="-45720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Case 1:</a:t>
            </a:r>
            <a:r>
              <a:rPr lang="en-US" dirty="0" smtClean="0">
                <a:solidFill>
                  <a:srgbClr val="002060"/>
                </a:solidFill>
              </a:rPr>
              <a:t> x knows at least 3 of the other 5 people</a:t>
            </a:r>
          </a:p>
          <a:p>
            <a:pPr marL="822960" lvl="1" indent="-45720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Case 2:</a:t>
            </a:r>
            <a:r>
              <a:rPr lang="en-US" dirty="0" smtClean="0">
                <a:solidFill>
                  <a:srgbClr val="002060"/>
                </a:solidFill>
              </a:rPr>
              <a:t> x knows at most 2 of the other 5 people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/>
            <a:r>
              <a:rPr lang="en-US" dirty="0" smtClean="0"/>
              <a:t>Notice it says “there are two cases”</a:t>
            </a:r>
          </a:p>
          <a:p>
            <a:pPr marL="822960" lvl="1" indent="-457200"/>
            <a:r>
              <a:rPr lang="en-US" dirty="0" smtClean="0"/>
              <a:t>You’d better be right there are no more cases!</a:t>
            </a:r>
          </a:p>
          <a:p>
            <a:pPr marL="822960" lvl="1" indent="-457200"/>
            <a:r>
              <a:rPr lang="en-US" dirty="0" smtClean="0"/>
              <a:t>Cases must completely cover possibilities</a:t>
            </a:r>
          </a:p>
          <a:p>
            <a:pPr marL="822960" lvl="1" indent="-457200"/>
            <a:r>
              <a:rPr lang="en-US" dirty="0" smtClean="0"/>
              <a:t>Tip: you don’t need to worry about trying to make the cases “equal size” or scope</a:t>
            </a:r>
          </a:p>
          <a:p>
            <a:pPr marL="1097280" lvl="2" indent="-457200"/>
            <a:r>
              <a:rPr lang="en-US" dirty="0" smtClean="0"/>
              <a:t>Sometimes 99% of the possibilities are in one case, and 1% are in the other</a:t>
            </a:r>
          </a:p>
          <a:p>
            <a:pPr marL="1097280" lvl="2" indent="-457200"/>
            <a:r>
              <a:rPr lang="en-US" dirty="0" smtClean="0"/>
              <a:t>Whatever makes it easier to do each proof</a:t>
            </a:r>
          </a:p>
          <a:p>
            <a:pPr marL="822960" lvl="1" indent="-457200"/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Breaking a proof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752600"/>
            <a:ext cx="7338508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Theorem: Every collection of 6 people includes a club of 3 people or a group of 3 strangers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Case 1:</a:t>
            </a:r>
            <a:r>
              <a:rPr lang="en-US" dirty="0" smtClean="0">
                <a:solidFill>
                  <a:srgbClr val="002060"/>
                </a:solidFill>
              </a:rPr>
              <a:t> suppose x knows at least 3 other people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Cases 1.1:</a:t>
            </a:r>
            <a:r>
              <a:rPr lang="en-US" dirty="0" smtClean="0">
                <a:solidFill>
                  <a:srgbClr val="002060"/>
                </a:solidFill>
              </a:rPr>
              <a:t> No pair among these 3 people met each other. Then these are a group of 3 strangers.  So the theorem holds in this </a:t>
            </a:r>
            <a:r>
              <a:rPr lang="en-US" dirty="0" err="1" smtClean="0">
                <a:solidFill>
                  <a:srgbClr val="002060"/>
                </a:solidFill>
              </a:rPr>
              <a:t>subcase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Case 1.2:</a:t>
            </a:r>
            <a:r>
              <a:rPr lang="en-US" dirty="0" smtClean="0">
                <a:solidFill>
                  <a:srgbClr val="002060"/>
                </a:solidFill>
              </a:rPr>
              <a:t> Some pair among these people know each other. Then this pair, together with x, form a club of 3 people. So the theorem holds in this </a:t>
            </a:r>
            <a:r>
              <a:rPr lang="en-US" dirty="0" err="1" smtClean="0">
                <a:solidFill>
                  <a:srgbClr val="002060"/>
                </a:solidFill>
              </a:rPr>
              <a:t>subcase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Notice it says: “This case splits into two </a:t>
            </a:r>
            <a:r>
              <a:rPr lang="en-US" dirty="0" err="1" smtClean="0"/>
              <a:t>subcases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Again, you’d better be right there are no more than these two!</a:t>
            </a:r>
          </a:p>
          <a:p>
            <a:pPr lvl="1"/>
            <a:r>
              <a:rPr lang="en-US" dirty="0" err="1" smtClean="0"/>
              <a:t>Subcases</a:t>
            </a:r>
            <a:r>
              <a:rPr lang="en-US" dirty="0" smtClean="0"/>
              <a:t> must completely cover the </a:t>
            </a:r>
            <a:r>
              <a:rPr lang="en-US" dirty="0" err="1" smtClean="0"/>
              <a:t>possibilites</a:t>
            </a:r>
            <a:r>
              <a:rPr lang="en-US" dirty="0" smtClean="0"/>
              <a:t> within the case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822960" lvl="1" indent="-457200"/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5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Breaking a proof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752600"/>
            <a:ext cx="7338508" cy="4419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Theorem: Every collection of 6 people includes a club of 3 people or a group of 3 strangers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Case 2:</a:t>
            </a:r>
            <a:r>
              <a:rPr lang="en-US" dirty="0" smtClean="0">
                <a:solidFill>
                  <a:srgbClr val="002060"/>
                </a:solidFill>
              </a:rPr>
              <a:t> Suppose x knows at most 2 other people. So he doesn’t know at least 3 people.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Cases 2.1:</a:t>
            </a:r>
            <a:r>
              <a:rPr lang="en-US" dirty="0" smtClean="0">
                <a:solidFill>
                  <a:srgbClr val="002060"/>
                </a:solidFill>
              </a:rPr>
              <a:t> All pairs among these 3 people met each other. Then these are a club of 3.  So the theorem holds in this </a:t>
            </a:r>
            <a:r>
              <a:rPr lang="en-US" dirty="0" err="1" smtClean="0">
                <a:solidFill>
                  <a:srgbClr val="002060"/>
                </a:solidFill>
              </a:rPr>
              <a:t>subcase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Case 2.2:</a:t>
            </a:r>
            <a:r>
              <a:rPr lang="en-US" dirty="0" smtClean="0">
                <a:solidFill>
                  <a:srgbClr val="002060"/>
                </a:solidFill>
              </a:rPr>
              <a:t> Some pair among these people don’t know each other. Then this pair, together with x, form a group of 3 strangers. So the theorem holds in this </a:t>
            </a:r>
            <a:r>
              <a:rPr lang="en-US" dirty="0" err="1" smtClean="0">
                <a:solidFill>
                  <a:srgbClr val="002060"/>
                </a:solidFill>
              </a:rPr>
              <a:t>subcase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822960" lvl="1" indent="-457200"/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Breaking a proof into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Theorem: …</a:t>
            </a:r>
          </a:p>
          <a:p>
            <a:r>
              <a:rPr lang="en-US" dirty="0" smtClean="0"/>
              <a:t>Proof: There are two cases to consider</a:t>
            </a:r>
          </a:p>
          <a:p>
            <a:pPr lvl="1"/>
            <a:r>
              <a:rPr lang="en-US" dirty="0" smtClean="0"/>
              <a:t>Case 1: there are two cases to consider</a:t>
            </a:r>
          </a:p>
          <a:p>
            <a:pPr lvl="2"/>
            <a:r>
              <a:rPr lang="en-US" dirty="0" smtClean="0"/>
              <a:t>Case 1.1: Verify theorem directly</a:t>
            </a:r>
          </a:p>
          <a:p>
            <a:pPr lvl="2"/>
            <a:r>
              <a:rPr lang="en-US" dirty="0" smtClean="0"/>
              <a:t>Case 1.2: Verify theorem directly</a:t>
            </a:r>
          </a:p>
          <a:p>
            <a:pPr lvl="1"/>
            <a:r>
              <a:rPr lang="en-US" dirty="0" smtClean="0"/>
              <a:t>Case 2: there are two cases to consider</a:t>
            </a:r>
          </a:p>
          <a:p>
            <a:pPr lvl="2"/>
            <a:r>
              <a:rPr lang="en-US" dirty="0" smtClean="0"/>
              <a:t>Case 2.1: Verify theorem directly</a:t>
            </a:r>
          </a:p>
          <a:p>
            <a:pPr lvl="2"/>
            <a:r>
              <a:rPr lang="en-US" dirty="0" smtClean="0"/>
              <a:t>Case 2.2: Verify theorem directly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027664"/>
            <a:ext cx="72623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Perspective:</a:t>
            </a:r>
            <a:br>
              <a:rPr lang="en-US" dirty="0" smtClean="0"/>
            </a:br>
            <a:r>
              <a:rPr lang="en-US" dirty="0" smtClean="0"/>
              <a:t>Theorem in language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Graph: diagram which captures relations between pairs of objects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Example: objects=people, relation=know each other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828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>
            <p:custDataLst>
              <p:tags r:id="rId5"/>
            </p:custDataLst>
          </p:nvPr>
        </p:nvSpPr>
        <p:spPr>
          <a:xfrm>
            <a:off x="3124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18288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>
            <p:custDataLst>
              <p:tags r:id="rId7"/>
            </p:custDataLst>
          </p:nvPr>
        </p:nvSpPr>
        <p:spPr>
          <a:xfrm>
            <a:off x="31242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12192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219200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5052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505200" y="5650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4" name="Straight Connector 13"/>
          <p:cNvCxnSpPr>
            <a:stCxn id="5" idx="6"/>
            <a:endCxn id="6" idx="2"/>
          </p:cNvCxnSpPr>
          <p:nvPr>
            <p:custDataLst>
              <p:tags r:id="rId12"/>
            </p:custDataLst>
          </p:nvPr>
        </p:nvCxnSpPr>
        <p:spPr>
          <a:xfrm>
            <a:off x="2057400" y="4838700"/>
            <a:ext cx="1066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</p:cNvCxnSpPr>
          <p:nvPr>
            <p:custDataLst>
              <p:tags r:id="rId13"/>
            </p:custDataLst>
          </p:nvPr>
        </p:nvCxnSpPr>
        <p:spPr>
          <a:xfrm flipV="1">
            <a:off x="2023922" y="4876800"/>
            <a:ext cx="1100278" cy="8716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0"/>
            <a:endCxn id="5" idx="4"/>
          </p:cNvCxnSpPr>
          <p:nvPr>
            <p:custDataLst>
              <p:tags r:id="rId14"/>
            </p:custDataLst>
          </p:nvPr>
        </p:nvCxnSpPr>
        <p:spPr>
          <a:xfrm flipV="1">
            <a:off x="1943100" y="4953000"/>
            <a:ext cx="0" cy="762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1"/>
            <a:endCxn id="5" idx="5"/>
          </p:cNvCxnSpPr>
          <p:nvPr>
            <p:custDataLst>
              <p:tags r:id="rId15"/>
            </p:custDataLst>
          </p:nvPr>
        </p:nvCxnSpPr>
        <p:spPr>
          <a:xfrm flipH="1" flipV="1">
            <a:off x="2023922" y="4919522"/>
            <a:ext cx="1133756" cy="8289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16"/>
            </p:custDataLst>
          </p:nvPr>
        </p:nvSpPr>
        <p:spPr>
          <a:xfrm>
            <a:off x="4648200" y="4494074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A,B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A,C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A,D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B,C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B,D don’t know each other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C,D don’t know each other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7572</TotalTime>
  <Words>1449</Words>
  <Application>Microsoft Office PowerPoint</Application>
  <PresentationFormat>On-screen Show (4:3)</PresentationFormat>
  <Paragraphs>309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Aparajita</vt:lpstr>
      <vt:lpstr>Calibri</vt:lpstr>
      <vt:lpstr>Century Gothic</vt:lpstr>
      <vt:lpstr>Helvetica Neue</vt:lpstr>
      <vt:lpstr>Symbol</vt:lpstr>
      <vt:lpstr>Wingdings 2</vt:lpstr>
      <vt:lpstr>Austin</vt:lpstr>
      <vt:lpstr>Equation</vt:lpstr>
      <vt:lpstr>CSE 20 – Discrete Mathematics</vt:lpstr>
      <vt:lpstr>Today’s Topics:</vt:lpstr>
      <vt:lpstr>1. Proof by cases</vt:lpstr>
      <vt:lpstr>Breaking a proof into cases</vt:lpstr>
      <vt:lpstr>Breaking a proof into cases</vt:lpstr>
      <vt:lpstr>Breaking a proof into cases</vt:lpstr>
      <vt:lpstr>Breaking a proof into cases</vt:lpstr>
      <vt:lpstr>Breaking a proof into cases</vt:lpstr>
      <vt:lpstr>Perspective: Theorem in language of graphs</vt:lpstr>
      <vt:lpstr>Perspective: Theorem in language of graphs</vt:lpstr>
      <vt:lpstr>Perspective: Theorem in language of graphs</vt:lpstr>
      <vt:lpstr>2. A second look at contradictions</vt:lpstr>
      <vt:lpstr>P AND P = Contradiction</vt:lpstr>
      <vt:lpstr>Contradictions destroy the entire system that contains them</vt:lpstr>
      <vt:lpstr>Contradictions destroy the entire system that contains them</vt:lpstr>
      <vt:lpstr>3. Proof by contradiction template</vt:lpstr>
      <vt:lpstr>Proof by contradiction template</vt:lpstr>
      <vt:lpstr>Example 1</vt:lpstr>
      <vt:lpstr>4. Practice doing negations</vt:lpstr>
      <vt:lpstr>Be careful about doing negations</vt:lpstr>
      <vt:lpstr>Example 1</vt:lpstr>
      <vt:lpstr>Example 1</vt:lpstr>
      <vt:lpstr>Example 2</vt:lpstr>
      <vt:lpstr>Example 2</vt:lpstr>
      <vt:lpstr>Example 2</vt:lpstr>
      <vt:lpstr>Example 2</vt:lpstr>
      <vt:lpstr>Example 3</vt:lpstr>
      <vt:lpstr>Example 3</vt:lpstr>
      <vt:lpstr>Example 3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186</cp:revision>
  <dcterms:created xsi:type="dcterms:W3CDTF">2012-09-25T19:16:12Z</dcterms:created>
  <dcterms:modified xsi:type="dcterms:W3CDTF">2014-01-28T08:23:49Z</dcterms:modified>
</cp:coreProperties>
</file>