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326" r:id="rId2"/>
    <p:sldId id="262" r:id="rId3"/>
    <p:sldId id="309" r:id="rId4"/>
    <p:sldId id="308" r:id="rId5"/>
    <p:sldId id="311" r:id="rId6"/>
    <p:sldId id="313" r:id="rId7"/>
    <p:sldId id="314" r:id="rId8"/>
    <p:sldId id="315" r:id="rId9"/>
    <p:sldId id="312" r:id="rId10"/>
    <p:sldId id="316" r:id="rId11"/>
    <p:sldId id="322" r:id="rId12"/>
    <p:sldId id="323" r:id="rId13"/>
    <p:sldId id="324" r:id="rId14"/>
    <p:sldId id="325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775" autoAdjust="0"/>
  </p:normalViewPr>
  <p:slideViewPr>
    <p:cSldViewPr>
      <p:cViewPr varScale="1">
        <p:scale>
          <a:sx n="70" d="100"/>
          <a:sy n="70" d="100"/>
        </p:scale>
        <p:origin x="132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4.0/deed.en_US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hyperlink" Target="http://peerinstruction4cs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3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20 – Discrete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Dr. Cynthia Bailey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Shachar</a:t>
            </a:r>
            <a:r>
              <a:rPr lang="en-US" dirty="0" smtClean="0"/>
              <a:t> Lovett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23104"/>
            <a:ext cx="9144000" cy="246221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1" y="2560838"/>
            <a:ext cx="1815531" cy="6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28600" y="27084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</a:t>
            </a:r>
            <a:r>
              <a:rPr lang="en-US" sz="4400" dirty="0">
                <a:solidFill>
                  <a:srgbClr val="4374B7"/>
                </a:solidFill>
                <a:latin typeface="Helvetica Neue"/>
              </a:rPr>
              <a:t> </a:t>
            </a:r>
            <a:r>
              <a:rPr lang="en-US" dirty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Peer Instruction in Discrete Mathematics by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Cynthia 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9"/>
              </a:rPr>
              <a:t>Lee</a:t>
            </a:r>
            <a:r>
              <a:rPr lang="en-US" dirty="0" err="1">
                <a:solidFill>
                  <a:srgbClr val="000000"/>
                </a:solidFill>
                <a:latin typeface="Helvetica Neue"/>
              </a:rPr>
              <a:t>is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 licensed under a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Creative Commons Attribution-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NonCommercial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ShareAlike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4.0 International License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Based on a work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Permissions beyond the scope of this license may be available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9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914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all the logical connectives really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2323652"/>
            <a:ext cx="7033708" cy="37723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necessary:</a:t>
            </a:r>
          </a:p>
          <a:p>
            <a:pPr lvl="1"/>
            <a:r>
              <a:rPr lang="en-US" sz="2400" dirty="0" smtClean="0"/>
              <a:t>IF</a:t>
            </a:r>
          </a:p>
          <a:p>
            <a:pPr lvl="1"/>
            <a:r>
              <a:rPr lang="en-US" sz="2400" dirty="0" smtClean="0"/>
              <a:t>IFF</a:t>
            </a:r>
          </a:p>
          <a:p>
            <a:pPr lvl="1"/>
            <a:r>
              <a:rPr lang="en-US" sz="2400" dirty="0" smtClean="0"/>
              <a:t>XOR</a:t>
            </a:r>
          </a:p>
          <a:p>
            <a:pPr lvl="1"/>
            <a:r>
              <a:rPr lang="en-US" sz="2400" dirty="0" smtClean="0"/>
              <a:t>AND</a:t>
            </a:r>
          </a:p>
          <a:p>
            <a:r>
              <a:rPr lang="en-US" dirty="0" smtClean="0"/>
              <a:t>We can replicate all these using just two: 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NOT</a:t>
            </a:r>
          </a:p>
          <a:p>
            <a:r>
              <a:rPr lang="en-US" b="1" dirty="0" smtClean="0"/>
              <a:t>Can we get it down to just one??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209925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6339385" y="5380672"/>
            <a:ext cx="2819400" cy="147732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b="1" dirty="0" smtClean="0"/>
              <a:t>YES, just OR</a:t>
            </a: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/>
              <a:t>YES, just NOT</a:t>
            </a: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/>
              <a:t>NO, there must be at least 2 connectives</a:t>
            </a: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/>
              <a:t>Other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6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838200"/>
            <a:ext cx="764331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turns out, </a:t>
            </a:r>
            <a:r>
              <a:rPr lang="en-US" b="1" dirty="0" smtClean="0"/>
              <a:t>yes</a:t>
            </a:r>
            <a:r>
              <a:rPr lang="en-US" dirty="0" smtClean="0"/>
              <a:t>, you can manage with just 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977423"/>
            <a:ext cx="7338508" cy="4728177"/>
          </a:xfrm>
        </p:spPr>
        <p:txBody>
          <a:bodyPr>
            <a:normAutofit/>
          </a:bodyPr>
          <a:lstStyle/>
          <a:p>
            <a:r>
              <a:rPr lang="en-US" dirty="0" smtClean="0"/>
              <a:t>But it is one we haven’t learned yet:</a:t>
            </a:r>
          </a:p>
          <a:p>
            <a:pPr lvl="1"/>
            <a:r>
              <a:rPr lang="en-US" b="1" dirty="0" smtClean="0"/>
              <a:t>NAND </a:t>
            </a:r>
            <a:r>
              <a:rPr lang="en-US" dirty="0" smtClean="0"/>
              <a:t>(NOT AND)</a:t>
            </a:r>
            <a:endParaRPr lang="en-US" dirty="0"/>
          </a:p>
          <a:p>
            <a:pPr lvl="1"/>
            <a:r>
              <a:rPr lang="en-US" dirty="0" smtClean="0"/>
              <a:t>Another option is </a:t>
            </a:r>
            <a:r>
              <a:rPr lang="en-US" b="1" dirty="0" smtClean="0"/>
              <a:t>NOR </a:t>
            </a:r>
            <a:r>
              <a:rPr lang="en-US" dirty="0" smtClean="0"/>
              <a:t>(NOT OR)</a:t>
            </a:r>
          </a:p>
          <a:p>
            <a:r>
              <a:rPr lang="en-US" dirty="0" smtClean="0"/>
              <a:t>Their truth tables look like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Ex: p OR q </a:t>
            </a:r>
            <a:r>
              <a:rPr lang="en-US" dirty="0"/>
              <a:t>≡</a:t>
            </a:r>
            <a:r>
              <a:rPr lang="en-US" dirty="0" smtClean="0"/>
              <a:t> (p NAND p) NAND (q NAND q)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53309334"/>
              </p:ext>
            </p:extLst>
          </p:nvPr>
        </p:nvGraphicFramePr>
        <p:xfrm>
          <a:off x="1828800" y="3733800"/>
          <a:ext cx="2209800" cy="199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457200"/>
                <a:gridCol w="1371600"/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NAND q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08356301"/>
              </p:ext>
            </p:extLst>
          </p:nvPr>
        </p:nvGraphicFramePr>
        <p:xfrm>
          <a:off x="4648200" y="3718561"/>
          <a:ext cx="2057400" cy="199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457200"/>
                <a:gridCol w="1219200"/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NOR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007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143000"/>
            <a:ext cx="7643310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Using NAND to simulate the other connectives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977423"/>
            <a:ext cx="7338508" cy="472817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53309334"/>
              </p:ext>
            </p:extLst>
          </p:nvPr>
        </p:nvGraphicFramePr>
        <p:xfrm>
          <a:off x="6324600" y="4343400"/>
          <a:ext cx="2209800" cy="199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457200"/>
                <a:gridCol w="1371600"/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NAND q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195892" y="2358423"/>
            <a:ext cx="7338508" cy="4728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“NOT p” is equivalent to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p NAND p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 NAND p) NAND p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p NAND (p NAND p)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NAND p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None/more/other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007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143000"/>
            <a:ext cx="7643310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Using NAND to simulate the other connectives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977423"/>
            <a:ext cx="7338508" cy="472817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53309334"/>
              </p:ext>
            </p:extLst>
          </p:nvPr>
        </p:nvGraphicFramePr>
        <p:xfrm>
          <a:off x="6324600" y="4343400"/>
          <a:ext cx="2209800" cy="199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457200"/>
                <a:gridCol w="1371600"/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NAND q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914400" y="2358423"/>
            <a:ext cx="7338508" cy="4728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“p AND q” is equivalent to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p NAND q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(p NAND p) NAND (q NAND q)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(p NAND q) NAND (p NAND q)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None/more/other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007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143000"/>
            <a:ext cx="7643310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Using NAND to simulate the other connectives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977423"/>
            <a:ext cx="7338508" cy="472817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53309334"/>
              </p:ext>
            </p:extLst>
          </p:nvPr>
        </p:nvGraphicFramePr>
        <p:xfrm>
          <a:off x="6324600" y="4343400"/>
          <a:ext cx="2209800" cy="199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457200"/>
                <a:gridCol w="1371600"/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NAND q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1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914400" y="2358423"/>
            <a:ext cx="7338508" cy="4728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“p OR q” is equivalent to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p NAND q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(p NAND p) NAND (q NAND q)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(p NAND q) NAND (p NAND q)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AutoNum type="alphaUcPeriod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None/more/other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00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mtClean="0"/>
              <a:t>Step-by-step </a:t>
            </a:r>
            <a:r>
              <a:rPr lang="en-US" dirty="0" smtClean="0"/>
              <a:t>equivalence proofs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Equivalence of logical operators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/>
              <a:t>1</a:t>
            </a:r>
            <a:r>
              <a:rPr lang="en-US" dirty="0" smtClean="0"/>
              <a:t>. Step-by-Step Equivalence Proofs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0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7656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ways to show two propositions are equivalent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42683" y="2286000"/>
            <a:ext cx="7386917" cy="3886200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Using a truth table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a truth table with a column for each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Equivalent </a:t>
            </a:r>
            <a:r>
              <a:rPr lang="en-US" dirty="0" err="1" smtClean="0">
                <a:solidFill>
                  <a:schemeClr val="tx1"/>
                </a:solidFill>
              </a:rPr>
              <a:t>iff</a:t>
            </a:r>
            <a:r>
              <a:rPr lang="en-US" dirty="0" smtClean="0">
                <a:solidFill>
                  <a:schemeClr val="tx1"/>
                </a:solidFill>
              </a:rPr>
              <a:t> the T/F values in each row are identical between the two columns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Using known logical equivalences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Step-by-step, proof-style approach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Equivalent </a:t>
            </a:r>
            <a:r>
              <a:rPr lang="en-US" dirty="0" err="1" smtClean="0">
                <a:solidFill>
                  <a:schemeClr val="tx1"/>
                </a:solidFill>
              </a:rPr>
              <a:t>iff</a:t>
            </a:r>
            <a:r>
              <a:rPr lang="en-US" dirty="0" smtClean="0">
                <a:solidFill>
                  <a:schemeClr val="tx1"/>
                </a:solidFill>
              </a:rPr>
              <a:t> it is possible to evolve one to the other using only the known logical equivalence properties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8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304800"/>
            <a:ext cx="7024744" cy="1143000"/>
          </a:xfrm>
        </p:spPr>
        <p:txBody>
          <a:bodyPr/>
          <a:lstStyle/>
          <a:p>
            <a:r>
              <a:rPr lang="en-US" dirty="0" smtClean="0"/>
              <a:t>Logical Equivalences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600200"/>
            <a:ext cx="7109908" cy="4495800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p∧q∧r</a:t>
            </a:r>
            <a:r>
              <a:rPr lang="en-US" dirty="0">
                <a:solidFill>
                  <a:schemeClr val="tx1"/>
                </a:solidFill>
              </a:rPr>
              <a:t>) ∨ (p∧¬q∧¬r) ∨ (¬</a:t>
            </a:r>
            <a:r>
              <a:rPr lang="en-US" dirty="0" err="1">
                <a:solidFill>
                  <a:schemeClr val="tx1"/>
                </a:solidFill>
              </a:rPr>
              <a:t>p∧q</a:t>
            </a:r>
            <a:r>
              <a:rPr lang="en-US" dirty="0" err="1" smtClean="0">
                <a:solidFill>
                  <a:schemeClr val="tx1"/>
                </a:solidFill>
              </a:rPr>
              <a:t>∧r</a:t>
            </a:r>
            <a:r>
              <a:rPr lang="en-US" dirty="0">
                <a:solidFill>
                  <a:schemeClr val="tx1"/>
                </a:solidFill>
              </a:rPr>
              <a:t>) ∨ (¬p∧¬q∧¬r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/>
              <a:t>≡</a:t>
            </a:r>
            <a:r>
              <a:rPr lang="en-US" dirty="0">
                <a:solidFill>
                  <a:schemeClr val="tx1"/>
                </a:solidFill>
              </a:rPr>
              <a:t>(p</a:t>
            </a:r>
            <a:r>
              <a:rPr lang="en-US" dirty="0" smtClean="0">
                <a:solidFill>
                  <a:schemeClr val="tx1"/>
                </a:solidFill>
              </a:rPr>
              <a:t>∧(</a:t>
            </a:r>
            <a:r>
              <a:rPr lang="en-US" dirty="0" err="1" smtClean="0">
                <a:solidFill>
                  <a:schemeClr val="tx1"/>
                </a:solidFill>
              </a:rPr>
              <a:t>q</a:t>
            </a:r>
            <a:r>
              <a:rPr lang="en-US" dirty="0" err="1">
                <a:solidFill>
                  <a:schemeClr val="tx1"/>
                </a:solidFill>
              </a:rPr>
              <a:t>∧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)) </a:t>
            </a:r>
            <a:r>
              <a:rPr lang="en-US" dirty="0">
                <a:solidFill>
                  <a:schemeClr val="tx1"/>
                </a:solidFill>
              </a:rPr>
              <a:t>∨ (p</a:t>
            </a:r>
            <a:r>
              <a:rPr lang="en-US" dirty="0" smtClean="0">
                <a:solidFill>
                  <a:schemeClr val="tx1"/>
                </a:solidFill>
              </a:rPr>
              <a:t>∧(¬</a:t>
            </a:r>
            <a:r>
              <a:rPr lang="en-US" dirty="0">
                <a:solidFill>
                  <a:schemeClr val="tx1"/>
                </a:solidFill>
              </a:rPr>
              <a:t>q∧¬</a:t>
            </a:r>
            <a:r>
              <a:rPr lang="en-US" dirty="0" smtClean="0">
                <a:solidFill>
                  <a:schemeClr val="tx1"/>
                </a:solidFill>
              </a:rPr>
              <a:t>r)) </a:t>
            </a:r>
            <a:r>
              <a:rPr lang="en-US" dirty="0">
                <a:solidFill>
                  <a:schemeClr val="tx1"/>
                </a:solidFill>
              </a:rPr>
              <a:t>∨ (¬p</a:t>
            </a:r>
            <a:r>
              <a:rPr lang="en-US" dirty="0" smtClean="0">
                <a:solidFill>
                  <a:schemeClr val="tx1"/>
                </a:solidFill>
              </a:rPr>
              <a:t>∧(</a:t>
            </a:r>
            <a:r>
              <a:rPr lang="en-US" dirty="0" err="1" smtClean="0">
                <a:solidFill>
                  <a:schemeClr val="tx1"/>
                </a:solidFill>
              </a:rPr>
              <a:t>q∧r</a:t>
            </a:r>
            <a:r>
              <a:rPr lang="en-US" dirty="0" smtClean="0">
                <a:solidFill>
                  <a:schemeClr val="tx1"/>
                </a:solidFill>
              </a:rPr>
              <a:t>)) </a:t>
            </a:r>
            <a:r>
              <a:rPr lang="en-US" dirty="0">
                <a:solidFill>
                  <a:schemeClr val="tx1"/>
                </a:solidFill>
              </a:rPr>
              <a:t>∨ (¬p</a:t>
            </a:r>
            <a:r>
              <a:rPr lang="en-US" dirty="0" smtClean="0">
                <a:solidFill>
                  <a:schemeClr val="tx1"/>
                </a:solidFill>
              </a:rPr>
              <a:t>∧(¬</a:t>
            </a:r>
            <a:r>
              <a:rPr lang="en-US" dirty="0">
                <a:solidFill>
                  <a:schemeClr val="tx1"/>
                </a:solidFill>
              </a:rPr>
              <a:t>q∧¬</a:t>
            </a:r>
            <a:r>
              <a:rPr lang="en-US" dirty="0" smtClean="0">
                <a:solidFill>
                  <a:schemeClr val="tx1"/>
                </a:solidFill>
              </a:rPr>
              <a:t>r))</a:t>
            </a: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≡ </a:t>
            </a:r>
            <a:r>
              <a:rPr lang="en-US" dirty="0"/>
              <a:t>(</a:t>
            </a:r>
            <a:r>
              <a:rPr lang="en-US" dirty="0">
                <a:solidFill>
                  <a:schemeClr val="tx1"/>
                </a:solidFill>
              </a:rPr>
              <a:t>p∧ ((</a:t>
            </a:r>
            <a:r>
              <a:rPr lang="en-US" dirty="0" err="1">
                <a:solidFill>
                  <a:schemeClr val="tx1"/>
                </a:solidFill>
              </a:rPr>
              <a:t>q∧r</a:t>
            </a:r>
            <a:r>
              <a:rPr lang="en-US" dirty="0">
                <a:solidFill>
                  <a:schemeClr val="tx1"/>
                </a:solidFill>
              </a:rPr>
              <a:t>) ∨ (¬q∧¬r))) ∨ (¬p ∧ ((</a:t>
            </a:r>
            <a:r>
              <a:rPr lang="en-US" dirty="0" err="1">
                <a:solidFill>
                  <a:schemeClr val="tx1"/>
                </a:solidFill>
              </a:rPr>
              <a:t>q∧r</a:t>
            </a:r>
            <a:r>
              <a:rPr lang="en-US" dirty="0">
                <a:solidFill>
                  <a:schemeClr val="tx1"/>
                </a:solidFill>
              </a:rPr>
              <a:t>) ∨ (¬q∧¬r</a:t>
            </a:r>
            <a:r>
              <a:rPr lang="en-US" dirty="0" smtClean="0">
                <a:solidFill>
                  <a:schemeClr val="tx1"/>
                </a:solidFill>
              </a:rPr>
              <a:t>)))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Substitute s = (</a:t>
            </a:r>
            <a:r>
              <a:rPr lang="en-US" dirty="0" err="1">
                <a:solidFill>
                  <a:schemeClr val="tx1"/>
                </a:solidFill>
              </a:rPr>
              <a:t>q∧r</a:t>
            </a:r>
            <a:r>
              <a:rPr lang="en-US" dirty="0">
                <a:solidFill>
                  <a:schemeClr val="tx1"/>
                </a:solidFill>
              </a:rPr>
              <a:t>) ∨ (¬q∧¬r</a:t>
            </a:r>
            <a:r>
              <a:rPr lang="en-US" dirty="0" smtClean="0">
                <a:solidFill>
                  <a:schemeClr val="tx1"/>
                </a:solidFill>
              </a:rPr>
              <a:t>) gives </a:t>
            </a:r>
            <a:r>
              <a:rPr lang="en-US" dirty="0" smtClean="0"/>
              <a:t>(</a:t>
            </a:r>
            <a:r>
              <a:rPr lang="en-US" dirty="0">
                <a:solidFill>
                  <a:schemeClr val="tx1"/>
                </a:solidFill>
              </a:rPr>
              <a:t>p∧ </a:t>
            </a:r>
            <a:r>
              <a:rPr lang="en-US" dirty="0" smtClean="0">
                <a:solidFill>
                  <a:schemeClr val="tx1"/>
                </a:solidFill>
              </a:rPr>
              <a:t>s) </a:t>
            </a:r>
            <a:r>
              <a:rPr lang="en-US" dirty="0">
                <a:solidFill>
                  <a:schemeClr val="tx1"/>
                </a:solidFill>
              </a:rPr>
              <a:t>∨ (¬p ∧ </a:t>
            </a:r>
            <a:r>
              <a:rPr lang="en-US" dirty="0" smtClean="0">
                <a:solidFill>
                  <a:schemeClr val="tx1"/>
                </a:solidFill>
              </a:rPr>
              <a:t>s) 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≡ (</a:t>
            </a:r>
            <a:r>
              <a:rPr lang="en-US" dirty="0" err="1" smtClean="0">
                <a:solidFill>
                  <a:schemeClr val="tx1"/>
                </a:solidFill>
              </a:rPr>
              <a:t>s∧p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∨ </a:t>
            </a:r>
            <a:r>
              <a:rPr lang="en-US" dirty="0" smtClean="0">
                <a:solidFill>
                  <a:schemeClr val="tx1"/>
                </a:solidFill>
              </a:rPr>
              <a:t>(s∧¬p)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≡ </a:t>
            </a:r>
            <a:r>
              <a:rPr lang="en-US" dirty="0" smtClean="0">
                <a:solidFill>
                  <a:schemeClr val="tx1"/>
                </a:solidFill>
              </a:rPr>
              <a:t>s ∧ (p </a:t>
            </a:r>
            <a:r>
              <a:rPr lang="en-US" dirty="0">
                <a:solidFill>
                  <a:schemeClr val="tx1"/>
                </a:solidFill>
              </a:rPr>
              <a:t>∨ </a:t>
            </a:r>
            <a:r>
              <a:rPr lang="en-US" dirty="0" smtClean="0">
                <a:solidFill>
                  <a:schemeClr val="tx1"/>
                </a:solidFill>
              </a:rPr>
              <a:t>¬p)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≡ </a:t>
            </a:r>
            <a:r>
              <a:rPr lang="en-US" dirty="0">
                <a:solidFill>
                  <a:schemeClr val="tx1"/>
                </a:solidFill>
              </a:rPr>
              <a:t>s </a:t>
            </a:r>
            <a:r>
              <a:rPr lang="en-US" dirty="0" smtClean="0">
                <a:solidFill>
                  <a:schemeClr val="tx1"/>
                </a:solidFill>
              </a:rPr>
              <a:t>∧ </a:t>
            </a:r>
            <a:r>
              <a:rPr lang="en-US" b="1" dirty="0" smtClean="0">
                <a:solidFill>
                  <a:schemeClr val="tx1"/>
                </a:solidFill>
              </a:rPr>
              <a:t>t</a:t>
            </a:r>
          </a:p>
          <a:p>
            <a:pPr marL="822960" lvl="1" indent="-457200">
              <a:buFont typeface="+mj-lt"/>
              <a:buAutoNum type="alphaLcParenR"/>
            </a:pPr>
            <a:r>
              <a:rPr lang="en-US" dirty="0" smtClean="0"/>
              <a:t>≡ s, substitute back for s gives:</a:t>
            </a:r>
            <a:endParaRPr lang="en-US" dirty="0" smtClean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≡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q∧r</a:t>
            </a:r>
            <a:r>
              <a:rPr lang="en-US" dirty="0">
                <a:solidFill>
                  <a:schemeClr val="tx1"/>
                </a:solidFill>
              </a:rPr>
              <a:t>) ∨ (¬q∧¬r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marL="525780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096000" y="4876800"/>
            <a:ext cx="2819400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Which law is NOT used?</a:t>
            </a: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/>
              <a:t>Commutative</a:t>
            </a: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/>
              <a:t>Associative</a:t>
            </a: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/>
              <a:t>Distributive</a:t>
            </a:r>
          </a:p>
          <a:p>
            <a:pPr marL="342900" indent="-342900">
              <a:buFont typeface="+mj-lt"/>
              <a:buAutoNum type="alphaUcPeriod"/>
            </a:pPr>
            <a:r>
              <a:rPr lang="en-US" b="1" dirty="0" smtClean="0"/>
              <a:t>Identity</a:t>
            </a:r>
          </a:p>
          <a:p>
            <a:pPr marL="342900" indent="-342900">
              <a:buFont typeface="+mj-lt"/>
              <a:buAutoNum type="alphaUcPeriod"/>
            </a:pPr>
            <a:r>
              <a:rPr lang="en-US" b="1" dirty="0" err="1" smtClean="0"/>
              <a:t>DeMorgan’s</a:t>
            </a:r>
            <a:endParaRPr lang="en-US" b="1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 smtClean="0"/>
              <a:t>3. Equivalence of Logical Operators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Do we really need IMPLIES and XOR?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0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90600" y="914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all the logical connectives really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772348"/>
          </a:xfrm>
        </p:spPr>
        <p:txBody>
          <a:bodyPr>
            <a:normAutofit/>
          </a:bodyPr>
          <a:lstStyle/>
          <a:p>
            <a:r>
              <a:rPr lang="en-US" dirty="0" smtClean="0"/>
              <a:t>You already know that                         IMPLIES is not necessary</a:t>
            </a:r>
            <a:endParaRPr lang="en-US" dirty="0"/>
          </a:p>
          <a:p>
            <a:pPr lvl="1"/>
            <a:r>
              <a:rPr lang="en-US" sz="2400" dirty="0"/>
              <a:t>p → </a:t>
            </a:r>
            <a:r>
              <a:rPr lang="en-US" sz="2400" dirty="0" smtClean="0"/>
              <a:t>q</a:t>
            </a:r>
            <a:r>
              <a:rPr lang="en-US" dirty="0" smtClean="0"/>
              <a:t> </a:t>
            </a:r>
            <a:r>
              <a:rPr lang="en-US" sz="2400" dirty="0" smtClean="0"/>
              <a:t>≡ </a:t>
            </a:r>
            <a:r>
              <a:rPr lang="en-US" sz="2400" dirty="0"/>
              <a:t>¬p ∨ </a:t>
            </a:r>
            <a:r>
              <a:rPr lang="en-US" sz="2400" dirty="0" smtClean="0"/>
              <a:t>q</a:t>
            </a:r>
          </a:p>
          <a:p>
            <a:r>
              <a:rPr lang="en-US" sz="2600" dirty="0" smtClean="0"/>
              <a:t>What about IFF?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</a:t>
            </a:r>
            <a:r>
              <a:rPr lang="en-US" dirty="0"/>
              <a:t>with </a:t>
            </a:r>
            <a:r>
              <a:rPr lang="en-US" dirty="0" smtClean="0"/>
              <a:t>¬(¬</a:t>
            </a:r>
            <a:r>
              <a:rPr lang="en-US" dirty="0"/>
              <a:t>p ∨ ¬</a:t>
            </a:r>
            <a:r>
              <a:rPr lang="en-US" dirty="0" smtClean="0"/>
              <a:t>q)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with (¬p</a:t>
            </a:r>
            <a:r>
              <a:rPr lang="en-US" dirty="0">
                <a:solidFill>
                  <a:schemeClr val="tx1"/>
                </a:solidFill>
              </a:rPr>
              <a:t> ∧</a:t>
            </a:r>
            <a:r>
              <a:rPr lang="en-US" dirty="0" smtClean="0"/>
              <a:t> ¬q) ∨ (p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/>
              <a:t> </a:t>
            </a:r>
            <a:r>
              <a:rPr lang="en-US" dirty="0" smtClean="0"/>
              <a:t>q)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with ¬(p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/>
              <a:t> </a:t>
            </a:r>
            <a:r>
              <a:rPr lang="en-US" dirty="0" smtClean="0"/>
              <a:t>q</a:t>
            </a:r>
            <a:r>
              <a:rPr lang="en-US" dirty="0"/>
              <a:t>)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 smtClean="0"/>
              <a:t> </a:t>
            </a:r>
            <a:r>
              <a:rPr lang="en-US" dirty="0"/>
              <a:t>(p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∨</a:t>
            </a:r>
            <a:r>
              <a:rPr lang="en-US" dirty="0" smtClean="0"/>
              <a:t> </a:t>
            </a:r>
            <a:r>
              <a:rPr lang="en-US" dirty="0"/>
              <a:t>q</a:t>
            </a:r>
            <a:r>
              <a:rPr lang="en-US" dirty="0" smtClean="0"/>
              <a:t>)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with something else</a:t>
            </a:r>
            <a:endParaRPr lang="en-US" dirty="0"/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XOR is necessary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209925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0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90600" y="914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all the logical connectives really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772348"/>
          </a:xfrm>
        </p:spPr>
        <p:txBody>
          <a:bodyPr>
            <a:normAutofit/>
          </a:bodyPr>
          <a:lstStyle/>
          <a:p>
            <a:r>
              <a:rPr lang="en-US" dirty="0" smtClean="0"/>
              <a:t>You already know that                         IMPLIES is not necessary</a:t>
            </a:r>
            <a:endParaRPr lang="en-US" dirty="0"/>
          </a:p>
          <a:p>
            <a:pPr lvl="1"/>
            <a:r>
              <a:rPr lang="en-US" sz="2400" dirty="0"/>
              <a:t>p → </a:t>
            </a:r>
            <a:r>
              <a:rPr lang="en-US" sz="2400" dirty="0" smtClean="0"/>
              <a:t>q</a:t>
            </a:r>
            <a:r>
              <a:rPr lang="en-US" dirty="0" smtClean="0"/>
              <a:t> </a:t>
            </a:r>
            <a:r>
              <a:rPr lang="en-US" sz="2400" dirty="0" smtClean="0"/>
              <a:t>≡ </a:t>
            </a:r>
            <a:r>
              <a:rPr lang="en-US" sz="2400" dirty="0"/>
              <a:t>¬p ∨ </a:t>
            </a:r>
            <a:r>
              <a:rPr lang="en-US" sz="2400" dirty="0" smtClean="0"/>
              <a:t>q</a:t>
            </a:r>
          </a:p>
          <a:p>
            <a:r>
              <a:rPr lang="en-US" sz="2600" dirty="0" smtClean="0"/>
              <a:t>What about XOR?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</a:t>
            </a:r>
            <a:r>
              <a:rPr lang="en-US" dirty="0"/>
              <a:t>with </a:t>
            </a:r>
            <a:r>
              <a:rPr lang="en-US" dirty="0" smtClean="0"/>
              <a:t>¬(¬p </a:t>
            </a:r>
            <a:r>
              <a:rPr lang="en-US" dirty="0"/>
              <a:t>∨ ¬</a:t>
            </a:r>
            <a:r>
              <a:rPr lang="en-US" dirty="0" smtClean="0"/>
              <a:t>q)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with (¬p</a:t>
            </a:r>
            <a:r>
              <a:rPr lang="en-US" dirty="0">
                <a:solidFill>
                  <a:schemeClr val="tx1"/>
                </a:solidFill>
              </a:rPr>
              <a:t> ∧</a:t>
            </a:r>
            <a:r>
              <a:rPr lang="en-US" dirty="0" smtClean="0"/>
              <a:t> ¬q) ∨ (p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/>
              <a:t> </a:t>
            </a:r>
            <a:r>
              <a:rPr lang="en-US" dirty="0" smtClean="0"/>
              <a:t>q)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with ¬(p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/>
              <a:t> </a:t>
            </a:r>
            <a:r>
              <a:rPr lang="en-US" dirty="0" smtClean="0"/>
              <a:t>q</a:t>
            </a:r>
            <a:r>
              <a:rPr lang="en-US" dirty="0"/>
              <a:t>)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 smtClean="0"/>
              <a:t> </a:t>
            </a:r>
            <a:r>
              <a:rPr lang="en-US" dirty="0"/>
              <a:t>(p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∨</a:t>
            </a:r>
            <a:r>
              <a:rPr lang="en-US" dirty="0" smtClean="0"/>
              <a:t> </a:t>
            </a:r>
            <a:r>
              <a:rPr lang="en-US" dirty="0"/>
              <a:t>q</a:t>
            </a:r>
            <a:r>
              <a:rPr lang="en-US" dirty="0" smtClean="0"/>
              <a:t>)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with something else</a:t>
            </a:r>
            <a:endParaRPr lang="en-US" dirty="0"/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XOR is necessary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209925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1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90600" y="914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all the logical connectives really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772348"/>
          </a:xfrm>
        </p:spPr>
        <p:txBody>
          <a:bodyPr>
            <a:normAutofit/>
          </a:bodyPr>
          <a:lstStyle/>
          <a:p>
            <a:r>
              <a:rPr lang="en-US" dirty="0" smtClean="0"/>
              <a:t>You already know that                         IMPLIES is not necessary</a:t>
            </a:r>
          </a:p>
          <a:p>
            <a:pPr lvl="1"/>
            <a:r>
              <a:rPr lang="en-US" sz="2400" dirty="0" smtClean="0"/>
              <a:t>p → q</a:t>
            </a:r>
            <a:r>
              <a:rPr lang="en-US" dirty="0" smtClean="0"/>
              <a:t> </a:t>
            </a:r>
            <a:r>
              <a:rPr lang="en-US" sz="2400" dirty="0" smtClean="0"/>
              <a:t>≡ ¬p ∨ q</a:t>
            </a:r>
          </a:p>
          <a:p>
            <a:r>
              <a:rPr lang="en-US" sz="2600" dirty="0" smtClean="0"/>
              <a:t>What about AND?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</a:t>
            </a:r>
            <a:r>
              <a:rPr lang="en-US" dirty="0"/>
              <a:t>with </a:t>
            </a:r>
            <a:r>
              <a:rPr lang="en-US" dirty="0" smtClean="0"/>
              <a:t>¬(¬p </a:t>
            </a:r>
            <a:r>
              <a:rPr lang="en-US" dirty="0"/>
              <a:t>∨ ¬</a:t>
            </a:r>
            <a:r>
              <a:rPr lang="en-US" dirty="0" smtClean="0"/>
              <a:t>q)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with (¬p</a:t>
            </a:r>
            <a:r>
              <a:rPr lang="en-US" dirty="0">
                <a:solidFill>
                  <a:schemeClr val="tx1"/>
                </a:solidFill>
              </a:rPr>
              <a:t> ∧</a:t>
            </a:r>
            <a:r>
              <a:rPr lang="en-US" dirty="0" smtClean="0"/>
              <a:t> ¬q) ∨ (p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/>
              <a:t> </a:t>
            </a:r>
            <a:r>
              <a:rPr lang="en-US" dirty="0" smtClean="0"/>
              <a:t>q)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with ¬(p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/>
              <a:t> </a:t>
            </a:r>
            <a:r>
              <a:rPr lang="en-US" dirty="0" smtClean="0"/>
              <a:t>q</a:t>
            </a:r>
            <a:r>
              <a:rPr lang="en-US" dirty="0"/>
              <a:t>)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 smtClean="0"/>
              <a:t> </a:t>
            </a:r>
            <a:r>
              <a:rPr lang="en-US" dirty="0"/>
              <a:t>(p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∨</a:t>
            </a:r>
            <a:r>
              <a:rPr lang="en-US" dirty="0" smtClean="0"/>
              <a:t> </a:t>
            </a:r>
            <a:r>
              <a:rPr lang="en-US" dirty="0"/>
              <a:t>q</a:t>
            </a:r>
            <a:r>
              <a:rPr lang="en-US" dirty="0" smtClean="0"/>
              <a:t>)</a:t>
            </a:r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Replace with something else</a:t>
            </a:r>
            <a:endParaRPr lang="en-US" dirty="0"/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AND is necessary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209925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8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3556</TotalTime>
  <Words>834</Words>
  <Application>Microsoft Office PowerPoint</Application>
  <PresentationFormat>On-screen Show (4:3)</PresentationFormat>
  <Paragraphs>203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Helvetica Neue</vt:lpstr>
      <vt:lpstr>Wingdings 2</vt:lpstr>
      <vt:lpstr>Austin</vt:lpstr>
      <vt:lpstr>CSE 20 – Discrete Mathematics</vt:lpstr>
      <vt:lpstr>Today’s Topics:</vt:lpstr>
      <vt:lpstr>1. Step-by-Step Equivalence Proofs</vt:lpstr>
      <vt:lpstr>Two ways to show two propositions are equivalent</vt:lpstr>
      <vt:lpstr>Logical Equivalences </vt:lpstr>
      <vt:lpstr>3. Equivalence of Logical Operators</vt:lpstr>
      <vt:lpstr>Are all the logical connectives really necessary?</vt:lpstr>
      <vt:lpstr>Are all the logical connectives really necessary?</vt:lpstr>
      <vt:lpstr>Are all the logical connectives really necessary?</vt:lpstr>
      <vt:lpstr>Are all the logical connectives really necessary?</vt:lpstr>
      <vt:lpstr>It turns out, yes, you can manage with just one!</vt:lpstr>
      <vt:lpstr>Using NAND to simulate the other connectives</vt:lpstr>
      <vt:lpstr>Using NAND to simulate the other connectives</vt:lpstr>
      <vt:lpstr>Using NAND to simulate the other connectives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94</cp:revision>
  <dcterms:created xsi:type="dcterms:W3CDTF">2012-09-25T19:16:12Z</dcterms:created>
  <dcterms:modified xsi:type="dcterms:W3CDTF">2014-01-28T08:19:08Z</dcterms:modified>
</cp:coreProperties>
</file>