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1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notesSlides/notesSlide2.xml" ContentType="application/vnd.openxmlformats-officedocument.presentationml.notesSlid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4"/>
  </p:notesMasterIdLst>
  <p:sldIdLst>
    <p:sldId id="308" r:id="rId2"/>
    <p:sldId id="303" r:id="rId3"/>
    <p:sldId id="262" r:id="rId4"/>
    <p:sldId id="289" r:id="rId5"/>
    <p:sldId id="284" r:id="rId6"/>
    <p:sldId id="285" r:id="rId7"/>
    <p:sldId id="290" r:id="rId8"/>
    <p:sldId id="288" r:id="rId9"/>
    <p:sldId id="292" r:id="rId10"/>
    <p:sldId id="291" r:id="rId11"/>
    <p:sldId id="294" r:id="rId12"/>
    <p:sldId id="295" r:id="rId13"/>
    <p:sldId id="293" r:id="rId14"/>
    <p:sldId id="296" r:id="rId15"/>
    <p:sldId id="300" r:id="rId16"/>
    <p:sldId id="297" r:id="rId17"/>
    <p:sldId id="298" r:id="rId18"/>
    <p:sldId id="299" r:id="rId19"/>
    <p:sldId id="301" r:id="rId20"/>
    <p:sldId id="305" r:id="rId21"/>
    <p:sldId id="287" r:id="rId22"/>
    <p:sldId id="307" r:id="rId23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29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447048-0A01-4ECB-99B0-EE0598EE86B6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4024C-DF7D-46AE-AAB7-E1E472E947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98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024C-DF7D-46AE-AAB7-E1E472E9470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20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024C-DF7D-46AE-AAB7-E1E472E9470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20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3B36638-A246-45AF-B4A1-7BF0B62BE9F7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3B36638-A246-45AF-B4A1-7BF0B62BE9F7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4.xml"/><Relationship Id="rId7" Type="http://schemas.openxmlformats.org/officeDocument/2006/relationships/hyperlink" Target="http://creativecommons.org/licenses/by-nc-sa/4.0/deed.en_US" TargetMode="Externa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.xml"/><Relationship Id="rId4" Type="http://schemas.openxmlformats.org/officeDocument/2006/relationships/tags" Target="../tags/tag5.xml"/><Relationship Id="rId9" Type="http://schemas.openxmlformats.org/officeDocument/2006/relationships/hyperlink" Target="http://peerinstruction4cs.org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5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66.xml"/><Relationship Id="rId4" Type="http://schemas.openxmlformats.org/officeDocument/2006/relationships/tags" Target="../tags/tag6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hyperlink" Target="http://www.youtube.com/watch?v=zrzMhU_4m-g" TargetMode="Externa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CSE 20 – Discrete Mathematics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Dr. Cynthia Bailey Lee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Shachar</a:t>
            </a:r>
            <a:r>
              <a:rPr lang="en-US" dirty="0" smtClean="0"/>
              <a:t> Lovett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-123104"/>
            <a:ext cx="9144000" cy="246221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1026" name="Picture 2" descr="Creative Commons License">
            <a:hlinkClick r:id="rId7"/>
          </p:cNvPr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71" y="2560838"/>
            <a:ext cx="1815531" cy="63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228600" y="2708476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4374B7"/>
                </a:solidFill>
                <a:latin typeface="Helvetica Neue"/>
                <a:hlinkClick r:id="rId7"/>
              </a:rPr>
              <a:t> </a:t>
            </a:r>
            <a:r>
              <a:rPr lang="en-US" sz="4400" dirty="0">
                <a:solidFill>
                  <a:srgbClr val="4374B7"/>
                </a:solidFill>
                <a:latin typeface="Helvetica Neue"/>
              </a:rPr>
              <a:t> </a:t>
            </a:r>
            <a:r>
              <a:rPr lang="en-US" dirty="0">
                <a:solidFill>
                  <a:srgbClr val="4374B7"/>
                </a:solidFill>
                <a:latin typeface="Helvetica Neue"/>
              </a:rPr>
              <a:t>                         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dirty="0">
                <a:solidFill>
                  <a:srgbClr val="000000"/>
                </a:solidFill>
                <a:latin typeface="Helvetica Neue"/>
              </a:rPr>
              <a:t>Peer Instruction in Discrete Mathematics by </a:t>
            </a:r>
            <a:r>
              <a:rPr lang="en-US" dirty="0">
                <a:solidFill>
                  <a:srgbClr val="4374B7"/>
                </a:solidFill>
                <a:latin typeface="Helvetica Neue"/>
                <a:hlinkClick r:id="rId9"/>
              </a:rPr>
              <a:t>Cynthia </a:t>
            </a:r>
            <a:r>
              <a:rPr lang="en-US" dirty="0" err="1">
                <a:solidFill>
                  <a:srgbClr val="4374B7"/>
                </a:solidFill>
                <a:latin typeface="Helvetica Neue"/>
                <a:hlinkClick r:id="rId9"/>
              </a:rPr>
              <a:t>Lee</a:t>
            </a:r>
            <a:r>
              <a:rPr lang="en-US" dirty="0" err="1">
                <a:solidFill>
                  <a:srgbClr val="000000"/>
                </a:solidFill>
                <a:latin typeface="Helvetica Neue"/>
              </a:rPr>
              <a:t>is</a:t>
            </a:r>
            <a:r>
              <a:rPr lang="en-US" dirty="0">
                <a:solidFill>
                  <a:srgbClr val="000000"/>
                </a:solidFill>
                <a:latin typeface="Helvetica Neue"/>
              </a:rPr>
              <a:t> licensed under a </a:t>
            </a:r>
            <a:r>
              <a:rPr lang="en-US" dirty="0">
                <a:solidFill>
                  <a:srgbClr val="4374B7"/>
                </a:solidFill>
                <a:latin typeface="Helvetica Neue"/>
                <a:hlinkClick r:id="rId7"/>
              </a:rPr>
              <a:t>Creative Commons Attribution-</a:t>
            </a:r>
            <a:r>
              <a:rPr lang="en-US" dirty="0" err="1">
                <a:solidFill>
                  <a:srgbClr val="4374B7"/>
                </a:solidFill>
                <a:latin typeface="Helvetica Neue"/>
                <a:hlinkClick r:id="rId7"/>
              </a:rPr>
              <a:t>NonCommercial</a:t>
            </a:r>
            <a:r>
              <a:rPr lang="en-US" dirty="0">
                <a:solidFill>
                  <a:srgbClr val="4374B7"/>
                </a:solidFill>
                <a:latin typeface="Helvetica Neue"/>
                <a:hlinkClick r:id="rId7"/>
              </a:rPr>
              <a:t>-</a:t>
            </a:r>
            <a:r>
              <a:rPr lang="en-US" dirty="0" err="1">
                <a:solidFill>
                  <a:srgbClr val="4374B7"/>
                </a:solidFill>
                <a:latin typeface="Helvetica Neue"/>
                <a:hlinkClick r:id="rId7"/>
              </a:rPr>
              <a:t>ShareAlike</a:t>
            </a:r>
            <a:r>
              <a:rPr lang="en-US" dirty="0">
                <a:solidFill>
                  <a:srgbClr val="4374B7"/>
                </a:solidFill>
                <a:latin typeface="Helvetica Neue"/>
                <a:hlinkClick r:id="rId7"/>
              </a:rPr>
              <a:t> 4.0 International License</a:t>
            </a:r>
            <a:r>
              <a:rPr lang="en-US" dirty="0">
                <a:solidFill>
                  <a:srgbClr val="000000"/>
                </a:solidFill>
                <a:latin typeface="Helvetica Neue"/>
              </a:rPr>
              <a:t>.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dirty="0">
                <a:solidFill>
                  <a:srgbClr val="000000"/>
                </a:solidFill>
                <a:latin typeface="Helvetica Neue"/>
              </a:rPr>
              <a:t>Based on a work at </a:t>
            </a:r>
            <a:r>
              <a:rPr lang="en-US" dirty="0">
                <a:solidFill>
                  <a:srgbClr val="4374B7"/>
                </a:solidFill>
                <a:latin typeface="Helvetica Neue"/>
                <a:hlinkClick r:id="rId9"/>
              </a:rPr>
              <a:t>http://peerinstruction4cs.org</a:t>
            </a:r>
            <a:r>
              <a:rPr lang="en-US" dirty="0">
                <a:solidFill>
                  <a:srgbClr val="000000"/>
                </a:solidFill>
                <a:latin typeface="Helvetica Neue"/>
              </a:rPr>
              <a:t>.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dirty="0">
                <a:solidFill>
                  <a:srgbClr val="000000"/>
                </a:solidFill>
                <a:latin typeface="Helvetica Neue"/>
              </a:rPr>
              <a:t>Permissions beyond the scope of this license may be available at </a:t>
            </a:r>
            <a:r>
              <a:rPr lang="en-US" dirty="0">
                <a:solidFill>
                  <a:srgbClr val="4374B7"/>
                </a:solidFill>
                <a:latin typeface="Helvetica Neue"/>
                <a:hlinkClick r:id="rId9"/>
              </a:rPr>
              <a:t>http://peerinstruction4cs.org</a:t>
            </a:r>
            <a:r>
              <a:rPr lang="en-US" dirty="0">
                <a:solidFill>
                  <a:srgbClr val="000000"/>
                </a:solidFill>
                <a:latin typeface="Helvetica Neue"/>
              </a:rPr>
              <a:t>.</a:t>
            </a:r>
            <a:r>
              <a:rPr lang="en-US" sz="12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486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3</a:t>
            </a:r>
            <a:r>
              <a:rPr lang="en-US" dirty="0" smtClean="0"/>
              <a:t>. Propositional variables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4649096" y="224491"/>
            <a:ext cx="1332156" cy="365125"/>
          </a:xfrm>
        </p:spPr>
        <p:txBody>
          <a:bodyPr/>
          <a:lstStyle/>
          <a:p>
            <a:fld id="{3F8FD467-8539-4C68-8397-87CE2AA2A60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72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 to the algebra analogy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6881308" cy="3508977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2x + 6    ?=     2 (x + 3)</a:t>
            </a:r>
          </a:p>
          <a:p>
            <a:r>
              <a:rPr lang="en-US" dirty="0" smtClean="0"/>
              <a:t>In Algebra, we study the </a:t>
            </a:r>
            <a:r>
              <a:rPr lang="en-US" i="1" dirty="0" smtClean="0"/>
              <a:t>forms </a:t>
            </a:r>
            <a:r>
              <a:rPr lang="en-US" dirty="0" smtClean="0"/>
              <a:t>of equations that are equal to each other (irrespective of what x is).</a:t>
            </a:r>
          </a:p>
          <a:p>
            <a:r>
              <a:rPr lang="en-US" dirty="0" smtClean="0"/>
              <a:t>In logic, we study the </a:t>
            </a:r>
            <a:r>
              <a:rPr lang="en-US" i="1" dirty="0" smtClean="0"/>
              <a:t>forms </a:t>
            </a:r>
            <a:r>
              <a:rPr lang="en-US" dirty="0" smtClean="0"/>
              <a:t>of sentences that are equivalent to each other (irrespective of the particular facts/propositions in question).</a:t>
            </a:r>
          </a:p>
          <a:p>
            <a:r>
              <a:rPr lang="en-US" dirty="0" smtClean="0"/>
              <a:t>In both Algebra and logic, we abstract these out by just assigning them a variable name.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4649096" y="224491"/>
            <a:ext cx="1332156" cy="365125"/>
          </a:xfrm>
        </p:spPr>
        <p:txBody>
          <a:bodyPr/>
          <a:lstStyle/>
          <a:p>
            <a:fld id="{3F8FD467-8539-4C68-8397-87CE2AA2A60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85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685800"/>
            <a:ext cx="7024744" cy="1143000"/>
          </a:xfrm>
        </p:spPr>
        <p:txBody>
          <a:bodyPr/>
          <a:lstStyle/>
          <a:p>
            <a:r>
              <a:rPr lang="en-US" dirty="0" smtClean="0"/>
              <a:t>Propositional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1944136"/>
            <a:ext cx="7338508" cy="4228064"/>
          </a:xfrm>
        </p:spPr>
        <p:txBody>
          <a:bodyPr>
            <a:normAutofit/>
          </a:bodyPr>
          <a:lstStyle/>
          <a:p>
            <a:r>
              <a:rPr lang="en-US" dirty="0" smtClean="0"/>
              <a:t>p = “You study.”</a:t>
            </a:r>
          </a:p>
          <a:p>
            <a:r>
              <a:rPr lang="en-US" dirty="0" smtClean="0"/>
              <a:t>q = “You already knew all the material.”</a:t>
            </a:r>
          </a:p>
          <a:p>
            <a:r>
              <a:rPr lang="en-US" dirty="0"/>
              <a:t>r</a:t>
            </a:r>
            <a:r>
              <a:rPr lang="en-US" dirty="0" smtClean="0"/>
              <a:t> = “You will get an A in the class.”</a:t>
            </a:r>
          </a:p>
          <a:p>
            <a:pPr marL="6858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Propositional formulas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/>
              <a:t>Use the variables to construct more complex relationships:</a:t>
            </a:r>
          </a:p>
          <a:p>
            <a:pPr lvl="1"/>
            <a:r>
              <a:rPr lang="en-US" dirty="0" smtClean="0"/>
              <a:t>s = if (p or q) then r.</a:t>
            </a:r>
          </a:p>
          <a:p>
            <a:pPr lvl="1"/>
            <a:r>
              <a:rPr lang="en-US" b="1" dirty="0" smtClean="0"/>
              <a:t>This newly constructed thing is also a sentence that is either true or false—</a:t>
            </a:r>
            <a:r>
              <a:rPr lang="en-US" b="1" i="1" dirty="0" smtClean="0"/>
              <a:t>s is</a:t>
            </a:r>
            <a:r>
              <a:rPr lang="en-US" b="1" dirty="0" smtClean="0"/>
              <a:t> </a:t>
            </a:r>
            <a:r>
              <a:rPr lang="en-US" b="1" i="1" dirty="0" smtClean="0"/>
              <a:t>also a proposition</a:t>
            </a:r>
            <a:r>
              <a:rPr lang="en-US" b="1" i="1" dirty="0"/>
              <a:t>!</a:t>
            </a:r>
            <a:endParaRPr lang="en-US" b="1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4649096" y="224491"/>
            <a:ext cx="1332156" cy="365125"/>
          </a:xfrm>
        </p:spPr>
        <p:txBody>
          <a:bodyPr/>
          <a:lstStyle/>
          <a:p>
            <a:fld id="{3F8FD467-8539-4C68-8397-87CE2AA2A60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83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 Propositional formulas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4649096" y="224491"/>
            <a:ext cx="1332156" cy="365125"/>
          </a:xfrm>
        </p:spPr>
        <p:txBody>
          <a:bodyPr/>
          <a:lstStyle/>
          <a:p>
            <a:fld id="{3F8FD467-8539-4C68-8397-87CE2AA2A60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55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Logical connectives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and ∧</a:t>
            </a:r>
            <a:endParaRPr lang="en-US" dirty="0" smtClean="0"/>
          </a:p>
          <a:p>
            <a:r>
              <a:rPr lang="en-US" dirty="0"/>
              <a:t>or </a:t>
            </a:r>
            <a:r>
              <a:rPr lang="en-US" dirty="0" smtClean="0"/>
              <a:t>∨</a:t>
            </a:r>
          </a:p>
          <a:p>
            <a:r>
              <a:rPr lang="en-US" dirty="0" smtClean="0"/>
              <a:t>not ¬</a:t>
            </a:r>
          </a:p>
          <a:p>
            <a:r>
              <a:rPr lang="en-US" dirty="0" smtClean="0"/>
              <a:t>if/then, </a:t>
            </a:r>
            <a:r>
              <a:rPr lang="en-US" dirty="0"/>
              <a:t>implies →</a:t>
            </a:r>
            <a:endParaRPr lang="en-US" dirty="0" smtClean="0"/>
          </a:p>
          <a:p>
            <a:r>
              <a:rPr lang="en-US" dirty="0" smtClean="0"/>
              <a:t>if and only if, </a:t>
            </a:r>
            <a:r>
              <a:rPr lang="en-US" dirty="0" err="1" smtClean="0"/>
              <a:t>iff</a:t>
            </a:r>
            <a:r>
              <a:rPr lang="en-US" dirty="0"/>
              <a:t> ↔</a:t>
            </a:r>
            <a:endParaRPr lang="en-US" dirty="0" smtClean="0"/>
          </a:p>
          <a:p>
            <a:r>
              <a:rPr lang="en-US" dirty="0" smtClean="0"/>
              <a:t>All these take two* propositions and connect them into a new proposition</a:t>
            </a:r>
          </a:p>
          <a:p>
            <a:endParaRPr lang="en-US" dirty="0" smtClean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4649096" y="224491"/>
            <a:ext cx="1332156" cy="365125"/>
          </a:xfrm>
        </p:spPr>
        <p:txBody>
          <a:bodyPr/>
          <a:lstStyle/>
          <a:p>
            <a:fld id="{3F8FD467-8539-4C68-8397-87CE2AA2A60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5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13716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Practice: Make an English sentence into a propositional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743200"/>
            <a:ext cx="7033708" cy="3429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s</a:t>
            </a:r>
            <a:r>
              <a:rPr lang="en-US" b="1" dirty="0" smtClean="0"/>
              <a:t> = “If you want to learn logic, then you should take CSE 20.”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/>
              <a:t>p = “learn logic”, q = “CSE 20”, s = p IMPLIES q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p = “If you want to learn logic”, q = “then you should take CSE 20”, s = p AND q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/>
              <a:t>p = “If you want to learn logic”, q = “then you should take CSE 20”, s = p </a:t>
            </a:r>
            <a:r>
              <a:rPr lang="en-US" dirty="0" smtClean="0"/>
              <a:t>IMPLIES q</a:t>
            </a:r>
            <a:endParaRPr lang="en-US" dirty="0"/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p </a:t>
            </a:r>
            <a:r>
              <a:rPr lang="en-US" dirty="0"/>
              <a:t>= “you want to learn logic”, q = </a:t>
            </a:r>
            <a:r>
              <a:rPr lang="en-US" dirty="0" smtClean="0"/>
              <a:t>“you should take </a:t>
            </a:r>
            <a:r>
              <a:rPr lang="en-US" dirty="0"/>
              <a:t>CSE 20,” s = p </a:t>
            </a:r>
            <a:r>
              <a:rPr lang="en-US" dirty="0" smtClean="0"/>
              <a:t>IMPLIES </a:t>
            </a:r>
            <a:r>
              <a:rPr lang="en-US" dirty="0"/>
              <a:t>q</a:t>
            </a:r>
            <a:endParaRPr lang="en-US" dirty="0" smtClean="0"/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p = “you want to learn logic”, q = “take CSE 20,” s = p AND q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4649096" y="224491"/>
            <a:ext cx="1332156" cy="365125"/>
          </a:xfrm>
        </p:spPr>
        <p:txBody>
          <a:bodyPr/>
          <a:lstStyle/>
          <a:p>
            <a:fld id="{3F8FD467-8539-4C68-8397-87CE2AA2A60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72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1905000"/>
            <a:ext cx="73152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Question: How do we know whether the new proposition is true?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3390452"/>
            <a:ext cx="7186108" cy="278174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If the answer is, “well, we have to read the proposition and decide if it seems true on a case-by-case basis,” then logic FAIL. </a:t>
            </a:r>
          </a:p>
          <a:p>
            <a:r>
              <a:rPr lang="en-US" dirty="0" smtClean="0"/>
              <a:t>Our whole purpose in studying logic is to have a known way of determining this </a:t>
            </a:r>
            <a:r>
              <a:rPr lang="en-US" b="1" dirty="0" smtClean="0"/>
              <a:t>based on the </a:t>
            </a:r>
            <a:r>
              <a:rPr lang="en-US" b="1" i="1" dirty="0" smtClean="0"/>
              <a:t>form </a:t>
            </a:r>
            <a:r>
              <a:rPr lang="en-US" b="1" dirty="0" smtClean="0"/>
              <a:t>of the proposition’s composition</a:t>
            </a:r>
            <a:r>
              <a:rPr lang="en-US" dirty="0"/>
              <a:t> </a:t>
            </a:r>
            <a:r>
              <a:rPr lang="en-US" dirty="0" smtClean="0"/>
              <a:t>and the truth of each input variable.</a:t>
            </a:r>
          </a:p>
          <a:p>
            <a:r>
              <a:rPr lang="en-US" dirty="0" smtClean="0"/>
              <a:t>We summarize these “known ways of determining” in </a:t>
            </a:r>
            <a:r>
              <a:rPr lang="en-US" b="1" dirty="0" smtClean="0"/>
              <a:t>truth tables</a:t>
            </a:r>
            <a:r>
              <a:rPr lang="en-US" dirty="0" smtClean="0"/>
              <a:t>.</a:t>
            </a:r>
          </a:p>
        </p:txBody>
      </p:sp>
      <p:sp>
        <p:nvSpPr>
          <p:cNvPr id="6" name="Content Placeholder 4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57200" y="952052"/>
            <a:ext cx="7772400" cy="952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None/>
            </a:pPr>
            <a:r>
              <a:rPr lang="en-US" dirty="0" smtClean="0"/>
              <a:t>“All these take two* propositions and connect them into a </a:t>
            </a:r>
            <a:r>
              <a:rPr lang="en-US" b="1" dirty="0" smtClean="0"/>
              <a:t>new proposition</a:t>
            </a:r>
            <a:r>
              <a:rPr lang="en-US" dirty="0" smtClean="0"/>
              <a:t>.”</a:t>
            </a:r>
          </a:p>
          <a:p>
            <a:endParaRPr lang="en-US" dirty="0" smtClean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4649096" y="224491"/>
            <a:ext cx="1332156" cy="365125"/>
          </a:xfrm>
        </p:spPr>
        <p:txBody>
          <a:bodyPr/>
          <a:lstStyle/>
          <a:p>
            <a:fld id="{3F8FD467-8539-4C68-8397-87CE2AA2A60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48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Truth tables: </a:t>
            </a:r>
            <a:r>
              <a:rPr lang="en-US" i="1" dirty="0" smtClean="0"/>
              <a:t>not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29129388"/>
              </p:ext>
            </p:extLst>
          </p:nvPr>
        </p:nvGraphicFramePr>
        <p:xfrm>
          <a:off x="1447800" y="2514600"/>
          <a:ext cx="2133600" cy="2106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</a:tblGrid>
              <a:tr h="70220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</a:t>
                      </a:r>
                      <a:endParaRPr lang="en-US" sz="2800" dirty="0"/>
                    </a:p>
                  </a:txBody>
                  <a:tcPr marL="144931" marR="144931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¬p</a:t>
                      </a:r>
                      <a:endParaRPr lang="en-US" sz="2800" dirty="0"/>
                    </a:p>
                  </a:txBody>
                  <a:tcPr marL="144931" marR="144931"/>
                </a:tc>
              </a:tr>
              <a:tr h="70220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</a:t>
                      </a:r>
                      <a:endParaRPr lang="en-US" sz="2800" dirty="0"/>
                    </a:p>
                  </a:txBody>
                  <a:tcPr marL="144931" marR="144931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</a:t>
                      </a:r>
                      <a:endParaRPr lang="en-US" sz="2800" dirty="0"/>
                    </a:p>
                  </a:txBody>
                  <a:tcPr marL="144931" marR="144931"/>
                </a:tc>
              </a:tr>
              <a:tr h="70220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</a:t>
                      </a:r>
                      <a:endParaRPr lang="en-US" sz="2800" dirty="0"/>
                    </a:p>
                  </a:txBody>
                  <a:tcPr marL="144931" marR="144931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</a:t>
                      </a:r>
                      <a:endParaRPr lang="en-US" sz="2800" dirty="0"/>
                    </a:p>
                  </a:txBody>
                  <a:tcPr marL="144931" marR="144931"/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quarter" idx="14"/>
            <p:custDataLst>
              <p:tags r:id="rId3"/>
            </p:custDataLst>
          </p:nvPr>
        </p:nvSpPr>
        <p:spPr>
          <a:xfrm>
            <a:off x="4191000" y="2313430"/>
            <a:ext cx="4270248" cy="4011169"/>
          </a:xfrm>
        </p:spPr>
        <p:txBody>
          <a:bodyPr>
            <a:normAutofit/>
          </a:bodyPr>
          <a:lstStyle/>
          <a:p>
            <a:r>
              <a:rPr lang="en-US" dirty="0" smtClean="0"/>
              <a:t>If </a:t>
            </a:r>
            <a:r>
              <a:rPr lang="en-US" i="1" dirty="0" smtClean="0"/>
              <a:t>“I like CSE 20.”</a:t>
            </a:r>
            <a:r>
              <a:rPr lang="en-US" dirty="0" smtClean="0"/>
              <a:t> is true, then what do we know about the negation: </a:t>
            </a:r>
            <a:r>
              <a:rPr lang="en-US" i="1" dirty="0" smtClean="0"/>
              <a:t>“I do not like CSE 20.”</a:t>
            </a:r>
            <a:r>
              <a:rPr lang="en-US" dirty="0" smtClean="0"/>
              <a:t>? </a:t>
            </a:r>
          </a:p>
          <a:p>
            <a:r>
              <a:rPr lang="en-US" dirty="0" smtClean="0"/>
              <a:t>We know it must be false.</a:t>
            </a:r>
          </a:p>
          <a:p>
            <a:r>
              <a:rPr lang="en-US" b="1" dirty="0" smtClean="0"/>
              <a:t>It doesn’t matter what the sentence is</a:t>
            </a:r>
            <a:r>
              <a:rPr lang="en-US" dirty="0" smtClean="0"/>
              <a:t>, taking the negation of a true sentence will give you a false sentence.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4649096" y="224491"/>
            <a:ext cx="1332156" cy="365125"/>
          </a:xfrm>
        </p:spPr>
        <p:txBody>
          <a:bodyPr/>
          <a:lstStyle/>
          <a:p>
            <a:fld id="{3F8FD467-8539-4C68-8397-87CE2AA2A60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10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914400"/>
            <a:ext cx="7024744" cy="1143000"/>
          </a:xfrm>
        </p:spPr>
        <p:txBody>
          <a:bodyPr/>
          <a:lstStyle/>
          <a:p>
            <a:r>
              <a:rPr lang="en-US" dirty="0" smtClean="0"/>
              <a:t>Truth tables: </a:t>
            </a:r>
            <a:r>
              <a:rPr lang="en-US" i="1" dirty="0" smtClean="0"/>
              <a:t>AND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  <p:custDataLst>
              <p:tags r:id="rId2"/>
            </p:custDataLst>
          </p:nvPr>
        </p:nvSpPr>
        <p:spPr>
          <a:xfrm>
            <a:off x="4343400" y="2591242"/>
            <a:ext cx="3962400" cy="3123758"/>
          </a:xfrm>
        </p:spPr>
        <p:txBody>
          <a:bodyPr>
            <a:normAutofit/>
          </a:bodyPr>
          <a:lstStyle/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T, F, F, T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F, T, T, T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F, F, F, T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F, T, T, F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None/more/other</a:t>
            </a:r>
          </a:p>
          <a:p>
            <a:pPr marL="525780" indent="-457200">
              <a:buFont typeface="+mj-lt"/>
              <a:buAutoNum type="alphaUcPeriod"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4649096" y="224491"/>
            <a:ext cx="1332156" cy="365125"/>
          </a:xfrm>
        </p:spPr>
        <p:txBody>
          <a:bodyPr/>
          <a:lstStyle/>
          <a:p>
            <a:fld id="{3F8FD467-8539-4C68-8397-87CE2AA2A606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3"/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739995655"/>
              </p:ext>
            </p:extLst>
          </p:nvPr>
        </p:nvGraphicFramePr>
        <p:xfrm>
          <a:off x="761999" y="2362200"/>
          <a:ext cx="3376613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876"/>
                <a:gridCol w="899068"/>
                <a:gridCol w="163466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q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aseline="0" dirty="0" smtClean="0"/>
                        <a:t>p AND q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6781800" y="886360"/>
            <a:ext cx="2133600" cy="28623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68580" indent="0">
              <a:buNone/>
            </a:pPr>
            <a:r>
              <a:rPr lang="en-US" dirty="0" smtClean="0"/>
              <a:t>I’m </a:t>
            </a:r>
            <a:r>
              <a:rPr lang="en-US" dirty="0"/>
              <a:t>interested in seeing if this makes </a:t>
            </a:r>
            <a:r>
              <a:rPr lang="en-US" i="1" dirty="0">
                <a:solidFill>
                  <a:schemeClr val="accent1"/>
                </a:solidFill>
              </a:rPr>
              <a:t>intuitive</a:t>
            </a:r>
            <a:r>
              <a:rPr lang="en-US" i="1" dirty="0"/>
              <a:t> </a:t>
            </a:r>
            <a:r>
              <a:rPr lang="en-US" dirty="0"/>
              <a:t>sense to you—can you </a:t>
            </a:r>
            <a:r>
              <a:rPr lang="en-US" i="1" dirty="0"/>
              <a:t>explain </a:t>
            </a:r>
            <a:r>
              <a:rPr lang="en-US" dirty="0"/>
              <a:t>why each output makes sense, using example sentences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70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914400"/>
            <a:ext cx="7024744" cy="1143000"/>
          </a:xfrm>
        </p:spPr>
        <p:txBody>
          <a:bodyPr/>
          <a:lstStyle/>
          <a:p>
            <a:r>
              <a:rPr lang="en-US" dirty="0" smtClean="0"/>
              <a:t>Truth tables: </a:t>
            </a:r>
            <a:r>
              <a:rPr lang="en-US" i="1" dirty="0" smtClean="0"/>
              <a:t>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  <p:custDataLst>
              <p:tags r:id="rId2"/>
            </p:custDataLst>
          </p:nvPr>
        </p:nvSpPr>
        <p:spPr>
          <a:xfrm>
            <a:off x="4343400" y="2591242"/>
            <a:ext cx="3962400" cy="3123758"/>
          </a:xfrm>
        </p:spPr>
        <p:txBody>
          <a:bodyPr>
            <a:normAutofit/>
          </a:bodyPr>
          <a:lstStyle/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T, F, F, T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F, T, T, T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F, F, F, T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F, T, T, F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None/more/other</a:t>
            </a:r>
          </a:p>
          <a:p>
            <a:pPr marL="525780" indent="-457200">
              <a:buFont typeface="+mj-lt"/>
              <a:buAutoNum type="alphaUcPeriod"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4649096" y="224491"/>
            <a:ext cx="1332156" cy="365125"/>
          </a:xfrm>
        </p:spPr>
        <p:txBody>
          <a:bodyPr/>
          <a:lstStyle/>
          <a:p>
            <a:fld id="{3F8FD467-8539-4C68-8397-87CE2AA2A606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3"/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350336614"/>
              </p:ext>
            </p:extLst>
          </p:nvPr>
        </p:nvGraphicFramePr>
        <p:xfrm>
          <a:off x="990600" y="2362200"/>
          <a:ext cx="3148012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2"/>
                <a:gridCol w="8382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q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aseline="0" dirty="0" smtClean="0"/>
                        <a:t>p OR q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6781800" y="886360"/>
            <a:ext cx="2133600" cy="28623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68580" indent="0">
              <a:buNone/>
            </a:pPr>
            <a:r>
              <a:rPr lang="en-US" dirty="0" smtClean="0"/>
              <a:t>I’m </a:t>
            </a:r>
            <a:r>
              <a:rPr lang="en-US" dirty="0"/>
              <a:t>interested in seeing if this makes </a:t>
            </a:r>
            <a:r>
              <a:rPr lang="en-US" i="1" dirty="0">
                <a:solidFill>
                  <a:schemeClr val="accent1"/>
                </a:solidFill>
              </a:rPr>
              <a:t>intuitive</a:t>
            </a:r>
            <a:r>
              <a:rPr lang="en-US" i="1" dirty="0"/>
              <a:t> </a:t>
            </a:r>
            <a:r>
              <a:rPr lang="en-US" dirty="0"/>
              <a:t>sense to you—can you </a:t>
            </a:r>
            <a:r>
              <a:rPr lang="en-US" i="1" dirty="0"/>
              <a:t>explain </a:t>
            </a:r>
            <a:r>
              <a:rPr lang="en-US" dirty="0"/>
              <a:t>why each output makes sense, using example sentences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71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Typical                              Weekly schedule in CSE 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Classes: </a:t>
            </a:r>
            <a:r>
              <a:rPr lang="en-US" dirty="0" smtClean="0"/>
              <a:t>M-W-F</a:t>
            </a:r>
          </a:p>
          <a:p>
            <a:pPr marL="514350" indent="-514350">
              <a:buFont typeface="+mj-lt"/>
              <a:buAutoNum type="arabicPeriod"/>
            </a:pP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Read textbook before class</a:t>
            </a:r>
          </a:p>
          <a:p>
            <a:pPr marL="514350" indent="-514350">
              <a:buFont typeface="+mj-lt"/>
              <a:buAutoNum type="arabicPeriod"/>
            </a:pP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Reading quiz</a:t>
            </a:r>
            <a:r>
              <a:rPr lang="en-US" dirty="0" smtClean="0"/>
              <a:t> on </a:t>
            </a:r>
            <a:r>
              <a:rPr lang="en-US" dirty="0" err="1" smtClean="0"/>
              <a:t>Moodle</a:t>
            </a:r>
            <a:r>
              <a:rPr lang="en-US" dirty="0" smtClean="0"/>
              <a:t>, closes 1 hour before class</a:t>
            </a:r>
          </a:p>
          <a:p>
            <a:pPr marL="514350" indent="-514350">
              <a:buFont typeface="+mj-lt"/>
              <a:buAutoNum type="arabicPeriod"/>
            </a:pP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Do homework</a:t>
            </a:r>
            <a:r>
              <a:rPr lang="en-US" dirty="0" smtClean="0"/>
              <a:t> alone or in groups – best way to practice material and prepare for exams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7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Practice: IMPLIES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6777317" cy="3772348"/>
          </a:xfrm>
        </p:spPr>
        <p:txBody>
          <a:bodyPr>
            <a:normAutofit fontScale="92500" lnSpcReduction="10000"/>
          </a:bodyPr>
          <a:lstStyle/>
          <a:p>
            <a:pPr marL="514350" indent="-514350"/>
            <a:r>
              <a:rPr lang="en-US" b="1" dirty="0"/>
              <a:t>p = “I got an A on every assignment, exam, and other </a:t>
            </a:r>
            <a:r>
              <a:rPr lang="en-US" b="1" dirty="0" smtClean="0"/>
              <a:t>assessment </a:t>
            </a:r>
            <a:r>
              <a:rPr lang="en-US" b="1" dirty="0"/>
              <a:t>in CSE 8A”  </a:t>
            </a:r>
            <a:r>
              <a:rPr lang="en-US" dirty="0"/>
              <a:t>(assume True)</a:t>
            </a:r>
          </a:p>
          <a:p>
            <a:pPr marL="514350" indent="-514350"/>
            <a:r>
              <a:rPr lang="en-US" b="1" dirty="0"/>
              <a:t>q = “I got an A in CSE 8A” </a:t>
            </a:r>
            <a:r>
              <a:rPr lang="en-US" dirty="0"/>
              <a:t>(assume True)</a:t>
            </a:r>
          </a:p>
          <a:p>
            <a:pPr marL="514350" indent="-514350"/>
            <a:r>
              <a:rPr lang="en-US" b="1" dirty="0"/>
              <a:t>r = “My dog loves macaroni.”  </a:t>
            </a:r>
            <a:r>
              <a:rPr lang="en-US" dirty="0"/>
              <a:t>(assume True)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Which of the following are true?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 </a:t>
            </a:r>
            <a:r>
              <a:rPr lang="en-US" dirty="0"/>
              <a:t>IMPLIES </a:t>
            </a:r>
            <a:r>
              <a:rPr lang="en-US" dirty="0" smtClean="0"/>
              <a:t>q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r IMPLIES </a:t>
            </a:r>
            <a:r>
              <a:rPr lang="en-US" dirty="0" smtClean="0"/>
              <a:t>q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q IMPLIES r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None/More/Other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4649096" y="224491"/>
            <a:ext cx="1332156" cy="365125"/>
          </a:xfrm>
        </p:spPr>
        <p:txBody>
          <a:bodyPr/>
          <a:lstStyle/>
          <a:p>
            <a:fld id="{3F8FD467-8539-4C68-8397-87CE2AA2A606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9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1295400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Note about implication and causality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9600" y="2590800"/>
            <a:ext cx="7848600" cy="3200400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In logic, we are looking at the </a:t>
            </a:r>
            <a:r>
              <a:rPr lang="en-US" i="1" dirty="0" smtClean="0"/>
              <a:t>form </a:t>
            </a:r>
            <a:r>
              <a:rPr lang="en-US" dirty="0" smtClean="0"/>
              <a:t>of the arguments</a:t>
            </a:r>
          </a:p>
          <a:p>
            <a:pPr marL="514350" indent="-514350"/>
            <a:r>
              <a:rPr lang="en-US" dirty="0" smtClean="0"/>
              <a:t>s = p IMPLIES q</a:t>
            </a:r>
          </a:p>
          <a:p>
            <a:pPr marL="514350" indent="-514350"/>
            <a:r>
              <a:rPr lang="en-US" dirty="0" smtClean="0"/>
              <a:t>To know if the proposition s is true, </a:t>
            </a:r>
            <a:r>
              <a:rPr lang="en-US" b="1" dirty="0" smtClean="0"/>
              <a:t>it is not necessary for p to </a:t>
            </a:r>
            <a:r>
              <a:rPr lang="en-US" b="1" i="1" dirty="0" smtClean="0"/>
              <a:t>cause </a:t>
            </a:r>
            <a:r>
              <a:rPr lang="en-US" b="1" dirty="0" smtClean="0"/>
              <a:t>q</a:t>
            </a:r>
          </a:p>
          <a:p>
            <a:pPr marL="514350" indent="-514350"/>
            <a:r>
              <a:rPr lang="en-US" dirty="0" smtClean="0"/>
              <a:t>To determine if s is true, we only care if p is true and if q is true (then look at the truth table)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Rectangle 3" hidden="1"/>
          <p:cNvSpPr/>
          <p:nvPr>
            <p:custDataLst>
              <p:tags r:id="rId4"/>
            </p:custDataLst>
          </p:nvPr>
        </p:nvSpPr>
        <p:spPr>
          <a:xfrm>
            <a:off x="6705600" y="4648200"/>
            <a:ext cx="2133600" cy="92333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You don’t know what automata is, do you? SOON!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9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13716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Making our own connective: </a:t>
            </a:r>
            <a:r>
              <a:rPr lang="en-US" dirty="0" err="1" smtClean="0"/>
              <a:t>AtLeastOneOfTheseThree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ALOOTT(</a:t>
            </a:r>
            <a:r>
              <a:rPr lang="en-US" dirty="0" err="1" smtClean="0"/>
              <a:t>p,q,r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90600" y="2777971"/>
            <a:ext cx="6777317" cy="316562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Let’s make a truth table for ALOOTT.    How many rows and columns should be in our truth table (ignoring header row)?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/>
              <a:t>5</a:t>
            </a:r>
            <a:r>
              <a:rPr lang="en-US" dirty="0" smtClean="0"/>
              <a:t> rows, 4 columns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/>
              <a:t>6</a:t>
            </a:r>
            <a:r>
              <a:rPr lang="en-US" dirty="0" smtClean="0"/>
              <a:t> rows, 4 columns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/>
              <a:t>7</a:t>
            </a:r>
            <a:r>
              <a:rPr lang="en-US" dirty="0" smtClean="0"/>
              <a:t> rows, 4 columns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8 rows, 4 columns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/>
              <a:t>9</a:t>
            </a:r>
            <a:r>
              <a:rPr lang="en-US" dirty="0" smtClean="0"/>
              <a:t> rows, 4 columns</a:t>
            </a:r>
          </a:p>
          <a:p>
            <a:pPr marL="525780" indent="-457200">
              <a:buFont typeface="+mj-lt"/>
              <a:buAutoNum type="alphaU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4649096" y="224491"/>
            <a:ext cx="1332156" cy="365125"/>
          </a:xfrm>
        </p:spPr>
        <p:txBody>
          <a:bodyPr/>
          <a:lstStyle/>
          <a:p>
            <a:fld id="{3F8FD467-8539-4C68-8397-87CE2AA2A606}" type="slidenum">
              <a:rPr lang="en-US" smtClean="0"/>
              <a:pPr/>
              <a:t>22</a:t>
            </a:fld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193911108"/>
              </p:ext>
            </p:extLst>
          </p:nvPr>
        </p:nvGraphicFramePr>
        <p:xfrm>
          <a:off x="7239000" y="1371600"/>
          <a:ext cx="175260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487"/>
                <a:gridCol w="466653"/>
                <a:gridCol w="848460"/>
              </a:tblGrid>
              <a:tr h="3352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q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p OR q</a:t>
                      </a:r>
                      <a:endParaRPr lang="en-US" sz="1400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</a:t>
                      </a:r>
                      <a:endParaRPr lang="en-US" sz="1400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</a:t>
                      </a:r>
                      <a:endParaRPr lang="en-US" sz="1400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</a:t>
                      </a:r>
                      <a:endParaRPr lang="en-US" sz="1400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475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Today’s Topics: Propositional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Logical Reasoning in CSE 20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(and isn’t) a proposition?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Propositional variables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Propositional variables and formulas </a:t>
            </a:r>
          </a:p>
          <a:p>
            <a:pPr lvl="1"/>
            <a:r>
              <a:rPr lang="en-US" dirty="0" smtClean="0"/>
              <a:t>not, and, 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Implication </a:t>
            </a:r>
          </a:p>
          <a:p>
            <a:pPr marL="811530" lvl="1" indent="-514350"/>
            <a:r>
              <a:rPr lang="en-US" dirty="0" smtClean="0"/>
              <a:t>implies (if/then), if and only if (</a:t>
            </a:r>
            <a:r>
              <a:rPr lang="en-US" dirty="0" err="1" smtClean="0"/>
              <a:t>iff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5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</a:t>
            </a:r>
            <a:r>
              <a:rPr lang="en-US" dirty="0"/>
              <a:t>Logical Reasoning in CSE </a:t>
            </a:r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4649096" y="224491"/>
            <a:ext cx="1332156" cy="365125"/>
          </a:xfrm>
        </p:spPr>
        <p:txBody>
          <a:bodyPr/>
          <a:lstStyle/>
          <a:p>
            <a:fld id="{3F8FD467-8539-4C68-8397-87CE2AA2A60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94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762000"/>
            <a:ext cx="7024744" cy="1143000"/>
          </a:xfrm>
        </p:spPr>
        <p:txBody>
          <a:bodyPr/>
          <a:lstStyle/>
          <a:p>
            <a:r>
              <a:rPr lang="en-US" dirty="0" smtClean="0"/>
              <a:t>Logical 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095052"/>
            <a:ext cx="6777317" cy="415334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It makes all other progress and innovation possible!</a:t>
            </a:r>
          </a:p>
          <a:p>
            <a:r>
              <a:rPr lang="en-US" dirty="0" smtClean="0"/>
              <a:t>It saves us from scenes like this: </a:t>
            </a: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www.youtube.com/watch?v=zrzMhU_4m-g</a:t>
            </a:r>
            <a:endParaRPr lang="en-US" dirty="0"/>
          </a:p>
          <a:p>
            <a:r>
              <a:rPr lang="en-US" dirty="0" smtClean="0"/>
              <a:t>We will look at logic from a highly formal, mathematical perspective that allows us to be much more precise than just “what makes sense”</a:t>
            </a:r>
          </a:p>
          <a:p>
            <a:pPr lvl="1"/>
            <a:r>
              <a:rPr lang="en-US" dirty="0" smtClean="0"/>
              <a:t>Many things that we can discover with proof and logic are </a:t>
            </a:r>
            <a:r>
              <a:rPr lang="en-US" b="1" dirty="0" smtClean="0"/>
              <a:t>very </a:t>
            </a:r>
            <a:r>
              <a:rPr lang="en-US" dirty="0" smtClean="0"/>
              <a:t>counter-intuitive! </a:t>
            </a:r>
          </a:p>
          <a:p>
            <a:pPr lvl="1"/>
            <a:r>
              <a:rPr lang="en-US" dirty="0" smtClean="0"/>
              <a:t>We have to rely on our formal approach, not just intuition about what seems to make sense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4649096" y="224491"/>
            <a:ext cx="1332156" cy="365125"/>
          </a:xfrm>
        </p:spPr>
        <p:txBody>
          <a:bodyPr/>
          <a:lstStyle/>
          <a:p>
            <a:fld id="{3F8FD467-8539-4C68-8397-87CE2AA2A60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59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Analogy to algebra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6881308" cy="3508977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2x + 6    ?=     2 (x + 3)</a:t>
            </a:r>
          </a:p>
          <a:p>
            <a:r>
              <a:rPr lang="en-US" dirty="0" smtClean="0"/>
              <a:t>How do we know these are equal?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We can try out several values of x, like 3, -3, 1.3333… and see that both sides are equal (have to be sure to try “weird”/different examples not just obvious ones)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We can try every single value of x and check that both sides are equal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More than one of the above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None of the above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4649096" y="224491"/>
            <a:ext cx="1332156" cy="365125"/>
          </a:xfrm>
        </p:spPr>
        <p:txBody>
          <a:bodyPr/>
          <a:lstStyle/>
          <a:p>
            <a:fld id="{3F8FD467-8539-4C68-8397-87CE2AA2A60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96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What </a:t>
            </a:r>
            <a:r>
              <a:rPr lang="en-US" dirty="0"/>
              <a:t>is (and isn’t) a proposition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4649096" y="224491"/>
            <a:ext cx="1332156" cy="365125"/>
          </a:xfrm>
        </p:spPr>
        <p:txBody>
          <a:bodyPr/>
          <a:lstStyle/>
          <a:p>
            <a:fld id="{3F8FD467-8539-4C68-8397-87CE2AA2A60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53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13716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(From the reading quiz)</a:t>
            </a:r>
            <a:br>
              <a:rPr lang="en-US" dirty="0" smtClean="0"/>
            </a:br>
            <a:r>
              <a:rPr lang="en-US" dirty="0" smtClean="0"/>
              <a:t>WHY isn’t “Where is the CSE lecture room?” a proposition?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891823"/>
            <a:ext cx="7109908" cy="3508977"/>
          </a:xfrm>
        </p:spPr>
        <p:txBody>
          <a:bodyPr>
            <a:normAutofit/>
          </a:bodyPr>
          <a:lstStyle/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Because only “yes/no” questions can be propositions (ex: “Do you like CSE 20?” would be a proposition).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Because questions can never be propositions.</a:t>
            </a:r>
            <a:endParaRPr lang="en-US" dirty="0"/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Because the answer changes over time (CSE 20 is in different rooms each quarter).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None/more/other.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4649096" y="224491"/>
            <a:ext cx="1332156" cy="365125"/>
          </a:xfrm>
        </p:spPr>
        <p:txBody>
          <a:bodyPr/>
          <a:lstStyle/>
          <a:p>
            <a:fld id="{3F8FD467-8539-4C68-8397-87CE2AA2A60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31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7186108" cy="392474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Sentences that are either true or false</a:t>
            </a:r>
          </a:p>
          <a:p>
            <a:pPr lvl="1"/>
            <a:r>
              <a:rPr lang="en-US" dirty="0" smtClean="0"/>
              <a:t>3 + 5 = 7</a:t>
            </a:r>
          </a:p>
          <a:p>
            <a:pPr lvl="1"/>
            <a:r>
              <a:rPr lang="en-US" dirty="0" smtClean="0"/>
              <a:t>1 + 1 = 7</a:t>
            </a:r>
          </a:p>
          <a:p>
            <a:pPr lvl="1"/>
            <a:r>
              <a:rPr lang="en-US" dirty="0" smtClean="0"/>
              <a:t>My name is Cynthia Lee</a:t>
            </a:r>
          </a:p>
          <a:p>
            <a:r>
              <a:rPr lang="en-US" dirty="0" smtClean="0"/>
              <a:t>NO: </a:t>
            </a:r>
            <a:endParaRPr lang="en-US" dirty="0"/>
          </a:p>
          <a:p>
            <a:pPr lvl="1"/>
            <a:r>
              <a:rPr lang="en-US" dirty="0"/>
              <a:t>Q</a:t>
            </a:r>
            <a:r>
              <a:rPr lang="en-US" dirty="0" smtClean="0"/>
              <a:t>uestions</a:t>
            </a:r>
          </a:p>
          <a:p>
            <a:pPr lvl="2"/>
            <a:r>
              <a:rPr lang="en-US" i="1" dirty="0" smtClean="0"/>
              <a:t>Is 3 + 5 equal to 7?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mperatives (commands)</a:t>
            </a:r>
          </a:p>
          <a:p>
            <a:pPr lvl="2"/>
            <a:r>
              <a:rPr lang="en-US" i="1" dirty="0" smtClean="0"/>
              <a:t>Go to school.</a:t>
            </a:r>
          </a:p>
          <a:p>
            <a:pPr lvl="1"/>
            <a:r>
              <a:rPr lang="en-US" dirty="0" smtClean="0"/>
              <a:t>For this class, we’ll not worry about differences of opinion</a:t>
            </a:r>
          </a:p>
          <a:p>
            <a:pPr lvl="2"/>
            <a:r>
              <a:rPr lang="en-US" i="1" dirty="0" smtClean="0"/>
              <a:t>iPhones are better than Android phones.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4649096" y="224491"/>
            <a:ext cx="1332156" cy="365125"/>
          </a:xfrm>
        </p:spPr>
        <p:txBody>
          <a:bodyPr/>
          <a:lstStyle/>
          <a:p>
            <a:fld id="{3F8FD467-8539-4C68-8397-87CE2AA2A60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19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2274</TotalTime>
  <Words>1276</Words>
  <Application>Microsoft Office PowerPoint</Application>
  <PresentationFormat>On-screen Show (4:3)</PresentationFormat>
  <Paragraphs>192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Calibri</vt:lpstr>
      <vt:lpstr>Century Gothic</vt:lpstr>
      <vt:lpstr>Helvetica Neue</vt:lpstr>
      <vt:lpstr>Wingdings 2</vt:lpstr>
      <vt:lpstr>Austin</vt:lpstr>
      <vt:lpstr>CSE 20 – Discrete Mathematics</vt:lpstr>
      <vt:lpstr>Typical                              Weekly schedule in CSE 20</vt:lpstr>
      <vt:lpstr>Today’s Topics: Propositional logic</vt:lpstr>
      <vt:lpstr>1. Logical Reasoning in CSE 20</vt:lpstr>
      <vt:lpstr>Logical reasoning</vt:lpstr>
      <vt:lpstr>Analogy to algebra</vt:lpstr>
      <vt:lpstr>2. What is (and isn’t) a proposition?</vt:lpstr>
      <vt:lpstr>(From the reading quiz) WHY isn’t “Where is the CSE lecture room?” a proposition?</vt:lpstr>
      <vt:lpstr>Propositions</vt:lpstr>
      <vt:lpstr>3. Propositional variables</vt:lpstr>
      <vt:lpstr>Back to the algebra analogy</vt:lpstr>
      <vt:lpstr>Propositional variables</vt:lpstr>
      <vt:lpstr>4. Propositional formulas</vt:lpstr>
      <vt:lpstr>Logical connectives</vt:lpstr>
      <vt:lpstr>Practice: Make an English sentence into a propositional formula</vt:lpstr>
      <vt:lpstr>Question: How do we know whether the new proposition is true?</vt:lpstr>
      <vt:lpstr>Truth tables: not</vt:lpstr>
      <vt:lpstr>Truth tables: AND</vt:lpstr>
      <vt:lpstr>Truth tables: OR</vt:lpstr>
      <vt:lpstr>Practice: IMPLIES</vt:lpstr>
      <vt:lpstr>Note about implication and causality</vt:lpstr>
      <vt:lpstr>Making our own connective: AtLeastOneOfTheseThree ALOOTT(p,q,r)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20 – Discrete Mathematics</dc:title>
  <dc:creator>HP-6</dc:creator>
  <cp:lastModifiedBy>c l</cp:lastModifiedBy>
  <cp:revision>52</cp:revision>
  <dcterms:created xsi:type="dcterms:W3CDTF">2012-09-25T19:16:12Z</dcterms:created>
  <dcterms:modified xsi:type="dcterms:W3CDTF">2014-01-28T08:16:03Z</dcterms:modified>
</cp:coreProperties>
</file>