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1.xml" ContentType="application/vnd.openxmlformats-officedocument.presentationml.notesSlide+xml"/>
  <Override PartName="/ppt/ink/ink1.xml" ContentType="application/inkml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2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3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4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5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6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7.xml" ContentType="application/vnd.openxmlformats-officedocument.presentationml.notesSlid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notesSlides/notesSlide8.xml" ContentType="application/vnd.openxmlformats-officedocument.presentationml.notesSlide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notesSlides/notesSlide9.xml" ContentType="application/vnd.openxmlformats-officedocument.presentationml.notesSlide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notesSlides/notesSlide10.xml" ContentType="application/vnd.openxmlformats-officedocument.presentationml.notesSlide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notesSlides/notesSlide11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notesSlides/notesSlide12.xml" ContentType="application/vnd.openxmlformats-officedocument.presentationml.notesSlide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notesSlides/notesSlide13.xml" ContentType="application/vnd.openxmlformats-officedocument.presentationml.notesSlide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notesSlides/notesSlide14.xml" ContentType="application/vnd.openxmlformats-officedocument.presentationml.notesSlide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notesSlides/notesSlide15.xml" ContentType="application/vnd.openxmlformats-officedocument.presentationml.notesSlide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notesSlides/notesSlide16.xml" ContentType="application/vnd.openxmlformats-officedocument.presentationml.notesSlide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notesSlides/notesSlide17.xml" ContentType="application/vnd.openxmlformats-officedocument.presentationml.notesSlide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notesSlides/notesSlide18.xml" ContentType="application/vnd.openxmlformats-officedocument.presentationml.notesSlide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notesSlides/notesSlide19.xml" ContentType="application/vnd.openxmlformats-officedocument.presentationml.notesSlide+xml"/>
  <Override PartName="/ppt/ink/ink4.xml" ContentType="application/inkml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notesSlides/notesSlide20.xml" ContentType="application/vnd.openxmlformats-officedocument.presentationml.notesSlide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notesSlides/notesSlide21.xml" ContentType="application/vnd.openxmlformats-officedocument.presentationml.notesSlide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notesSlides/notesSlide22.xml" ContentType="application/vnd.openxmlformats-officedocument.presentationml.notesSlide+xml"/>
  <Override PartName="/ppt/ink/ink5.xml" ContentType="application/inkml+xml"/>
  <Override PartName="/ppt/ink/ink6.xml" ContentType="application/inkml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notesSlides/notesSlide23.xml" ContentType="application/vnd.openxmlformats-officedocument.presentationml.notesSlide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7" r:id="rId2"/>
    <p:sldId id="294" r:id="rId3"/>
    <p:sldId id="280" r:id="rId4"/>
    <p:sldId id="283" r:id="rId5"/>
    <p:sldId id="263" r:id="rId6"/>
    <p:sldId id="277" r:id="rId7"/>
    <p:sldId id="289" r:id="rId8"/>
    <p:sldId id="310" r:id="rId9"/>
    <p:sldId id="287" r:id="rId10"/>
    <p:sldId id="311" r:id="rId11"/>
    <p:sldId id="288" r:id="rId12"/>
    <p:sldId id="290" r:id="rId13"/>
    <p:sldId id="291" r:id="rId14"/>
    <p:sldId id="292" r:id="rId15"/>
    <p:sldId id="295" r:id="rId16"/>
    <p:sldId id="256" r:id="rId17"/>
    <p:sldId id="261" r:id="rId18"/>
    <p:sldId id="296" r:id="rId19"/>
    <p:sldId id="297" r:id="rId20"/>
    <p:sldId id="262" r:id="rId21"/>
    <p:sldId id="282" r:id="rId22"/>
    <p:sldId id="285" r:id="rId23"/>
    <p:sldId id="268" r:id="rId24"/>
    <p:sldId id="298" r:id="rId25"/>
    <p:sldId id="264" r:id="rId26"/>
    <p:sldId id="299" r:id="rId27"/>
    <p:sldId id="269" r:id="rId28"/>
    <p:sldId id="300" r:id="rId29"/>
    <p:sldId id="301" r:id="rId30"/>
    <p:sldId id="266" r:id="rId31"/>
    <p:sldId id="271" r:id="rId32"/>
    <p:sldId id="270" r:id="rId33"/>
    <p:sldId id="305" r:id="rId34"/>
    <p:sldId id="306" r:id="rId35"/>
    <p:sldId id="307" r:id="rId36"/>
    <p:sldId id="308" r:id="rId37"/>
    <p:sldId id="309" r:id="rId38"/>
  </p:sldIdLst>
  <p:sldSz cx="9144000" cy="6858000" type="screen4x3"/>
  <p:notesSz cx="6858000" cy="9144000"/>
  <p:custDataLst>
    <p:tags r:id="rId4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1765" autoAdjust="0"/>
  </p:normalViewPr>
  <p:slideViewPr>
    <p:cSldViewPr>
      <p:cViewPr varScale="1">
        <p:scale>
          <a:sx n="75" d="100"/>
          <a:sy n="75" d="100"/>
        </p:scale>
        <p:origin x="-1632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notesMaster" Target="notesMasters/notesMaster1.xml"/><Relationship Id="rId40" Type="http://schemas.openxmlformats.org/officeDocument/2006/relationships/printerSettings" Target="printerSettings/printerSettings1.bin"/><Relationship Id="rId41" Type="http://schemas.openxmlformats.org/officeDocument/2006/relationships/tags" Target="tags/tag1.xml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0-09-27T14:59:36.051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A3FDFE7A-3E1E-41B9-89B7-6F688F014B3E}" emma:medium="tactile" emma:mode="ink">
          <msink:context xmlns:msink="http://schemas.microsoft.com/ink/2010/main" type="writingRegion" rotatedBoundingBox="-4650,4415 -4635,4415 -4635,4430 -4650,4430"/>
        </emma:interpretation>
      </emma:emma>
    </inkml:annotationXML>
    <inkml:traceGroup>
      <inkml:annotationXML>
        <emma:emma xmlns:emma="http://www.w3.org/2003/04/emma" version="1.0">
          <emma:interpretation id="{2FE37A55-5F27-4B66-97FA-4DA2BC4FB9BE}" emma:medium="tactile" emma:mode="ink">
            <msink:context xmlns:msink="http://schemas.microsoft.com/ink/2010/main" type="paragraph" rotatedBoundingBox="-4650,4415 -4635,4415 -4635,4430 -4650,443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05A11F7-D85E-4DEC-815B-140F92449820}" emma:medium="tactile" emma:mode="ink">
              <msink:context xmlns:msink="http://schemas.microsoft.com/ink/2010/main" type="line" rotatedBoundingBox="-4650,4415 -4635,4415 -4635,4430 -4650,4430"/>
            </emma:interpretation>
          </emma:emma>
        </inkml:annotationXML>
        <inkml:traceGroup>
          <inkml:annotationXML>
            <emma:emma xmlns:emma="http://www.w3.org/2003/04/emma" version="1.0">
              <emma:interpretation id="{C983E000-ABB8-41D3-A55B-FE275FF9E45E}" emma:medium="tactile" emma:mode="ink">
                <msink:context xmlns:msink="http://schemas.microsoft.com/ink/2010/main" type="inkWord" rotatedBoundingBox="-4650,4415 -4635,4415 -4635,4430 -4650,4430"/>
              </emma:interpretation>
              <emma:one-of disjunction-type="recognition" id="oneOf0">
                <emma:interpretation id="interp0" emma:lang="en-US" emma:confidence="0">
                  <emma:literal>.</emma:literal>
                </emma:interpretation>
                <emma:interpretation id="interp1" emma:lang="en-US" emma:confidence="0">
                  <emma:literal>v</emma:literal>
                </emma:interpretation>
                <emma:interpretation id="interp2" emma:lang="en-US" emma:confidence="0">
                  <emma:literal>}</emma:literal>
                </emma:interpretation>
                <emma:interpretation id="interp3" emma:lang="en-US" emma:confidence="0">
                  <emma:literal>w</emma:literal>
                </emma:interpretation>
                <emma:interpretation id="interp4" emma:lang="en-US" emma:confidence="0">
                  <emma:literal>3</emma:literal>
                </emma:interpretation>
              </emma:one-of>
            </emma:emma>
          </inkml:annotationXML>
          <inkml:trace contextRef="#ctx0" brushRef="#br0">0 0,'0'0</inkml:trace>
        </inkml:traceGroup>
      </inkml:traceGroup>
    </inkml:traceGroup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0-09-23T21:00:30.12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351 265 16,'-26'-17'24,"8"-7"-5,18 24-4,-28-34-1,28 34-4,-26-24-2,26 24 0,-28 24-3,16 20 0,-10 17-1,6 26 0,-8 19-2,4 21 2,-8 3-2,11 17 0,-7-10 0,12 0 0,-2-18-1,2-16 0,6-20 0,0-19-1,6-21 0,-6-25 1,6-18-1,-8-33 0,10-25 0,2-19 0,4-20-1,6-30 0,10-12 1,2-14-1,11 0 1,1 1-1,0 11 1,2 6 0,-4 22-1,-2 22 1,-8 25-1,-2 24 2,-2 23 0,0 21-1,-2 17 1,2 23-1,2 22 2,4 17-1,-2 20 1,4 18-2,-6 10 0,-4 8 1,-4 6-1,-2-3 0,-6-11-1,-2-8 1,-2-23-1,-2-25-1,2-14-1,-8-33-9,4-26-23,0 0-1,4-37 0</inkml:trace>
  <inkml:trace contextRef="#ctx0" brushRef="#br0" timeOffset="243.0136">-8 1132 13,'0'0'33,"28"-8"2,4-2 0,19 10-24,-3-23-2,16 7-4,2-12-4,-4-10-9,16 5-24,-14-5-3,-10 2 1</inkml:trace>
  <inkml:trace contextRef="#ctx0" brushRef="#br0" timeOffset="1222.0697">360 2707 16,'0'48'34,"2"29"1,12 36-17,-16 0-5,24 36-3,-14-2-3,6 7-4,-6-11 0,-2-20-2,-4-24 1,-6-29-2,-6-27 0,-12-31-3,4-22-6,-22-45-2,10-11-3,-20-47 0,18 4 0,-18-30 3,20 11 5,-6-7 5,10 6 6,14 28 5,0-1 3,24 37-1,-6-8 1,28 23-1,-10-12-6,20 19 0,0-1-4,12 7 0,-4 11-2,2 12 1,-10 14-2,0 18-1,-13 15 2,-11 11-2,-4 14 1,-16 7-1,-8 4 2,-2-1-2,-4-5 2,2-15 0,8-10 0,6-19-1,-2-19 1,44-7 0,4-17 0,14-12 0,12 4 0,10 5 0,-2 13 0,2 22 0,-18 23 1,-7 29 1,-31 17-1,-20 24 2,-26 10-2,-18 12 2,-31-6-2,-13-4 1,-10-15-1,-8-25-3,8-13-2,-8-39-7,40 3-18,3-30-8,23-12 3</inkml:trace>
  <inkml:trace contextRef="#ctx0" brushRef="#br0" timeOffset="1890.1079">1003 5567 12,'0'0'27,"-26"-27"0,-6 15-20,0 8-2,-18 0 0,-10 26 1,-16 9 0,-2 39 2,-14 13 0,13 38 1,-9 8 1,34 39-2,0-1-1,32 14 0,16-13-2,26-11-2,14-32-1,18-22-1,12-42-1,9-39 0,9-38 0,4-33-1,2-25-1,-4-21-3,10 8-7,-26-8-22,-3 23-3,-23 17 1</inkml:trace>
  <inkml:trace contextRef="#ctx0" brushRef="#br0" timeOffset="2390.1367">208 8231 22,'0'50'31,"6"13"-6,18 28-12,-12-1-3,22 23-3,-10-12-1,16 10-2,-10-14-2,4-8-1,-8-15-1,-4-17-4,2-11-4,-24-46-6,7 24-15,-7-24-3,-21-40 0</inkml:trace>
  <inkml:trace contextRef="#ctx0" brushRef="#br0" timeOffset="2667.1525">94 8608 22,'-38'-46'32,"12"7"2,-6-15-15,34 18-5,-10-17-3,30 15-5,10-9-1,22 19-2,10 6-1,14 20 0,10 24 0,10 27 0,-7 25-1,-5 25 0,-10 14 1,-16 12-2,-18 2 2,-16 0-2,-22-6 1,-20-12-2,-14-16 1,-16-25-3,-2-11-5,-20-37-16,14-8-12,0-18-1,19-8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0-09-23T21:00:35.33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693 26 25,'18'-10'32,"8"12"-12,-16-22-2,20 28-3,-30-8-3,0 0-2,0 0-2,0 0-2,-24 6-3,4 4 0,-14-4-2,-2 6 0,-7-4 0,-7-1-1,-8-1 1,2 4-1,-4 2 0,5 0 0,-1 2 0,12 0 0,6 6-1,6 4 1,6-1 0,8 1 0,6 4 0,0 4 0,5-3 0,-3 3 0,0 2 0,0 0 0,2-1 0,0-1 1,-6 6-1,10 0 0,-2 1 0,6 11 0,-2-3 0,4 3-1,-2 2 1,-2-1-1,2 3 1,-6-7 0,0-1 0,2-10 0,-2-5 0,4-3 1,2-8-1,0-20 0,26 12 1,8-20-1,15-8 0,19-6 0,10-5 1,18-1-1,9 0 0,9 6 0,-7 10 0,-5 8-1,-8 14-4,-30-6-11,-3 18-21,-35-4 0,-4 4 0</inkml:trace>
  <inkml:trace contextRef="#ctx0" brushRef="#br0" timeOffset="304.0172">185 702 18,'-38'14'34,"14"-12"2,24-2-1,0 0-29,32-12 0,8-6-2,20 2 0,4-7-1,11-3-3,9 10-6,-22-12-22,20 14-7,-23-2-1,-1 11 0</inkml:trace>
  <inkml:trace contextRef="#ctx0" brushRef="#br0" timeOffset="890.0507">2057 555 6,'-16'64'29,"-2"17"0,-6 14-4,-4-9-17,16 1-2,-10-19-3,16-9 0,-12-25 0,14-16 1,4-18-1,-4-40-1,4-18 1,8-15-1,-4-12-1,4-5 1,6 5-1,0 10-1,8 13 0,2 23 1,4 31-1,2 20 0,-3 27 0,9 19-2,0 5 3,2 17-1,-2-5 2,8 0-1,-8-11 2,10-13-1,-13-23 1,1-14 0,-4-30 0,-6-25-1,-10-25-1,0-21 1,-6-18-1,-2-4 0,2 1-2,0 1-2,16 30-4,-22-2-8,24 41-20,-10 16-3,8 28 2</inkml:trace>
  <inkml:trace contextRef="#ctx0" brushRef="#br0" timeOffset="1269.0722">2804 540 14,'0'0'34,"-20"23"0,14 1 2,-20-2-25,20 26-5,-8-3-3,10 15-2,4-5 0,14 11 0,6-9 0,18-3 0,12-22 0,16-11 1,-1-19-1,11-17 0,-6-19 0,-12-16 0,-17-11-1,-19-11 0,-18 1-1,-20 1 1,-13 15-2,-19 9 1,-4 24-4,-16 7-4,28 26-23,-14 9-3,19 18-1</inkml:trace>
  <inkml:trace contextRef="#ctx0" brushRef="#br0" timeOffset="1758.1005">3426 653 5,'-24'-10'32,"24"10"-1,0 0-12,16 53-8,-6-19-2,22 26-3,-8-5-1,9 17-3,-5-11 1,2 1-1,-16-23 2,0-11-1,-14-28-1,0 0 0,-28-60-1,4-1 1,-6-16-1,-1-7 0,3 1-1,4 8 1,10 13-1,8 16 0,16 29 0,8 13-1,14 25 0,9 19 1,11 14-1,8 1 0,-2 5 1,0-5-1,-5-9 3,-9-8-2,-4-25 2,-14-15-1,-10-25 1,-6-23 2,-14-23-3,-2-19 1,-4-17-1,4-10-1,-2 4-3,-2-6-2,18 34-10,-10 0-21,16 29-1,-2 18 1</inkml:trace>
  <inkml:trace contextRef="#ctx0" brushRef="#br0" timeOffset="2414.1379">4283 526 23,'-28'0'34,"22"18"3,2 5-2,8 29-28,-4-2-1,6 15-4,0 2 0,4 9-1,-6-5-1,0 1 0,-2-11 1,-2-11-2,-4-15 1,4-15 1,0-20-1,22-4 0,2-15 0,11-13-1,19-8 0,4-2-1,14 11-4,-10-17-8,11 28-22,-21-4-1,-6 22 1</inkml:trace>
  <inkml:trace contextRef="#ctx0" brushRef="#br0" timeOffset="2857.1633">4315 436 13,'-16'10'35,"16"-10"2,0 0-1,16 22-17,8-36-14,19-2-1,13-7-3,16-15-2,14 12-9,-9-14-25,23 9-1,-14-5 0</inkml:trace>
  <inkml:trace contextRef="#ctx0" brushRef="#br0" timeOffset="2715.1553">4366 718 32,'0'0'34,"0"0"2,0 0-19,20-6-10,-2 10 0,4-12-3,6 4-1,12-14-2,2-1-1,6-1-4,-8-20-6,15 18-22,-23-8-4,-4 11 2</inkml:trace>
  <inkml:trace contextRef="#ctx0" brushRef="#br0" timeOffset="3302.1883">5989 613 20,'-34'14'35,"0"18"-1,0 9-1,6 23-27,0-7-4,14 13-2,14-7 1,20-5-1,12-19 0,12-11 1,6-18-1,8-14 1,-5-18-1,1-13 1,-10-17-1,-14-6 2,-16-5-1,-18 2 1,-16 3-2,-22 6 1,-10 13-2,-9 7 1,-1 18-2,-6 4-2,20 20-3,0-10-4,42 20-15,6-20-9,32 10 3</inkml:trace>
  <inkml:trace contextRef="#ctx0" brushRef="#br0" timeOffset="3660.2091">6278 573 30,'22'32'34,"-16"4"-1,10 23-19,-28-11-1,24 21-6,-7-13-2,17 1-3,-2-11 1,14-12-2,-2-16 0,0-12 0,-2-16-1,-10-14 0,-4-22 0,-10-9 1,-12-13-1,-2 3 1,-6-3-2,-6 3 3,0 7-3,0 11 2,0 15-1,4 14 0,16 18 0,0 0 0,-12-20 0,12 20 1,32-8 0,-6 2 0,14-6 0,8-3 0,9-5 0,15-4-1,2 2 0,0-4-3,3 18-7,-27-13-21,4 19-6,-28-4 1,-26 6 0</inkml:trace>
  <inkml:trace contextRef="#ctx0" brushRef="#br0" timeOffset="3824.2185">6601 639 22,'-36'37'35,"20"5"1,8-20 0,28 12-24,4-24-7,17 1-3,11-9-1,6-7-2,22 5-5,-16-24-20,23 16-11,-11-10 3,6 2-4</inkml:trace>
  <inkml:trace contextRef="#ctx0" brushRef="#br0" timeOffset="4570.2614">8107 637 13,'-64'12'34,"7"-4"0,17 4 2,16-20-22,24 8-9,22-22-1,28 2 0,17-8-1,27 0-1,10-1-1,7-3 0,1 10-1,-10 2-1,-11 12-1,-17 2 0,-16 10 0,-22 0 0,-12 12-1,-24-16 2,11 34-1,-17-16 2,-1 2 0,3 5 1,0-1 0,12 12 0,-3 4 1,1 5-2,-2 5 1,4 9-1,-6 3 1,2-1-2,-2 1-1,-4-21-6,14 13-10,-14-32-17,2-22 1,18 10-1</inkml:trace>
  <inkml:trace contextRef="#ctx0" brushRef="#br0" timeOffset="4178.2385">8570 607 11,'-36'20'30,"32"20"0,-8 5-1,4 17-28,4 13-2,0 4 0,4-3-3,4 7-4,-8-23-12,2-15-9,4-13 0</inkml:trace>
  <inkml:trace contextRef="#ctx0" brushRef="#br0" timeOffset="5022.2869">8992 926 22,'-34'14'33,"34"-14"2,0 0-13,10-22-11,44 5-2,8-21-5,17 2 0,11-5-4,0-3-2,11 16-10,-25-4-20,4 13-4,-28-1 3</inkml:trace>
  <inkml:trace contextRef="#ctx0" brushRef="#br0" timeOffset="4832.2762">9303 438 4,'0'0'33,"20"18"-1,-16 38 1,-18 1-21,18 31-2,-20-5-2,18 10-4,-10-6-2,8-9-3,8-7-3,-2-33-9,18-6-20,-24-32-2,34 4 2</inkml:trace>
  <inkml:trace contextRef="#ctx0" brushRef="#br0" timeOffset="5725.3274">9512 653 35,'-36'0'36,"36"0"2,30-10-1,34 8-29,12-20-5,27 0-1,19-8-3,11-1-2,17 15-10,-19-14-23,13 8 1,-18-10-2</inkml:trace>
  <inkml:trace contextRef="#ctx0" brushRef="#br0" timeOffset="5325.3045">9716 623 44,'-24'32'36,"8"-11"2,20 27-8,-8-8-24,20 21-3,-2 1 0,9 15-2,3-1 0,2-5-1,8-10 1,0-7 1,4-12-2,4-19 0,4-17 0,5-17-1,1-9-2,-8-18-6,18 16-21,-26-21-7,-2 7-1,-19-6 1</inkml:trace>
  <inkml:trace contextRef="#ctx0" brushRef="#br0" timeOffset="5543.317">9867 974 32,'0'0'36,"0"0"-1,34-44-3,16 32-26,7-17-2,25-5-2,16 0-3,-2-15-12,7 15-22,-19-8 0,-10 15-1</inkml:trace>
  <inkml:trace contextRef="#ctx0" brushRef="#br0" timeOffset="6285.3595">12025 458 13,'0'0'32,"0"0"1,14 46 0,-12 19-25,-16-1 0,8 23-2,-14-8-2,8 5-1,-7-15 0,5-11-2,-2-25 1,16-33 0,-20 2 0,20-35 0,6-27 0,6-15 1,8-22-1,9-16 0,3-12-1,14 4 1,8 7-2,-2 15 1,4 30 0,-3 39-1,-5 42 0,-8 38 0,-10 45 1,-4 18-1,-10 22 0,6 10-1,-2-7 1,4-17-2,6-17 0,1-35-5,25-15-7,-24-44-21,18-16-2,-16-36 1</inkml:trace>
  <inkml:trace contextRef="#ctx0" brushRef="#br0" timeOffset="6462.3696">12053 682 40,'-46'38'35,"30"-16"1,38 4-1,26-30-31,32 2-4,26-2-4,3-24-7,37 6-24,-15-10 0,3 7 2</inkml:trace>
  <inkml:trace contextRef="#ctx0" brushRef="#br0" timeOffset="7109.4066">12874 428 16,'-49'-27'34,"3"13"-2,10 20-3,6-12-15,36 26-3,-6-20-5,50 12-1,6-12-2,19 2 0,15-8-1,12 0-1,1-2 0,5 4-2,-14 4 0,-15 0 0,-27 12 0,-28 3 0,-24 9 1,-34 0-1,-22 4 1,-19 2 2,-19-5-1,2 1 1,8-8 0,17 0 0,17 0 0,26-6-1,24-12 0,48 18-1,16-5 1,23 5-2,15 0 0,4 10 0,1 6 0,-17 7 0,-20 7 1,-21 11 0,-27 1 0,-26 3 1,-32-5-1,-21 3 1,-17-11-1,-22-10 0,-3-9-1,-13-15-2,6-8-1,1-26-4,23 9-6,-6-31-17,39 6-5,15-13 0</inkml:trace>
  <inkml:trace contextRef="#ctx0" brushRef="#br0" timeOffset="6661.381">12996 575 19,'0'0'30,"-14"28"3,20-6-4,16 29-21,-6-3 0,16 25-2,-10-1-1,10 15-3,-7-5-3,-7-7-3,6-2-4,-20-33-6,16 0-4,-20-40-5,0 0-7,-18-58-2</inkml:trace>
  <inkml:trace contextRef="#ctx0" brushRef="#br0" timeOffset="7508.4292">13747 680 26,'22'6'33,"0"16"0,-22-22-17,36 58-3,-20-30-3,20 21-3,-2-13-2,16 5-2,-1-17 0,13-10-1,0-12-1,2-12 0,-7-16-1,-9-15 0,-16-11 0,-20-7 0,-14-7 0,-22 5 0,-24 1-1,-17 11 0,-11 7-1,-16 18 1,9 18-3,-11 4-2,26 28-4,-6-14-9,34 16-16,21-5 1,25 1 1</inkml:trace>
  <inkml:trace contextRef="#ctx0" brushRef="#br0" timeOffset="7811.4466">14331 506 12,'26'-20'32,"-26"20"0,0 0 3,-2-20-24,4 46-2,-10 2-2,22 25-2,4-5-1,16 17-1,14-5 0,14-1-1,7-9 1,9-4-2,-2-27 1,-7-11-1,-11-16 0,-10-15 0,-18-21 0,-18-10 0,-18-9-1,-14-1 1,-10-1-2,-4 4 0,0 9-2,-1 2-2,15 27-5,-8-13-9,28 36-16,0 0-3,0 0 3</inkml:trace>
  <inkml:trace contextRef="#ctx0" brushRef="#br0" timeOffset="8478.4848">15053 403 45,'0'0'36,"57"-8"1,21 12-1,28-8-34,19 0-1,27 2-5,5-14-5,29 14-9,-19-16-17,0 10-2,-31-4 1</inkml:trace>
  <inkml:trace contextRef="#ctx0" brushRef="#br0" timeOffset="8106.4636">15220 468 36,'22'16'33,"-16"4"3,-6-20-11,0 55-16,-14-11-1,12 16-3,-12-3 0,12 15-2,-6-9 1,16 6-2,2-9 0,20-6 0,10-15-1,20-9 0,13-10 0,21-14-1,6-12 0,5-8 0,5-8-2,-12-8-3,-5 7 0,-31-17-3,-6 24-5,-50-18-13,-6 34-11,-26-33 0,-18 23 2</inkml:trace>
  <inkml:trace contextRef="#ctx0" brushRef="#br0" timeOffset="8285.4737">15220 732 38,'54'-10'33,"12"-8"2,15 16-8,9-18-25,4 1-2,5 13-15,-11-14-18,-20 8-2,-14 2 2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1-01-06T20:23:37.560"/>
    </inkml:context>
    <inkml:brush xml:id="br0">
      <inkml:brushProperty name="width" value="0.06667" units="cm"/>
      <inkml:brushProperty name="height" value="0.06667" units="cm"/>
      <inkml:brushProperty name="color" value="#C00000"/>
      <inkml:brushProperty name="fitToCurve" value="1"/>
    </inkml:brush>
  </inkml:definitions>
  <inkml:traceGroup>
    <inkml:annotationXML>
      <emma:emma xmlns:emma="http://www.w3.org/2003/04/emma" version="1.0">
        <emma:interpretation id="{448F2CE2-A368-4B54-B2E8-3A52485D8613}" emma:medium="tactile" emma:mode="ink">
          <msink:context xmlns:msink="http://schemas.microsoft.com/ink/2010/main" type="writingRegion" rotatedBoundingBox="11228,6726 12175,12392 11576,12493 10628,6827"/>
        </emma:interpretation>
      </emma:emma>
    </inkml:annotationXML>
    <inkml:traceGroup>
      <inkml:annotationXML>
        <emma:emma xmlns:emma="http://www.w3.org/2003/04/emma" version="1.0">
          <emma:interpretation id="{791462F6-7732-4534-AB63-5F42E7083EA4}" emma:medium="tactile" emma:mode="ink">
            <msink:context xmlns:msink="http://schemas.microsoft.com/ink/2010/main" type="paragraph" rotatedBoundingBox="11228,6726 12175,12392 11576,12493 10628,682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ADD8E99-A9E8-45DC-B3C2-441492EC1C24}" emma:medium="tactile" emma:mode="ink">
              <msink:context xmlns:msink="http://schemas.microsoft.com/ink/2010/main" type="line" rotatedBoundingBox="11228,6726 12175,12392 11576,12493 10628,6827"/>
            </emma:interpretation>
          </emma:emma>
        </inkml:annotationXML>
        <inkml:traceGroup>
          <inkml:annotationXML>
            <emma:emma xmlns:emma="http://www.w3.org/2003/04/emma" version="1.0">
              <emma:interpretation id="{1B761F72-625D-4941-8673-8FFA87C9A75C}" emma:medium="tactile" emma:mode="ink">
                <msink:context xmlns:msink="http://schemas.microsoft.com/ink/2010/main" type="inkWord" rotatedBoundingBox="11228,6726 12175,12392 11576,12493 10628,6827"/>
              </emma:interpretation>
              <emma:one-of disjunction-type="recognition" id="oneOf0">
                <emma:interpretation id="interp0" emma:lang="en-US" emma:confidence="0">
                  <emma:literal>!</emma:literal>
                </emma:interpretation>
                <emma:interpretation id="interp1" emma:lang="en-US" emma:confidence="0">
                  <emma:literal>+</emma:literal>
                </emma:interpretation>
                <emma:interpretation id="interp2" emma:lang="en-US" emma:confidence="0">
                  <emma:literal>t</emma:literal>
                </emma:interpretation>
                <emma:interpretation id="interp3" emma:lang="en-US" emma:confidence="0">
                  <emma:literal>i</emma:literal>
                </emma:interpretation>
                <emma:interpretation id="interp4" emma:lang="en-US" emma:confidence="0">
                  <emma:literal>:</emma:literal>
                </emma:interpretation>
              </emma:one-of>
            </emma:emma>
          </inkml:annotationXML>
          <inkml:trace contextRef="#ctx0" brushRef="#br0">164 148 19,'0'0'17,"0"0"-3,-2-34-2,2 34-1,0 0-2,0 0 2,0 0-3,0 0-1,-23-17-2,23 17-1,0 0-1,0 0-2,-19 0 0,19 0 0,0 0-1,0 0 0,0 0-1,0 0 1,0 0 0,0 0 0,0 0 0,0 0 0,0 0 0,0 0 0,0 0 0,0 0 0,0 0 0,0 0 1,0 0 0,12-21 0,-12 21 0,-2-30 1,2 30 0,-10-25-1,10 25 1,-24-13-1,24 13 0,-30 17 1,30-17-1,-32 38 0,17-15-1,5 3 1,1-7-1,9-19 1,0 27-1,0-27 1,22 7-1,-3-7 0,0-2 0,7 2 1,1-5-1,-3 5 0,-5-2 0,-19 2 1,17-8-1,-17 8 1,-2-26 0,2 26-1,-32-36 1,17 17-1,-4 0 1,4 2-1,15 17 1,-24-17-1,24 17 0,0 0 0,-12 28 0,18-7 0,0 0-1,3 5 1,-1-5 0,-8-21 0,22 25 0,-22-25 0,25 5 1,-25-5-1,17-11 0,-17 11 0,0 0 0,19-23 0,-19 23 0,0 0 0,0 0 0,-4-19 0,4 19 0,0 0 1,-23-7-1,23 7 0,-19 9 0,19-9 1,-17 23-1,10-4 0,7 4 1,0 1-1,0-3 1,0-21 0,13 28-1,-13-28 0,0 0 1,30-32-1,-22 4 0,3 3 0,-5-5 0,1 2 0,-5 5 1,-2 23-1,-15-21 1,15 21-1,-21 4 0,21-4 0,-30 21 1,30-21-1,-28 30 0,28-30 0,-15 23 0,15-23 0,0 0 0,0 0 0,0 0 0,2 19 0,-2-19 0,0 0 0,22 5 1,-22-5-1,0 0 1,25-24-1,-25 3 1,0-2-2,0 0-2,-8-14-7,10 18-26,-2 19-3,-11-19 1</inkml:trace>
          <inkml:trace contextRef="#ctx0" brushRef="#br0" timeOffset="1968.1125">827 4847 8,'0'-19'24,"0"19"1,0 0-14,0 0-3,0 0-1,0 0 1,0 0 0,0 0 0,0 0 1,0 0-1,0 0 0,0 0-2,0 0-2,0 0-2,-9 24 0,9-24 0,-2 19-1,2-19 0,0 0 1,9 27-1,-9-27 1,21 2 0,2-10 0,3-9 0,4-2-1,4-2 0,-2-3 0,-2-1 1,-7 2-2,-6 1 1,-17 22 0,-6-25 1,6 25-1,-51-4 0,12 12 0,1 1 0,0 8 0,1 4-1,10 6 1,3 3 0,18 8-1,10-2 1,15 0-1,3-8 1,7-5-1,6-12 0,3-9 0,0-11 1,-12-10-1,-7-10 0,-10-12 0,-12 1 0,-5-4-1,-7 8 1,-4 2 0,-3 6-1,-1 5 1,4 10-1,19 13 1,-30 8 0,19 14-1,5 3 1,2 5 0,4-1 0,4-1 0,-4 2-1,9-9 2,-9-21-1,8 23 0,-8-23 0,0 0 0,0 0 0,21-32 0,-21 32 0,0-33 0,0 33 0,-12-34 0,12 34 0,-22-22 0,22 22 0,-30-2 0,30 2 0,-19 21 0,13-1 0,4 1 0,2-21 0,0 36 0,0-17 0,0-19 0,10 25 0,-10-25 0,0 0 1,0 0-1,20 5 0,-20-5 0,0 0 1,0 0-1,0-19 0,0 19 0,0 0 0,0 0-1,0 0-3,-20-13-6,40 19-23,-20-6-3,0 0-2,0 0 0</inkml:trace>
        </inkml:traceGroup>
      </inkml:traceGroup>
    </inkml:traceGroup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0-09-27T21:38:43.390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-686-2241 7,'-15'-62'38,"26"14"2,36 22-1,12-6-19,48 34-8,3-2-5,27 18-3,6 13 0,3 24-3,-11 20 0,-17 18 0,-23 24-1,-31 8 1,-27 12-1,-45-1-1,-24 0-2,-37-21-2,-3-1-5,-33-42-9,12-17-20,0-25-1,15-22 1</inkml:trace>
  <inkml:trace contextRef="#ctx0" brushRef="#br0" timeOffset="-236.0132">-397-2069 18,'-17'-9'38,"22"41"-1,14 23 0,-4 15-27,31 24-4,-4 1-3,7 5-2,1-3-2,-7-12-2,-3-7-2,-24-33-3,16-1-10,-32-44-12,0 0-6,-40-44 0</inkml:trace>
  <inkml:trace contextRef="#ctx0" brushRef="#br0" timeOffset="1112.0631">-833-21 29,'8'51'36,"11"9"-1,8 20 0,-1 11-32,18 24 2,-4-3-4,4 3-1,-3-7 0,-10-15 0,-8-16-2,-14-22 0,-3-21 1,-6-34-2,-23-15 0,-9-34 0,-4-25 1,-10-18 1,4-16 1,2 4 1,4-2 1,11 15 0,10 15 2,23 34 0,9 22 0,17 35 0,6 17-1,17 21 0,6 9 0,7 6 0,-1-1-1,1-3 1,-9-17 0,-4-7 1,-14-25-2,-10-13 1,-20-28-1,-13-24 0,-17-25 0,-13-16-2,-10-15 1,0-6-2,-4 3 0,4 3-2,12 17 0,-1 13-5,29 38-5,-9 6-22,26 24-6,4 10 3,13 13-1</inkml:trace>
  <inkml:trace contextRef="#ctx0" brushRef="#br0" timeOffset="1430.0815">21 259 13,'4'24'36,"3"7"1,-3-9 0,19 11-22,-23-33-4,28 43-4,-10-28-2,14 4-1,2-9-1,8-7 0,5-10-2,1-6 0,-2-14-1,-8-7 0,-6-8 0,-17-7 0,-15-6 0,-25-9-1,-11 9 0,-11 6-2,-8 13 1,-8 11-1,6 20 0,-2 9-1,25 26-3,-8-11-11,25 15-19,9-6 0,14-5 0</inkml:trace>
  <inkml:trace contextRef="#ctx0" brushRef="#br0" timeOffset="2497.1426">1593-878 36,'-15'53'38,"1"0"0,9 7-1,9-11-34,15 4 0,9-17-2,12-11 0,6-16-1,3-11 0,-3-17 1,-4-7-1,-14-12 1,-9-5-1,-13-8 0,-14-1 0,-9 1-2,-13 6 0,-3 11-1,-9 0-2,12 30-3,-16-13-6,46 17-22,-36 15-1,36-15 1</inkml:trace>
  <inkml:trace contextRef="#ctx0" brushRef="#br0" timeOffset="2890.1653">1985-1579 22,'3'-89'33,"-10"10"2,-10 22-1,0 27-29,-18 19-1,16 45 0,-2 22 1,14 31 1,-3 12-1,22 18 0,5 6-1,21 2-1,6-6-2,3-13-1,10-11-2,-7-25-2,7-2-7,-29-38-10,10 4-7,-38-34-1,0 0 7,-32-26 12,-12-4 6,-15-12 3,-15-13 9,17 19 11,-19-17 9,27 27 0,-7-16-6,56 42-10,-28-26-4,28 26-2,40-4-1,7 4-2,7-10-1,8-3-1,9-4-4,-7-21-6,16 14-29,-19-5-1,-10 6-1,-15 6 0</inkml:trace>
  <inkml:trace contextRef="#ctx0" brushRef="#br0" timeOffset="3935.2251">-221 1625 34,'-22'42'38,"24"-4"0,26-6 0,4-21-31,39-7-1,7-25-2,19-21-3,0-11-1,1-15 0,-8-7-1,-24-5 0,-12 1 1,-24 9 0,-22 13 0,-18 17 1,-11 19 1,-2 25 1,6 21-1,10 24 0,8 17-1,22 17 1,8 5-1,16 4 1,10-9-1,10-7 0,-4-21-1,-3-11 1,-12-25-1,-10-18 1,-15-18-1,-12-19 0,-13-22 0,-13-8-1,-6-8 1,-2-2-1,0 8 1,3 7-1,12 20 0,0 18 1,8 23 0,27 17 0,1 13 1,12 10 0,10 0 0,11 1 0,7-10 0,8-12 0,12-17 0,-3-18 1,3-16-1,-5-21 0,-9-13 0,-15-15-1,-19-6 1,-21 0-1,-21 11 0,-19 15 0,-19 23 0,-7 23 0,-12 29 0,2 25 0,8 24 0,7 14 0,23 7 0,11 1-1,25-8 0,17-12 1,22-12-3,8-29-1,22-1-5,-16-33-27,16-3-4,-10-17-2,-6 0 3</inkml:trace>
  <inkml:trace contextRef="#ctx0" brushRef="#br0" timeOffset="3300.1883">220 1133 43,'4'34'39,"23"21"1,3 9-2,10 18-35,4-1 0,7 10-2,6-2-3,-5-6-2,3-5-3,-27-31-5,12 4-12,-34-30-15,-6-21 2,-21-9 1</inkml:trace>
  <inkml:trace contextRef="#ctx0" brushRef="#br0" timeOffset="1954.1115">392 90 41,'32'23'36,"-2"7"1,1-7-15,9 26-13,-18-18-3,9 8-2,-6-12-2,-1 1 1,-9-11-2,-15-17 1,0 0-1,8-22 0,-21-16-1,-4-11 0,-2-8 0,-4-2-1,0-3 1,2 5 0,4 10 0,8 7 1,5 17-1,4 23 1,21-7 0,1 18 0,3 15 1,6 10-2,3 6 1,2 5 0,0 2-1,4-3 0,-4-6 0,-2-14 0,-1-22 1,-1-19-1,-5-23 1,-3-23-1,-3-24 0,-13-15 0,-6-8 0,-6 0 1,-9 14 0,-5 16 0,-4 29 0,5 34 0,-1 28 1,13 32 0,1 20 0,13 12 0,10 5 0,6-1-2,11-11 1,4-15 0,8-19-3,-5-23-1,13-9-5,-22-31-28,21-5-4,-11-23-2,-3 2 1</inkml:trace>
  <inkml:trace contextRef="#ctx0" brushRef="#br0" timeOffset="4535.2592">610 2965 36,'-25'-36'36,"-11"-15"0,-2 13-4,-13-19-27,9 14 1,-9 3-3,7 23 0,-1 17 0,10 30 0,9 19-1,10 18 1,9 5 0,13 7-2,9-11 0,15-9-1,4-19 1,10-21-1,6-23-1,-1-25 1,6-16-1,-9-21 0,-3-8 0,-12-9-2,-12-1 2,-10 11 0,-11 12 1,-11 21 0,-4 25 0,17 15 1,-30 49 0,30 10 0,3 9-1,13 8 0,10-2-2,5-10-2,24-5-11,-17-25-22,17-23-2,-9-26 1</inkml:trace>
  <inkml:trace contextRef="#ctx0" brushRef="#br0" timeOffset="4912.2806">732 2259 30,'9'44'37,"22"12"2,14 22-2,-7-4-28,19 17-2,-7-14-4,1 1 0,-11-18-1,-9-12-2,-9-18 1,-22-30-1,21-2 0,-19-30-1,-9-15 1,-3-12-1,1-9 1,-1-2-1,6-2 1,6 7 0,11 11 1,10 20-1,13 7 1,10 23 0,3 16-1,-3 16 2,-2 16-1,-12 16-1,-17 10 0,-19 4-1,-16 7-1,-24-13-1,-7 1-2,-14-30-3,10 7-9,-16-39-21,26-14 0,9-25 0</inkml:trace>
  <inkml:trace contextRef="#ctx0" brushRef="#br0" timeOffset="5215.2982">1426 2270 23,'21'40'36,"-8"13"2,-2 4-1,3-14-28,7 20-3,-2-21 0,19 3-3,-2-20 0,9-10 0,1-15-1,3-12-1,-3-14 2,-6-16-3,-13-7 0,-12-6 0,-17-4 0,-17-1-3,-13 5 2,-18 4-2,3 15 1,-14 4-2,13 17-1,-5 0-3,30 26-11,-5-7-17,28-4-2,0 0 2</inkml:trace>
  <inkml:trace contextRef="#ctx0" brushRef="#br0" timeOffset="5512.3153">1819 2089 24,'23'17'37,"0"5"2,7 11-1,-5-11-27,21 20-3,-12-10-2,15 6-2,-7-10 1,2 1-2,-6-10-1,-4-2 1,-5-13-1,-7-8-1,-22 4 0,19-42 0,-22 4 0,-9-9-1,-5-10 1,-10 0-2,-1-1 2,-4 1-1,1 8 0,3 5-1,11 14-2,-2 0-4,19 30-18,15-19-14,6 15-1,0-2-1</inkml:trace>
  <inkml:trace contextRef="#ctx0" brushRef="#br0" timeOffset="5834.3334">2310 2072 24,'9'36'37,"1"-16"2,7-6-2,-17-14-25,42-15-5,-21-16-2,7-8-1,-3-20 1,-2-5-1,-8-8-1,-2 9 0,-11 3-1,-10 10 1,-7 22-2,-8 24 0,-1 25 0,-7 23-1,-1 16 0,7 16 1,6 3 0,10 5 0,11-9 0,17-7-1,15-18 0,10-20 1,11-17-1,7-20 0,11-10-2,-3-19-2,8 3-6,-27-20-31,12 6 0,-23-4-1,-4 13 2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0-09-27T21:38:41.557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-102 4799 13,'4'-25'34,"13"-9"-1,10-8 3,20 1-28,-5-18-1,19 12-2,0-1-3,5 13-1,-1 14 0,-2 26 0,-14 24 0,-5 20 0,-19 15-1,-14 14 1,-13 9-1,-13-2 1,-10-4-1,-3-14 0,1-18-1,4-19 0,23-30 0,-17 0 0,27-23 0,9-16 0,11 3 0,8-8 0,6 10 1,1 13 0,1 18 1,0 20 0,-5 19 0,-3 22 1,-9 18-1,-8 19 1,-14 5-1,-8 8 0,-11-2-2,-18-6-2,-3 2-6,-22-22-20,6-14-6,-6-11 1,3-15-1</inkml:trace>
  <inkml:trace contextRef="#ctx0" brushRef="#br0" timeOffset="-421.024">218 4632 24,'0'68'34,"7"17"3,-5 12-21,34 30-1,-13-10-6,25 16-4,-9-20-2,13-5-2,-7-19-2,-7-27-4,10-12-16,-20-33-15,-28-17 2,12-38-1</inkml:trace>
  <inkml:trace contextRef="#ctx0" brushRef="#br0" timeOffset="-1372.0785">10 265 3,'0'0'32,"0"0"0,-21-8 1,27 35-21,-8-3-3,12 29-2,-6 2-2,7 19-1,-5 11-2,7 15-1,-7 4 0,3 2-1,-3-5 0,2-12 0,-5-10 0,3-18-1,-2-22 0,-4-39 1,0 0 0,6-38-1,-10-24 0,0-25 0,0-17 0,-2-23-1,6-7 1,2-8 0,10 4 0,1 13 0,10 17 2,0 21-1,36-8 4,-37 88-2,3 35 1,-4 18-1,2 24 1,-8 11-1,12 12 0,-3 3-1,3-1 0,0-6-1,1-10 0,4-1-6,-9-31-8,0 0-22,-6-18 0,-7-12 0</inkml:trace>
  <inkml:trace contextRef="#ctx0" brushRef="#br0" timeOffset="-1144.0655">37 840 10,'-17'6'35,"17"-6"-1,30-27 3,-7-1-23,32 13-4,-5-14-3,18 5-5,-1 7-3,-1-10-11,5 14-22,-5 1-2,-13 9 1</inkml:trace>
  <inkml:trace contextRef="#ctx0" brushRef="#br0" timeOffset="597.0339">370 10040 4,'-19'0'33,"-14"8"0,3 11 1,-19 13-23,14 31-1,-14 9-3,13 28-2,-10 2 1,14 25-1,1 1-1,14 9 1,8-18-2,20-2 1,8-22-2,17-16 2,14-20-3,16-27 0,18-19-1,17-24-4,26-2-10,-1-34-24,14-3-2,-3-10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51D832-8C2D-45AF-9FAA-6C3F23105655}" type="datetimeFigureOut">
              <a:rPr lang="en-US" smtClean="0"/>
              <a:t>1/16/12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AF2D5D-9CB0-4D86-866C-22C866F5F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745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F2D5D-9CB0-4D86-866C-22C866F5F39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4588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A:  This is important and emphasized in lab because “setting</a:t>
            </a:r>
            <a:r>
              <a:rPr lang="en-US" baseline="0" dirty="0" smtClean="0"/>
              <a:t> up” the world is different than using controls when “running world (</a:t>
            </a:r>
            <a:r>
              <a:rPr lang="en-US" dirty="0" smtClean="0"/>
              <a:t>So, use C to select methods</a:t>
            </a:r>
            <a:r>
              <a:rPr lang="en-US" baseline="0" dirty="0" smtClean="0"/>
              <a:t> you want to drag into the program area for running the world).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F2D5D-9CB0-4D86-866C-22C866F5F399}" type="slidenum">
              <a:rPr lang="en-US" smtClean="0"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lphaUcPeriod" startAt="4"/>
            </a:pPr>
            <a:r>
              <a:rPr lang="en-US" dirty="0" smtClean="0"/>
              <a:t>Things to talk about are:  Object</a:t>
            </a:r>
            <a:r>
              <a:rPr lang="en-US" baseline="0" dirty="0" smtClean="0"/>
              <a:t> is important.  It’s the whole head that turns.  And it’s not alien.  And parameters.  -- could have 1 rev or two,  also could have 2 tiles at one rev each, but would go slower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F2D5D-9CB0-4D86-866C-22C866F5F39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2045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</a:t>
            </a:r>
            <a:r>
              <a:rPr lang="en-US" baseline="0" dirty="0" smtClean="0"/>
              <a:t> to next page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F2D5D-9CB0-4D86-866C-22C866F5F399}" type="slidenum">
              <a:rPr lang="en-US" smtClean="0"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</a:t>
            </a:r>
            <a:r>
              <a:rPr lang="en-US" baseline="0" dirty="0" smtClean="0"/>
              <a:t> to next page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F2D5D-9CB0-4D86-866C-22C866F5F399}" type="slidenum">
              <a:rPr lang="en-US" smtClean="0"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Show video</a:t>
            </a:r>
            <a:r>
              <a:rPr lang="en-US" baseline="0" dirty="0" smtClean="0"/>
              <a:t> 1</a:t>
            </a:r>
            <a:r>
              <a:rPr lang="en-US" baseline="30000" dirty="0" smtClean="0"/>
              <a:t>st</a:t>
            </a:r>
            <a:r>
              <a:rPr lang="en-US" baseline="0" dirty="0" smtClean="0"/>
              <a:t>, Read, show video again, then vote</a:t>
            </a:r>
            <a:endParaRPr lang="en-US" dirty="0" smtClean="0"/>
          </a:p>
          <a:p>
            <a:r>
              <a:rPr lang="en-US" dirty="0" smtClean="0"/>
              <a:t>B – A and has no do together</a:t>
            </a:r>
            <a:br>
              <a:rPr lang="en-US" dirty="0" smtClean="0"/>
            </a:br>
            <a:r>
              <a:rPr lang="en-US" dirty="0" smtClean="0"/>
              <a:t>C</a:t>
            </a:r>
            <a:r>
              <a:rPr lang="en-US" baseline="0" dirty="0" smtClean="0"/>
              <a:t> and D have the boy turning BEFORE walking together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F2D5D-9CB0-4D86-866C-22C866F5F399}" type="slidenum">
              <a:rPr lang="en-US" smtClean="0"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A.  The 2</a:t>
            </a:r>
            <a:r>
              <a:rPr lang="en-US" baseline="30000" dirty="0" smtClean="0"/>
              <a:t>nd</a:t>
            </a:r>
            <a:r>
              <a:rPr lang="en-US" baseline="0" dirty="0" smtClean="0"/>
              <a:t> line (both turns toward girl) should be after the do together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F2D5D-9CB0-4D86-866C-22C866F5F39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0373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Variant</a:t>
            </a:r>
            <a:r>
              <a:rPr lang="en-US" baseline="0" dirty="0" smtClean="0"/>
              <a:t> of A – because they didn’t generate – I did and they picked the right one.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F2D5D-9CB0-4D86-866C-22C866F5F39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3223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Variant</a:t>
            </a:r>
            <a:r>
              <a:rPr lang="en-US" baseline="0" dirty="0" smtClean="0"/>
              <a:t> of A – because they didn’t generate – I did and they picked the right one.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F2D5D-9CB0-4D86-866C-22C866F5F399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3223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 both A and C.  Because she</a:t>
            </a:r>
            <a:r>
              <a:rPr lang="en-US" baseline="0" dirty="0" smtClean="0"/>
              <a:t> starts out facing forward AND because the </a:t>
            </a:r>
            <a:r>
              <a:rPr lang="en-US" baseline="0" dirty="0" err="1" smtClean="0"/>
              <a:t>eskimo</a:t>
            </a:r>
            <a:r>
              <a:rPr lang="en-US" baseline="0" dirty="0" smtClean="0"/>
              <a:t> is directly in line to the right of her.  But </a:t>
            </a:r>
            <a:r>
              <a:rPr lang="en-US" baseline="0" dirty="0" err="1" smtClean="0"/>
              <a:t>turnToFace</a:t>
            </a:r>
            <a:r>
              <a:rPr lang="en-US" baseline="0" dirty="0" smtClean="0"/>
              <a:t> is usually safer, as you don’t have to worry about exact location issues.    Point out that this difference between </a:t>
            </a:r>
            <a:r>
              <a:rPr lang="en-US" baseline="0" dirty="0" err="1" smtClean="0"/>
              <a:t>turnToFace</a:t>
            </a:r>
            <a:r>
              <a:rPr lang="en-US" baseline="0" dirty="0" smtClean="0"/>
              <a:t> and turn.25 is an ingredients issue not technique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F2D5D-9CB0-4D86-866C-22C866F5F399}" type="slidenum">
              <a:rPr lang="en-US" smtClean="0"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B:  The girls moves only a bit, the boy</a:t>
            </a:r>
            <a:r>
              <a:rPr lang="en-US" baseline="0" dirty="0" smtClean="0"/>
              <a:t> moves a lot AND (not B) because boy turns at end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F2D5D-9CB0-4D86-866C-22C866F5F399}" type="slidenum">
              <a:rPr lang="en-US" smtClean="0"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 Probably say 6 – </a:t>
            </a:r>
            <a:r>
              <a:rPr lang="en-US" dirty="0" err="1" smtClean="0"/>
              <a:t>up,down,left.right,forward,back</a:t>
            </a:r>
            <a:r>
              <a:rPr lang="en-US" dirty="0" smtClean="0"/>
              <a:t> (forget forward and back)</a:t>
            </a:r>
          </a:p>
          <a:p>
            <a:r>
              <a:rPr lang="en-US" dirty="0" smtClean="0"/>
              <a:t>Also:</a:t>
            </a:r>
            <a:r>
              <a:rPr lang="en-US" baseline="0" dirty="0" smtClean="0"/>
              <a:t> There’s move towards another object, etc.  So can be E.</a:t>
            </a:r>
          </a:p>
          <a:p>
            <a:r>
              <a:rPr lang="en-US" baseline="0" dirty="0" smtClean="0"/>
              <a:t>YES: There can be more than one right answer, sometimes.  And sometimes we ask for the “BEST” answer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F2D5D-9CB0-4D86-866C-22C866F5F399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498E75-7411-4499-9CA1-DE0EA80EB321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486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Answer</a:t>
            </a:r>
            <a:r>
              <a:rPr lang="en-US" baseline="0" dirty="0" smtClean="0"/>
              <a:t> is C – since move up and move down cancel out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F2D5D-9CB0-4D86-866C-22C866F5F399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7861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Answer is D:</a:t>
            </a:r>
            <a:r>
              <a:rPr lang="en-US" baseline="0" dirty="0" smtClean="0"/>
              <a:t> </a:t>
            </a:r>
            <a:r>
              <a:rPr lang="en-US" dirty="0" smtClean="0"/>
              <a:t>To make it really jump up and down (put last two statements</a:t>
            </a:r>
            <a:r>
              <a:rPr lang="en-US" baseline="0" dirty="0" smtClean="0"/>
              <a:t> in do in order)– modify B so that the do in order is IN the </a:t>
            </a:r>
            <a:r>
              <a:rPr lang="en-US" baseline="0" dirty="0" err="1" smtClean="0"/>
              <a:t>dotogether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F2D5D-9CB0-4D86-866C-22C866F5F399}" type="slidenum">
              <a:rPr lang="en-US" smtClean="0"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498E75-7411-4499-9CA1-DE0EA80EB321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46240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498E75-7411-4499-9CA1-DE0EA80EB321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3684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F2D5D-9CB0-4D86-866C-22C866F5F399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F2D5D-9CB0-4D86-866C-22C866F5F39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0002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</a:t>
            </a:r>
            <a:r>
              <a:rPr lang="en-US" baseline="0" dirty="0" smtClean="0"/>
              <a:t> – because for both a recipe and a script, order matters.  It may not on a to-do list.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F2D5D-9CB0-4D86-866C-22C866F5F39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1279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8DF0864-85CF-4B72-A60C-34C8A8F9B35E}" type="slidenum">
              <a:rPr lang="en-US" smtClean="0"/>
              <a:pPr eaLnBrk="1" hangingPunct="1"/>
              <a:t>9</a:t>
            </a:fld>
            <a:endParaRPr lang="en-US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8DF0864-85CF-4B72-A60C-34C8A8F9B35E}" type="slidenum">
              <a:rPr lang="en-US" smtClean="0"/>
              <a:pPr eaLnBrk="1" hangingPunct="1"/>
              <a:t>10</a:t>
            </a:fld>
            <a:endParaRPr lang="en-US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6458314-9DB4-4000-93C2-B67BC2E298D7}" type="slidenum">
              <a:rPr lang="en-US" smtClean="0"/>
              <a:pPr eaLnBrk="1" hangingPunct="1"/>
              <a:t>11</a:t>
            </a:fld>
            <a:endParaRPr lang="en-US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E.  It isn’t JUST a method…  Methods are on left.</a:t>
            </a:r>
            <a:r>
              <a:rPr lang="en-US" baseline="0" dirty="0" smtClean="0"/>
              <a:t>  Once we drag it into the program, it’s called a statement or instruction – or sometimes “METHOD CALL”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F2D5D-9CB0-4D86-866C-22C866F5F39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172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7255E-4EDD-49AA-83DC-6FADB7C2AD8E}" type="datetimeFigureOut">
              <a:rPr lang="en-US" smtClean="0"/>
              <a:t>1/16/12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B0973-BBEB-4F3E-A637-9C5EA5C838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7255E-4EDD-49AA-83DC-6FADB7C2AD8E}" type="datetimeFigureOut">
              <a:rPr lang="en-US" smtClean="0"/>
              <a:t>1/16/12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B0973-BBEB-4F3E-A637-9C5EA5C838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7255E-4EDD-49AA-83DC-6FADB7C2AD8E}" type="datetimeFigureOut">
              <a:rPr lang="en-US" smtClean="0"/>
              <a:t>1/16/12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B0973-BBEB-4F3E-A637-9C5EA5C838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7255E-4EDD-49AA-83DC-6FADB7C2AD8E}" type="datetimeFigureOut">
              <a:rPr lang="en-US" smtClean="0"/>
              <a:t>1/16/12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B0973-BBEB-4F3E-A637-9C5EA5C838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7255E-4EDD-49AA-83DC-6FADB7C2AD8E}" type="datetimeFigureOut">
              <a:rPr lang="en-US" smtClean="0"/>
              <a:t>1/16/12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B0973-BBEB-4F3E-A637-9C5EA5C838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7255E-4EDD-49AA-83DC-6FADB7C2AD8E}" type="datetimeFigureOut">
              <a:rPr lang="en-US" smtClean="0"/>
              <a:t>1/16/12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B0973-BBEB-4F3E-A637-9C5EA5C838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7255E-4EDD-49AA-83DC-6FADB7C2AD8E}" type="datetimeFigureOut">
              <a:rPr lang="en-US" smtClean="0"/>
              <a:t>1/16/12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B0973-BBEB-4F3E-A637-9C5EA5C838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7255E-4EDD-49AA-83DC-6FADB7C2AD8E}" type="datetimeFigureOut">
              <a:rPr lang="en-US" smtClean="0"/>
              <a:t>1/16/12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B0973-BBEB-4F3E-A637-9C5EA5C838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7255E-4EDD-49AA-83DC-6FADB7C2AD8E}" type="datetimeFigureOut">
              <a:rPr lang="en-US" smtClean="0"/>
              <a:t>1/16/12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B0973-BBEB-4F3E-A637-9C5EA5C838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7255E-4EDD-49AA-83DC-6FADB7C2AD8E}" type="datetimeFigureOut">
              <a:rPr lang="en-US" smtClean="0"/>
              <a:t>1/16/12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B0973-BBEB-4F3E-A637-9C5EA5C838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7255E-4EDD-49AA-83DC-6FADB7C2AD8E}" type="datetimeFigureOut">
              <a:rPr lang="en-US" smtClean="0"/>
              <a:t>1/16/12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B0973-BBEB-4F3E-A637-9C5EA5C838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D7255E-4EDD-49AA-83DC-6FADB7C2AD8E}" type="datetimeFigureOut">
              <a:rPr lang="en-US" smtClean="0"/>
              <a:t>1/16/12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BB0973-BBEB-4F3E-A637-9C5EA5C8380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4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2" Type="http://schemas.openxmlformats.org/officeDocument/2006/relationships/tags" Target="../tags/tag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4" Type="http://schemas.openxmlformats.org/officeDocument/2006/relationships/tags" Target="../tags/tag40.xml"/><Relationship Id="rId5" Type="http://schemas.openxmlformats.org/officeDocument/2006/relationships/tags" Target="../tags/tag41.xml"/><Relationship Id="rId6" Type="http://schemas.openxmlformats.org/officeDocument/2006/relationships/slideLayout" Target="../slideLayouts/slideLayout2.xml"/><Relationship Id="rId7" Type="http://schemas.openxmlformats.org/officeDocument/2006/relationships/notesSlide" Target="../notesSlides/notesSlide7.xml"/><Relationship Id="rId8" Type="http://schemas.openxmlformats.org/officeDocument/2006/relationships/image" Target="../media/image2.png"/><Relationship Id="rId9" Type="http://schemas.openxmlformats.org/officeDocument/2006/relationships/image" Target="../media/image3.jpeg"/><Relationship Id="rId1" Type="http://schemas.openxmlformats.org/officeDocument/2006/relationships/tags" Target="../tags/tag37.xml"/><Relationship Id="rId2" Type="http://schemas.openxmlformats.org/officeDocument/2006/relationships/tags" Target="../tags/tag38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50.xml"/><Relationship Id="rId20" Type="http://schemas.openxmlformats.org/officeDocument/2006/relationships/tags" Target="../tags/tag61.xml"/><Relationship Id="rId21" Type="http://schemas.openxmlformats.org/officeDocument/2006/relationships/slideLayout" Target="../slideLayouts/slideLayout2.xml"/><Relationship Id="rId22" Type="http://schemas.openxmlformats.org/officeDocument/2006/relationships/notesSlide" Target="../notesSlides/notesSlide8.xml"/><Relationship Id="rId23" Type="http://schemas.openxmlformats.org/officeDocument/2006/relationships/image" Target="../media/image4.jpeg"/><Relationship Id="rId24" Type="http://schemas.openxmlformats.org/officeDocument/2006/relationships/image" Target="../media/image5.gif"/><Relationship Id="rId25" Type="http://schemas.openxmlformats.org/officeDocument/2006/relationships/image" Target="../media/image6.jpeg"/><Relationship Id="rId26" Type="http://schemas.openxmlformats.org/officeDocument/2006/relationships/image" Target="../media/image7.png"/><Relationship Id="rId27" Type="http://schemas.openxmlformats.org/officeDocument/2006/relationships/image" Target="../media/image8.wmf"/><Relationship Id="rId28" Type="http://schemas.openxmlformats.org/officeDocument/2006/relationships/image" Target="../media/image9.wmf"/><Relationship Id="rId10" Type="http://schemas.openxmlformats.org/officeDocument/2006/relationships/tags" Target="../tags/tag51.xml"/><Relationship Id="rId11" Type="http://schemas.openxmlformats.org/officeDocument/2006/relationships/tags" Target="../tags/tag52.xml"/><Relationship Id="rId12" Type="http://schemas.openxmlformats.org/officeDocument/2006/relationships/tags" Target="../tags/tag53.xml"/><Relationship Id="rId13" Type="http://schemas.openxmlformats.org/officeDocument/2006/relationships/tags" Target="../tags/tag54.xml"/><Relationship Id="rId14" Type="http://schemas.openxmlformats.org/officeDocument/2006/relationships/tags" Target="../tags/tag55.xml"/><Relationship Id="rId15" Type="http://schemas.openxmlformats.org/officeDocument/2006/relationships/tags" Target="../tags/tag56.xml"/><Relationship Id="rId16" Type="http://schemas.openxmlformats.org/officeDocument/2006/relationships/tags" Target="../tags/tag57.xml"/><Relationship Id="rId17" Type="http://schemas.openxmlformats.org/officeDocument/2006/relationships/tags" Target="../tags/tag58.xml"/><Relationship Id="rId18" Type="http://schemas.openxmlformats.org/officeDocument/2006/relationships/tags" Target="../tags/tag59.xml"/><Relationship Id="rId19" Type="http://schemas.openxmlformats.org/officeDocument/2006/relationships/tags" Target="../tags/tag60.xml"/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tags" Target="../tags/tag44.xml"/><Relationship Id="rId4" Type="http://schemas.openxmlformats.org/officeDocument/2006/relationships/tags" Target="../tags/tag45.xml"/><Relationship Id="rId5" Type="http://schemas.openxmlformats.org/officeDocument/2006/relationships/tags" Target="../tags/tag46.xml"/><Relationship Id="rId6" Type="http://schemas.openxmlformats.org/officeDocument/2006/relationships/tags" Target="../tags/tag47.xml"/><Relationship Id="rId7" Type="http://schemas.openxmlformats.org/officeDocument/2006/relationships/tags" Target="../tags/tag48.xml"/><Relationship Id="rId8" Type="http://schemas.openxmlformats.org/officeDocument/2006/relationships/tags" Target="../tags/tag49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70.xml"/><Relationship Id="rId20" Type="http://schemas.openxmlformats.org/officeDocument/2006/relationships/tags" Target="../tags/tag81.xml"/><Relationship Id="rId21" Type="http://schemas.openxmlformats.org/officeDocument/2006/relationships/tags" Target="../tags/tag82.xml"/><Relationship Id="rId22" Type="http://schemas.openxmlformats.org/officeDocument/2006/relationships/tags" Target="../tags/tag83.xml"/><Relationship Id="rId23" Type="http://schemas.openxmlformats.org/officeDocument/2006/relationships/tags" Target="../tags/tag84.xml"/><Relationship Id="rId24" Type="http://schemas.openxmlformats.org/officeDocument/2006/relationships/slideLayout" Target="../slideLayouts/slideLayout2.xml"/><Relationship Id="rId25" Type="http://schemas.openxmlformats.org/officeDocument/2006/relationships/image" Target="../media/image9.wmf"/><Relationship Id="rId26" Type="http://schemas.openxmlformats.org/officeDocument/2006/relationships/image" Target="../media/image10.wmf"/><Relationship Id="rId27" Type="http://schemas.openxmlformats.org/officeDocument/2006/relationships/image" Target="../media/image8.wmf"/><Relationship Id="rId28" Type="http://schemas.openxmlformats.org/officeDocument/2006/relationships/image" Target="../media/image11.jpeg"/><Relationship Id="rId29" Type="http://schemas.openxmlformats.org/officeDocument/2006/relationships/image" Target="../media/image12.png"/><Relationship Id="rId30" Type="http://schemas.openxmlformats.org/officeDocument/2006/relationships/image" Target="../media/image13.wmf"/><Relationship Id="rId31" Type="http://schemas.openxmlformats.org/officeDocument/2006/relationships/image" Target="../media/image14.gif"/><Relationship Id="rId32" Type="http://schemas.openxmlformats.org/officeDocument/2006/relationships/image" Target="../media/image15.jpeg"/><Relationship Id="rId10" Type="http://schemas.openxmlformats.org/officeDocument/2006/relationships/tags" Target="../tags/tag71.xml"/><Relationship Id="rId11" Type="http://schemas.openxmlformats.org/officeDocument/2006/relationships/tags" Target="../tags/tag72.xml"/><Relationship Id="rId12" Type="http://schemas.openxmlformats.org/officeDocument/2006/relationships/tags" Target="../tags/tag73.xml"/><Relationship Id="rId13" Type="http://schemas.openxmlformats.org/officeDocument/2006/relationships/tags" Target="../tags/tag74.xml"/><Relationship Id="rId14" Type="http://schemas.openxmlformats.org/officeDocument/2006/relationships/tags" Target="../tags/tag75.xml"/><Relationship Id="rId15" Type="http://schemas.openxmlformats.org/officeDocument/2006/relationships/tags" Target="../tags/tag76.xml"/><Relationship Id="rId16" Type="http://schemas.openxmlformats.org/officeDocument/2006/relationships/tags" Target="../tags/tag77.xml"/><Relationship Id="rId17" Type="http://schemas.openxmlformats.org/officeDocument/2006/relationships/tags" Target="../tags/tag78.xml"/><Relationship Id="rId18" Type="http://schemas.openxmlformats.org/officeDocument/2006/relationships/tags" Target="../tags/tag79.xml"/><Relationship Id="rId19" Type="http://schemas.openxmlformats.org/officeDocument/2006/relationships/tags" Target="../tags/tag80.xml"/><Relationship Id="rId1" Type="http://schemas.openxmlformats.org/officeDocument/2006/relationships/tags" Target="../tags/tag62.xml"/><Relationship Id="rId2" Type="http://schemas.openxmlformats.org/officeDocument/2006/relationships/tags" Target="../tags/tag63.xml"/><Relationship Id="rId3" Type="http://schemas.openxmlformats.org/officeDocument/2006/relationships/tags" Target="../tags/tag64.xml"/><Relationship Id="rId4" Type="http://schemas.openxmlformats.org/officeDocument/2006/relationships/tags" Target="../tags/tag65.xml"/><Relationship Id="rId5" Type="http://schemas.openxmlformats.org/officeDocument/2006/relationships/tags" Target="../tags/tag66.xml"/><Relationship Id="rId6" Type="http://schemas.openxmlformats.org/officeDocument/2006/relationships/tags" Target="../tags/tag67.xml"/><Relationship Id="rId7" Type="http://schemas.openxmlformats.org/officeDocument/2006/relationships/tags" Target="../tags/tag68.xml"/><Relationship Id="rId8" Type="http://schemas.openxmlformats.org/officeDocument/2006/relationships/tags" Target="../tags/tag6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tags" Target="../tags/tag85.xml"/><Relationship Id="rId2" Type="http://schemas.openxmlformats.org/officeDocument/2006/relationships/tags" Target="../tags/tag86.xml"/><Relationship Id="rId3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tags" Target="../tags/tag87.xml"/><Relationship Id="rId2" Type="http://schemas.openxmlformats.org/officeDocument/2006/relationships/tags" Target="../tags/tag88.xml"/><Relationship Id="rId3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tags" Target="../tags/tag89.xml"/><Relationship Id="rId2" Type="http://schemas.openxmlformats.org/officeDocument/2006/relationships/tags" Target="../tags/tag90.xml"/><Relationship Id="rId3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tags" Target="../tags/tag91.xml"/><Relationship Id="rId2" Type="http://schemas.openxmlformats.org/officeDocument/2006/relationships/tags" Target="../tags/tag92.xml"/><Relationship Id="rId3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.png"/><Relationship Id="rId1" Type="http://schemas.openxmlformats.org/officeDocument/2006/relationships/tags" Target="../tags/tag93.xml"/><Relationship Id="rId2" Type="http://schemas.openxmlformats.org/officeDocument/2006/relationships/tags" Target="../tags/tag9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97.xml"/><Relationship Id="rId4" Type="http://schemas.openxmlformats.org/officeDocument/2006/relationships/tags" Target="../tags/tag98.xml"/><Relationship Id="rId5" Type="http://schemas.openxmlformats.org/officeDocument/2006/relationships/slideLayout" Target="../slideLayouts/slideLayout2.xml"/><Relationship Id="rId6" Type="http://schemas.openxmlformats.org/officeDocument/2006/relationships/notesSlide" Target="../notesSlides/notesSlide9.xml"/><Relationship Id="rId7" Type="http://schemas.openxmlformats.org/officeDocument/2006/relationships/image" Target="../media/image1.png"/><Relationship Id="rId1" Type="http://schemas.openxmlformats.org/officeDocument/2006/relationships/tags" Target="../tags/tag95.xml"/><Relationship Id="rId2" Type="http://schemas.openxmlformats.org/officeDocument/2006/relationships/tags" Target="../tags/tag9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tags" Target="../tags/tag99.xml"/><Relationship Id="rId2" Type="http://schemas.openxmlformats.org/officeDocument/2006/relationships/tags" Target="../tags/tag100.xml"/><Relationship Id="rId3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tags" Target="../tags/tag6.xml"/><Relationship Id="rId3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.xml"/><Relationship Id="rId12" Type="http://schemas.openxmlformats.org/officeDocument/2006/relationships/notesSlide" Target="../notesSlides/notesSlide10.xml"/><Relationship Id="rId13" Type="http://schemas.openxmlformats.org/officeDocument/2006/relationships/image" Target="../media/image1.png"/><Relationship Id="rId1" Type="http://schemas.openxmlformats.org/officeDocument/2006/relationships/tags" Target="../tags/tag101.xml"/><Relationship Id="rId2" Type="http://schemas.openxmlformats.org/officeDocument/2006/relationships/tags" Target="../tags/tag102.xml"/><Relationship Id="rId3" Type="http://schemas.openxmlformats.org/officeDocument/2006/relationships/tags" Target="../tags/tag103.xml"/><Relationship Id="rId4" Type="http://schemas.openxmlformats.org/officeDocument/2006/relationships/tags" Target="../tags/tag104.xml"/><Relationship Id="rId5" Type="http://schemas.openxmlformats.org/officeDocument/2006/relationships/tags" Target="../tags/tag105.xml"/><Relationship Id="rId6" Type="http://schemas.openxmlformats.org/officeDocument/2006/relationships/tags" Target="../tags/tag106.xml"/><Relationship Id="rId7" Type="http://schemas.openxmlformats.org/officeDocument/2006/relationships/tags" Target="../tags/tag107.xml"/><Relationship Id="rId8" Type="http://schemas.openxmlformats.org/officeDocument/2006/relationships/tags" Target="../tags/tag108.xml"/><Relationship Id="rId9" Type="http://schemas.openxmlformats.org/officeDocument/2006/relationships/tags" Target="../tags/tag109.xml"/><Relationship Id="rId10" Type="http://schemas.openxmlformats.org/officeDocument/2006/relationships/tags" Target="../tags/tag110.xml"/></Relationships>
</file>

<file path=ppt/slides/_rels/slide2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19.png"/><Relationship Id="rId15" Type="http://schemas.openxmlformats.org/officeDocument/2006/relationships/customXml" Target="../ink/ink2.xml"/><Relationship Id="rId16" Type="http://schemas.openxmlformats.org/officeDocument/2006/relationships/image" Target="../media/image5.emf"/><Relationship Id="rId17" Type="http://schemas.openxmlformats.org/officeDocument/2006/relationships/customXml" Target="../ink/ink3.xml"/><Relationship Id="rId18" Type="http://schemas.openxmlformats.org/officeDocument/2006/relationships/image" Target="../media/image6.emf"/><Relationship Id="rId1" Type="http://schemas.openxmlformats.org/officeDocument/2006/relationships/tags" Target="../tags/tag111.xml"/><Relationship Id="rId2" Type="http://schemas.openxmlformats.org/officeDocument/2006/relationships/tags" Target="../tags/tag112.xml"/><Relationship Id="rId3" Type="http://schemas.openxmlformats.org/officeDocument/2006/relationships/tags" Target="../tags/tag113.xml"/><Relationship Id="rId4" Type="http://schemas.openxmlformats.org/officeDocument/2006/relationships/tags" Target="../tags/tag114.xml"/><Relationship Id="rId5" Type="http://schemas.openxmlformats.org/officeDocument/2006/relationships/tags" Target="../tags/tag115.xml"/><Relationship Id="rId6" Type="http://schemas.openxmlformats.org/officeDocument/2006/relationships/tags" Target="../tags/tag116.xml"/><Relationship Id="rId7" Type="http://schemas.openxmlformats.org/officeDocument/2006/relationships/tags" Target="../tags/tag117.xml"/><Relationship Id="rId8" Type="http://schemas.openxmlformats.org/officeDocument/2006/relationships/tags" Target="../tags/tag118.xml"/><Relationship Id="rId9" Type="http://schemas.openxmlformats.org/officeDocument/2006/relationships/slideLayout" Target="../slideLayouts/slideLayout2.xml"/><Relationship Id="rId10" Type="http://schemas.openxmlformats.org/officeDocument/2006/relationships/notesSlide" Target="../notesSlides/notesSlide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121.xml"/><Relationship Id="rId4" Type="http://schemas.openxmlformats.org/officeDocument/2006/relationships/tags" Target="../tags/tag122.xml"/><Relationship Id="rId5" Type="http://schemas.openxmlformats.org/officeDocument/2006/relationships/tags" Target="../tags/tag123.xml"/><Relationship Id="rId6" Type="http://schemas.openxmlformats.org/officeDocument/2006/relationships/tags" Target="../tags/tag124.xml"/><Relationship Id="rId7" Type="http://schemas.openxmlformats.org/officeDocument/2006/relationships/tags" Target="../tags/tag125.xml"/><Relationship Id="rId8" Type="http://schemas.openxmlformats.org/officeDocument/2006/relationships/tags" Target="../tags/tag126.xml"/><Relationship Id="rId9" Type="http://schemas.openxmlformats.org/officeDocument/2006/relationships/slideLayout" Target="../slideLayouts/slideLayout2.xml"/><Relationship Id="rId1" Type="http://schemas.openxmlformats.org/officeDocument/2006/relationships/tags" Target="../tags/tag119.xml"/><Relationship Id="rId2" Type="http://schemas.openxmlformats.org/officeDocument/2006/relationships/tags" Target="../tags/tag1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2.xml"/><Relationship Id="rId1" Type="http://schemas.openxmlformats.org/officeDocument/2006/relationships/tags" Target="../tags/tag127.xml"/><Relationship Id="rId2" Type="http://schemas.openxmlformats.org/officeDocument/2006/relationships/tags" Target="../tags/tag12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3.xml"/><Relationship Id="rId1" Type="http://schemas.openxmlformats.org/officeDocument/2006/relationships/tags" Target="../tags/tag129.xml"/><Relationship Id="rId2" Type="http://schemas.openxmlformats.org/officeDocument/2006/relationships/tags" Target="../tags/tag13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133.xml"/><Relationship Id="rId4" Type="http://schemas.openxmlformats.org/officeDocument/2006/relationships/tags" Target="../tags/tag134.xml"/><Relationship Id="rId5" Type="http://schemas.openxmlformats.org/officeDocument/2006/relationships/tags" Target="../tags/tag135.xml"/><Relationship Id="rId6" Type="http://schemas.openxmlformats.org/officeDocument/2006/relationships/tags" Target="../tags/tag136.xml"/><Relationship Id="rId7" Type="http://schemas.openxmlformats.org/officeDocument/2006/relationships/slideLayout" Target="../slideLayouts/slideLayout2.xml"/><Relationship Id="rId8" Type="http://schemas.openxmlformats.org/officeDocument/2006/relationships/notesSlide" Target="../notesSlides/notesSlide14.xml"/><Relationship Id="rId1" Type="http://schemas.openxmlformats.org/officeDocument/2006/relationships/tags" Target="../tags/tag131.xml"/><Relationship Id="rId2" Type="http://schemas.openxmlformats.org/officeDocument/2006/relationships/tags" Target="../tags/tag13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139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15.xml"/><Relationship Id="rId1" Type="http://schemas.openxmlformats.org/officeDocument/2006/relationships/tags" Target="../tags/tag137.xml"/><Relationship Id="rId2" Type="http://schemas.openxmlformats.org/officeDocument/2006/relationships/tags" Target="../tags/tag13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6.xml"/><Relationship Id="rId1" Type="http://schemas.openxmlformats.org/officeDocument/2006/relationships/tags" Target="../tags/tag140.xml"/><Relationship Id="rId2" Type="http://schemas.openxmlformats.org/officeDocument/2006/relationships/tags" Target="../tags/tag14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144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17.xml"/><Relationship Id="rId1" Type="http://schemas.openxmlformats.org/officeDocument/2006/relationships/tags" Target="../tags/tag142.xml"/><Relationship Id="rId2" Type="http://schemas.openxmlformats.org/officeDocument/2006/relationships/tags" Target="../tags/tag14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tags" Target="../tags/tag145.xml"/><Relationship Id="rId2" Type="http://schemas.openxmlformats.org/officeDocument/2006/relationships/tags" Target="../tags/tag146.xml"/><Relationship Id="rId3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4" Type="http://schemas.openxmlformats.org/officeDocument/2006/relationships/tags" Target="../tags/tag10.xml"/><Relationship Id="rId5" Type="http://schemas.openxmlformats.org/officeDocument/2006/relationships/slideLayout" Target="../slideLayouts/slideLayout2.xml"/><Relationship Id="rId6" Type="http://schemas.openxmlformats.org/officeDocument/2006/relationships/notesSlide" Target="../notesSlides/notesSlide1.xml"/><Relationship Id="rId7" Type="http://schemas.openxmlformats.org/officeDocument/2006/relationships/customXml" Target="../ink/ink1.xml"/><Relationship Id="rId14" Type="http://schemas.openxmlformats.org/officeDocument/2006/relationships/image" Target="../media/image3.emf"/><Relationship Id="rId1" Type="http://schemas.openxmlformats.org/officeDocument/2006/relationships/tags" Target="../tags/tag7.xml"/><Relationship Id="rId2" Type="http://schemas.openxmlformats.org/officeDocument/2006/relationships/tags" Target="../tags/tag8.xml"/></Relationships>
</file>

<file path=ppt/slides/_rels/slide3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.xml"/><Relationship Id="rId12" Type="http://schemas.openxmlformats.org/officeDocument/2006/relationships/notesSlide" Target="../notesSlides/notesSlide18.xml"/><Relationship Id="rId13" Type="http://schemas.openxmlformats.org/officeDocument/2006/relationships/image" Target="../media/image20.png"/><Relationship Id="rId14" Type="http://schemas.openxmlformats.org/officeDocument/2006/relationships/image" Target="../media/image21.png"/><Relationship Id="rId15" Type="http://schemas.openxmlformats.org/officeDocument/2006/relationships/image" Target="../media/image22.png"/><Relationship Id="rId16" Type="http://schemas.openxmlformats.org/officeDocument/2006/relationships/image" Target="../media/image23.png"/><Relationship Id="rId1" Type="http://schemas.openxmlformats.org/officeDocument/2006/relationships/tags" Target="../tags/tag147.xml"/><Relationship Id="rId2" Type="http://schemas.openxmlformats.org/officeDocument/2006/relationships/tags" Target="../tags/tag148.xml"/><Relationship Id="rId3" Type="http://schemas.openxmlformats.org/officeDocument/2006/relationships/tags" Target="../tags/tag149.xml"/><Relationship Id="rId4" Type="http://schemas.openxmlformats.org/officeDocument/2006/relationships/tags" Target="../tags/tag150.xml"/><Relationship Id="rId5" Type="http://schemas.openxmlformats.org/officeDocument/2006/relationships/tags" Target="../tags/tag151.xml"/><Relationship Id="rId6" Type="http://schemas.openxmlformats.org/officeDocument/2006/relationships/tags" Target="../tags/tag152.xml"/><Relationship Id="rId7" Type="http://schemas.openxmlformats.org/officeDocument/2006/relationships/tags" Target="../tags/tag153.xml"/><Relationship Id="rId8" Type="http://schemas.openxmlformats.org/officeDocument/2006/relationships/tags" Target="../tags/tag154.xml"/><Relationship Id="rId9" Type="http://schemas.openxmlformats.org/officeDocument/2006/relationships/tags" Target="../tags/tag155.xml"/><Relationship Id="rId10" Type="http://schemas.openxmlformats.org/officeDocument/2006/relationships/tags" Target="../tags/tag15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tags" Target="../tags/tag157.xml"/><Relationship Id="rId2" Type="http://schemas.openxmlformats.org/officeDocument/2006/relationships/tags" Target="../tags/tag158.xml"/><Relationship Id="rId3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9" Type="http://schemas.openxmlformats.org/officeDocument/2006/relationships/tags" Target="../tags/tag167.xml"/><Relationship Id="rId20" Type="http://schemas.openxmlformats.org/officeDocument/2006/relationships/image" Target="../media/image25.emf"/><Relationship Id="rId10" Type="http://schemas.openxmlformats.org/officeDocument/2006/relationships/tags" Target="../tags/tag168.xml"/><Relationship Id="rId11" Type="http://schemas.openxmlformats.org/officeDocument/2006/relationships/tags" Target="../tags/tag169.xml"/><Relationship Id="rId12" Type="http://schemas.openxmlformats.org/officeDocument/2006/relationships/tags" Target="../tags/tag170.xml"/><Relationship Id="rId13" Type="http://schemas.openxmlformats.org/officeDocument/2006/relationships/tags" Target="../tags/tag171.xml"/><Relationship Id="rId14" Type="http://schemas.openxmlformats.org/officeDocument/2006/relationships/tags" Target="../tags/tag172.xml"/><Relationship Id="rId15" Type="http://schemas.openxmlformats.org/officeDocument/2006/relationships/slideLayout" Target="../slideLayouts/slideLayout2.xml"/><Relationship Id="rId16" Type="http://schemas.openxmlformats.org/officeDocument/2006/relationships/notesSlide" Target="../notesSlides/notesSlide19.xml"/><Relationship Id="rId17" Type="http://schemas.openxmlformats.org/officeDocument/2006/relationships/image" Target="../media/image20.png"/><Relationship Id="rId18" Type="http://schemas.openxmlformats.org/officeDocument/2006/relationships/image" Target="../media/image24.png"/><Relationship Id="rId19" Type="http://schemas.openxmlformats.org/officeDocument/2006/relationships/customXml" Target="../ink/ink4.xml"/><Relationship Id="rId1" Type="http://schemas.openxmlformats.org/officeDocument/2006/relationships/tags" Target="../tags/tag159.xml"/><Relationship Id="rId2" Type="http://schemas.openxmlformats.org/officeDocument/2006/relationships/tags" Target="../tags/tag160.xml"/><Relationship Id="rId3" Type="http://schemas.openxmlformats.org/officeDocument/2006/relationships/tags" Target="../tags/tag161.xml"/><Relationship Id="rId4" Type="http://schemas.openxmlformats.org/officeDocument/2006/relationships/tags" Target="../tags/tag162.xml"/><Relationship Id="rId5" Type="http://schemas.openxmlformats.org/officeDocument/2006/relationships/tags" Target="../tags/tag163.xml"/><Relationship Id="rId6" Type="http://schemas.openxmlformats.org/officeDocument/2006/relationships/tags" Target="../tags/tag164.xml"/><Relationship Id="rId7" Type="http://schemas.openxmlformats.org/officeDocument/2006/relationships/tags" Target="../tags/tag165.xml"/><Relationship Id="rId8" Type="http://schemas.openxmlformats.org/officeDocument/2006/relationships/tags" Target="../tags/tag16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20.xml"/><Relationship Id="rId1" Type="http://schemas.openxmlformats.org/officeDocument/2006/relationships/tags" Target="../tags/tag173.xml"/><Relationship Id="rId2" Type="http://schemas.openxmlformats.org/officeDocument/2006/relationships/tags" Target="../tags/tag17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tags" Target="../tags/tag177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21.xml"/><Relationship Id="rId6" Type="http://schemas.openxmlformats.org/officeDocument/2006/relationships/image" Target="../media/image25.png"/><Relationship Id="rId1" Type="http://schemas.openxmlformats.org/officeDocument/2006/relationships/tags" Target="../tags/tag175.xml"/><Relationship Id="rId2" Type="http://schemas.openxmlformats.org/officeDocument/2006/relationships/tags" Target="../tags/tag176.xml"/></Relationships>
</file>

<file path=ppt/slides/_rels/slide3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7.png"/><Relationship Id="rId12" Type="http://schemas.openxmlformats.org/officeDocument/2006/relationships/customXml" Target="../ink/ink5.xml"/><Relationship Id="rId13" Type="http://schemas.openxmlformats.org/officeDocument/2006/relationships/image" Target="../media/image6.emf"/><Relationship Id="rId14" Type="http://schemas.openxmlformats.org/officeDocument/2006/relationships/image" Target="../media/image28.png"/><Relationship Id="rId15" Type="http://schemas.openxmlformats.org/officeDocument/2006/relationships/customXml" Target="../ink/ink6.xml"/><Relationship Id="rId16" Type="http://schemas.openxmlformats.org/officeDocument/2006/relationships/image" Target="../media/image8.emf"/><Relationship Id="rId1" Type="http://schemas.openxmlformats.org/officeDocument/2006/relationships/tags" Target="../tags/tag178.xml"/><Relationship Id="rId2" Type="http://schemas.openxmlformats.org/officeDocument/2006/relationships/tags" Target="../tags/tag179.xml"/><Relationship Id="rId3" Type="http://schemas.openxmlformats.org/officeDocument/2006/relationships/tags" Target="../tags/tag180.xml"/><Relationship Id="rId4" Type="http://schemas.openxmlformats.org/officeDocument/2006/relationships/tags" Target="../tags/tag181.xml"/><Relationship Id="rId5" Type="http://schemas.openxmlformats.org/officeDocument/2006/relationships/tags" Target="../tags/tag182.xml"/><Relationship Id="rId6" Type="http://schemas.openxmlformats.org/officeDocument/2006/relationships/tags" Target="../tags/tag183.xml"/><Relationship Id="rId7" Type="http://schemas.openxmlformats.org/officeDocument/2006/relationships/tags" Target="../tags/tag184.xml"/><Relationship Id="rId8" Type="http://schemas.openxmlformats.org/officeDocument/2006/relationships/slideLayout" Target="../slideLayouts/slideLayout2.xml"/><Relationship Id="rId9" Type="http://schemas.openxmlformats.org/officeDocument/2006/relationships/notesSlide" Target="../notesSlides/notesSlide22.xml"/><Relationship Id="rId10" Type="http://schemas.openxmlformats.org/officeDocument/2006/relationships/image" Target="../media/image2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23.xml"/><Relationship Id="rId1" Type="http://schemas.openxmlformats.org/officeDocument/2006/relationships/tags" Target="../tags/tag185.xml"/><Relationship Id="rId2" Type="http://schemas.openxmlformats.org/officeDocument/2006/relationships/tags" Target="../tags/tag18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24.xml"/><Relationship Id="rId1" Type="http://schemas.openxmlformats.org/officeDocument/2006/relationships/tags" Target="../tags/tag187.xml"/><Relationship Id="rId2" Type="http://schemas.openxmlformats.org/officeDocument/2006/relationships/tags" Target="../tags/tag18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2.xml"/><Relationship Id="rId1" Type="http://schemas.openxmlformats.org/officeDocument/2006/relationships/tags" Target="../tags/tag11.xml"/><Relationship Id="rId2" Type="http://schemas.openxmlformats.org/officeDocument/2006/relationships/tags" Target="../tags/tag12.xml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tags" Target="../tags/tag24.xml"/><Relationship Id="rId12" Type="http://schemas.openxmlformats.org/officeDocument/2006/relationships/slideLayout" Target="../slideLayouts/slideLayout2.xml"/><Relationship Id="rId13" Type="http://schemas.openxmlformats.org/officeDocument/2006/relationships/notesSlide" Target="../notesSlides/notesSlide3.xml"/><Relationship Id="rId14" Type="http://schemas.openxmlformats.org/officeDocument/2006/relationships/image" Target="../media/image1.png"/><Relationship Id="rId1" Type="http://schemas.openxmlformats.org/officeDocument/2006/relationships/tags" Target="../tags/tag14.xml"/><Relationship Id="rId2" Type="http://schemas.openxmlformats.org/officeDocument/2006/relationships/tags" Target="../tags/tag15.xml"/><Relationship Id="rId3" Type="http://schemas.openxmlformats.org/officeDocument/2006/relationships/tags" Target="../tags/tag16.xml"/><Relationship Id="rId4" Type="http://schemas.openxmlformats.org/officeDocument/2006/relationships/tags" Target="../tags/tag17.xml"/><Relationship Id="rId5" Type="http://schemas.openxmlformats.org/officeDocument/2006/relationships/tags" Target="../tags/tag18.xml"/><Relationship Id="rId6" Type="http://schemas.openxmlformats.org/officeDocument/2006/relationships/tags" Target="../tags/tag19.xml"/><Relationship Id="rId7" Type="http://schemas.openxmlformats.org/officeDocument/2006/relationships/tags" Target="../tags/tag20.xml"/><Relationship Id="rId8" Type="http://schemas.openxmlformats.org/officeDocument/2006/relationships/tags" Target="../tags/tag21.xml"/><Relationship Id="rId9" Type="http://schemas.openxmlformats.org/officeDocument/2006/relationships/tags" Target="../tags/tag22.xml"/><Relationship Id="rId10" Type="http://schemas.openxmlformats.org/officeDocument/2006/relationships/tags" Target="../tags/tag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4.xml"/><Relationship Id="rId1" Type="http://schemas.openxmlformats.org/officeDocument/2006/relationships/tags" Target="../tags/tag25.xml"/><Relationship Id="rId2" Type="http://schemas.openxmlformats.org/officeDocument/2006/relationships/tags" Target="../tags/tag2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4" Type="http://schemas.openxmlformats.org/officeDocument/2006/relationships/slideLayout" Target="../slideLayouts/slideLayout2.xml"/><Relationship Id="rId1" Type="http://schemas.openxmlformats.org/officeDocument/2006/relationships/tags" Target="../tags/tag28.xml"/><Relationship Id="rId2" Type="http://schemas.openxmlformats.org/officeDocument/2006/relationships/tags" Target="../tags/tag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5.xml"/><Relationship Id="rId1" Type="http://schemas.openxmlformats.org/officeDocument/2006/relationships/tags" Target="../tags/tag31.xml"/><Relationship Id="rId2" Type="http://schemas.openxmlformats.org/officeDocument/2006/relationships/tags" Target="../tags/tag3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6.xml"/><Relationship Id="rId1" Type="http://schemas.openxmlformats.org/officeDocument/2006/relationships/tags" Target="../tags/tag34.xml"/><Relationship Id="rId2" Type="http://schemas.openxmlformats.org/officeDocument/2006/relationships/tags" Target="../tags/tag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Lecture 2:</a:t>
            </a:r>
            <a:br>
              <a:rPr lang="en-US" sz="3600" dirty="0" smtClean="0"/>
            </a:br>
            <a:r>
              <a:rPr lang="en-US" sz="3600" dirty="0" smtClean="0"/>
              <a:t>CSE3: Fluency in Information Technology 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600200"/>
            <a:ext cx="84582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Read </a:t>
            </a:r>
            <a:r>
              <a:rPr lang="en-US" dirty="0" err="1" smtClean="0"/>
              <a:t>csemoodle.ucsd.edu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Homework for next Monday (you don’t turn anything in)</a:t>
            </a:r>
          </a:p>
          <a:p>
            <a:pPr lvl="1"/>
            <a:r>
              <a:rPr lang="en-US" dirty="0" smtClean="0"/>
              <a:t>Joined class late, that’s fine, just do everything under Week 1 and catch up – no penalty.</a:t>
            </a:r>
          </a:p>
          <a:p>
            <a:r>
              <a:rPr lang="en-US" dirty="0" smtClean="0"/>
              <a:t>Go to lab next week!</a:t>
            </a:r>
          </a:p>
          <a:p>
            <a:r>
              <a:rPr lang="en-US" dirty="0" smtClean="0"/>
              <a:t>Meet your </a:t>
            </a:r>
            <a:r>
              <a:rPr lang="en-US" dirty="0" smtClean="0"/>
              <a:t>Team and Coach</a:t>
            </a:r>
            <a:r>
              <a:rPr lang="en-US" dirty="0" smtClean="0"/>
              <a:t>: (5 min) </a:t>
            </a:r>
          </a:p>
          <a:p>
            <a:r>
              <a:rPr lang="en-US" dirty="0" smtClean="0"/>
              <a:t>Up Next: Quick Quiz: </a:t>
            </a:r>
            <a:r>
              <a:rPr lang="en-US" dirty="0" smtClean="0">
                <a:solidFill>
                  <a:srgbClr val="FF0000"/>
                </a:solidFill>
              </a:rPr>
              <a:t>Get out your </a:t>
            </a:r>
            <a:r>
              <a:rPr lang="en-US" dirty="0" err="1" smtClean="0">
                <a:solidFill>
                  <a:srgbClr val="FF0000"/>
                </a:solidFill>
              </a:rPr>
              <a:t>iclicker</a:t>
            </a:r>
            <a:r>
              <a:rPr lang="en-US" dirty="0" smtClean="0">
                <a:solidFill>
                  <a:srgbClr val="FF0000"/>
                </a:solidFill>
              </a:rPr>
              <a:t>.  If you don’t have one today, you can drop this quiz.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After class – register your </a:t>
            </a:r>
            <a:r>
              <a:rPr lang="en-US" dirty="0" err="1" smtClean="0">
                <a:solidFill>
                  <a:srgbClr val="FF0000"/>
                </a:solidFill>
              </a:rPr>
              <a:t>iclicker</a:t>
            </a:r>
            <a:r>
              <a:rPr lang="en-US" dirty="0" smtClean="0">
                <a:solidFill>
                  <a:srgbClr val="FF0000"/>
                </a:solidFill>
              </a:rPr>
              <a:t> at iclicker.com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TextBox 2"/>
          <p:cNvSpPr txBox="1"/>
          <p:nvPr>
            <p:custDataLst>
              <p:tags r:id="rId3"/>
            </p:custDataLst>
          </p:nvPr>
        </p:nvSpPr>
        <p:spPr>
          <a:xfrm>
            <a:off x="914400" y="0"/>
            <a:ext cx="7459544" cy="400110"/>
          </a:xfrm>
          <a:prstGeom prst="rect">
            <a:avLst/>
          </a:prstGeom>
          <a:solidFill>
            <a:srgbClr val="7030A0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Please sit in your assigned seat, tutors have lists in lobby if you forgot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monk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447800"/>
            <a:ext cx="1752600" cy="164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5" descr="medieval_castle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625725"/>
            <a:ext cx="2095500" cy="171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Rectangle 6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Why </a:t>
            </a:r>
            <a:r>
              <a:rPr lang="en-US" dirty="0" smtClean="0"/>
              <a:t>do we have lecture?</a:t>
            </a:r>
          </a:p>
        </p:txBody>
      </p:sp>
      <p:sp>
        <p:nvSpPr>
          <p:cNvPr id="24581" name="AutoShape 8" hidden="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09600" y="2971800"/>
            <a:ext cx="3505200" cy="609600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33CC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33CC33"/>
                </a:solidFill>
              </a:rPr>
              <a:t>Draw picture of </a:t>
            </a:r>
            <a:r>
              <a:rPr lang="en-US" dirty="0" err="1">
                <a:solidFill>
                  <a:srgbClr val="33CC33"/>
                </a:solidFill>
              </a:rPr>
              <a:t>ampitheatre</a:t>
            </a:r>
            <a:endParaRPr lang="en-US" dirty="0">
              <a:solidFill>
                <a:srgbClr val="33CC33"/>
              </a:solidFill>
            </a:endParaRPr>
          </a:p>
          <a:p>
            <a:pPr algn="ctr"/>
            <a:r>
              <a:rPr lang="en-US" dirty="0">
                <a:solidFill>
                  <a:srgbClr val="33CC33"/>
                </a:solidFill>
              </a:rPr>
              <a:t>Show diffusion of knowledge</a:t>
            </a:r>
          </a:p>
        </p:txBody>
      </p:sp>
      <p:sp>
        <p:nvSpPr>
          <p:cNvPr id="24582" name="AutoShape 9" hidden="1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572000" y="2133600"/>
            <a:ext cx="1981200" cy="838200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33CC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33CC33"/>
                </a:solidFill>
              </a:rPr>
              <a:t>Draw mountains</a:t>
            </a:r>
          </a:p>
        </p:txBody>
      </p:sp>
    </p:spTree>
    <p:extLst>
      <p:ext uri="{BB962C8B-B14F-4D97-AF65-F5344CB8AC3E}">
        <p14:creationId xmlns:p14="http://schemas.microsoft.com/office/powerpoint/2010/main" val="37679312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200" dirty="0" smtClean="0"/>
              <a:t>GREAT Innovations:</a:t>
            </a:r>
            <a:br>
              <a:rPr lang="en-US" sz="3200" dirty="0" smtClean="0"/>
            </a:br>
            <a:r>
              <a:rPr lang="en-US" sz="3200" dirty="0" smtClean="0"/>
              <a:t>The printing press, The web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sz="2600" dirty="0" smtClean="0"/>
              <a:t>You don’t have the trust the monk!</a:t>
            </a:r>
          </a:p>
          <a:p>
            <a:pPr lvl="1" eaLnBrk="1" hangingPunct="1"/>
            <a:r>
              <a:rPr lang="en-US" sz="2200" dirty="0" smtClean="0"/>
              <a:t>Read it and analyze for YOURSELF!</a:t>
            </a:r>
          </a:p>
          <a:p>
            <a:pPr lvl="1" eaLnBrk="1" hangingPunct="1"/>
            <a:r>
              <a:rPr lang="en-US" sz="2200" dirty="0" smtClean="0"/>
              <a:t>If I rephrase it for you, what purpose does that serve?</a:t>
            </a:r>
          </a:p>
          <a:p>
            <a:pPr eaLnBrk="1" hangingPunct="1"/>
            <a:r>
              <a:rPr lang="en-US" sz="2600" dirty="0" smtClean="0"/>
              <a:t>Traditional class structures often look like:</a:t>
            </a:r>
            <a:br>
              <a:rPr lang="en-US" sz="2600" dirty="0" smtClean="0"/>
            </a:br>
            <a:r>
              <a:rPr lang="en-US" sz="2600" dirty="0" smtClean="0"/>
              <a:t/>
            </a:r>
            <a:br>
              <a:rPr lang="en-US" sz="2600" dirty="0" smtClean="0"/>
            </a:br>
            <a:r>
              <a:rPr lang="en-US" sz="2600" dirty="0" smtClean="0"/>
              <a:t/>
            </a:r>
            <a:br>
              <a:rPr lang="en-US" sz="2600" dirty="0" smtClean="0"/>
            </a:br>
            <a:r>
              <a:rPr lang="en-US" sz="2600" dirty="0" smtClean="0"/>
              <a:t/>
            </a:r>
            <a:br>
              <a:rPr lang="en-US" sz="2600" dirty="0" smtClean="0"/>
            </a:br>
            <a:r>
              <a:rPr lang="en-US" sz="2600" dirty="0" smtClean="0"/>
              <a:t/>
            </a:r>
            <a:br>
              <a:rPr lang="en-US" sz="2600" dirty="0" smtClean="0"/>
            </a:br>
            <a:r>
              <a:rPr lang="en-US" sz="2600" dirty="0" smtClean="0"/>
              <a:t/>
            </a:r>
            <a:br>
              <a:rPr lang="en-US" sz="2600" dirty="0" smtClean="0"/>
            </a:br>
            <a:endParaRPr lang="en-US" sz="2600" dirty="0" smtClean="0"/>
          </a:p>
          <a:p>
            <a:pPr eaLnBrk="1" hangingPunct="1"/>
            <a:r>
              <a:rPr lang="en-US" sz="2600" dirty="0" smtClean="0"/>
              <a:t>You get very little opportunity for “expert” </a:t>
            </a:r>
            <a:r>
              <a:rPr lang="en-US" sz="2600" dirty="0" smtClean="0">
                <a:solidFill>
                  <a:srgbClr val="FF0000"/>
                </a:solidFill>
              </a:rPr>
              <a:t>feedback</a:t>
            </a:r>
          </a:p>
        </p:txBody>
      </p:sp>
      <p:pic>
        <p:nvPicPr>
          <p:cNvPr id="3074" name="Picture 2" descr="http://www.w3.org/Style/XSL/2006-Workshop/0493-Printing-Press-q75-445x500.jp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"/>
            <a:ext cx="1244600" cy="1398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blog.hubspot.com/Portals/249/images/amazon_logo.gif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0"/>
            <a:ext cx="2667000" cy="989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>
            <p:custDataLst>
              <p:tags r:id="rId5"/>
            </p:custDataLst>
          </p:nvPr>
        </p:nvGrpSpPr>
        <p:grpSpPr>
          <a:xfrm>
            <a:off x="1150614" y="3659264"/>
            <a:ext cx="6525491" cy="1724633"/>
            <a:chOff x="1911927" y="2501721"/>
            <a:chExt cx="6525491" cy="1724633"/>
          </a:xfrm>
        </p:grpSpPr>
        <p:sp>
          <p:nvSpPr>
            <p:cNvPr id="9" name="TextBox 8"/>
            <p:cNvSpPr txBox="1"/>
            <p:nvPr>
              <p:custDataLst>
                <p:tags r:id="rId6"/>
              </p:custDataLst>
            </p:nvPr>
          </p:nvSpPr>
          <p:spPr>
            <a:xfrm>
              <a:off x="2288163" y="3580023"/>
              <a:ext cx="104406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kern="1200" dirty="0">
                  <a:solidFill>
                    <a:srgbClr val="000000"/>
                  </a:solidFill>
                  <a:effectLst/>
                  <a:latin typeface="Calibri"/>
                  <a:ea typeface="Times New Roman"/>
                  <a:cs typeface="Times New Roman"/>
                </a:rPr>
                <a:t>First </a:t>
              </a:r>
              <a:endParaRPr lang="en-US" kern="1200" dirty="0" smtClean="0">
                <a:solidFill>
                  <a:srgbClr val="000000"/>
                </a:solidFill>
                <a:effectLst/>
                <a:latin typeface="Calibri"/>
                <a:ea typeface="Times New Roman"/>
                <a:cs typeface="Times New Roman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kern="1200" dirty="0" smtClean="0">
                  <a:solidFill>
                    <a:srgbClr val="000000"/>
                  </a:solidFill>
                  <a:effectLst/>
                  <a:latin typeface="Calibri"/>
                  <a:ea typeface="Times New Roman"/>
                  <a:cs typeface="Times New Roman"/>
                </a:rPr>
                <a:t>Exposure</a:t>
              </a:r>
              <a:endParaRPr lang="en-US" sz="12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0" name="TextBox 7"/>
            <p:cNvSpPr txBox="1"/>
            <p:nvPr>
              <p:custDataLst>
                <p:tags r:id="rId7"/>
              </p:custDataLst>
            </p:nvPr>
          </p:nvSpPr>
          <p:spPr>
            <a:xfrm>
              <a:off x="1911927" y="2502503"/>
              <a:ext cx="2286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2000" kern="1200" dirty="0" smtClean="0">
                  <a:solidFill>
                    <a:srgbClr val="000000"/>
                  </a:solidFill>
                  <a:effectLst/>
                  <a:latin typeface="Calibri"/>
                  <a:ea typeface="Times New Roman"/>
                  <a:cs typeface="Times New Roman"/>
                </a:rPr>
                <a:t>Lecture </a:t>
              </a:r>
              <a:endParaRPr lang="en-US" sz="14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1" name="TextBox 10"/>
            <p:cNvSpPr txBox="1"/>
            <p:nvPr>
              <p:custDataLst>
                <p:tags r:id="rId8"/>
              </p:custDataLst>
            </p:nvPr>
          </p:nvSpPr>
          <p:spPr>
            <a:xfrm>
              <a:off x="3054927" y="2501723"/>
              <a:ext cx="2286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2000" kern="1200" dirty="0" smtClean="0">
                  <a:solidFill>
                    <a:srgbClr val="000000"/>
                  </a:solidFill>
                  <a:effectLst/>
                  <a:latin typeface="Calibri"/>
                  <a:ea typeface="Times New Roman"/>
                  <a:cs typeface="Times New Roman"/>
                </a:rPr>
                <a:t>Textbook</a:t>
              </a:r>
              <a:endParaRPr lang="en-US" sz="14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2" name="TextBox 11"/>
            <p:cNvSpPr txBox="1"/>
            <p:nvPr>
              <p:custDataLst>
                <p:tags r:id="rId9"/>
              </p:custDataLst>
            </p:nvPr>
          </p:nvSpPr>
          <p:spPr>
            <a:xfrm>
              <a:off x="3114647" y="3623929"/>
              <a:ext cx="228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kern="1200" dirty="0">
                  <a:solidFill>
                    <a:srgbClr val="000000"/>
                  </a:solidFill>
                  <a:effectLst/>
                  <a:latin typeface="Calibri"/>
                  <a:ea typeface="Times New Roman"/>
                  <a:cs typeface="Times New Roman"/>
                </a:rPr>
                <a:t>Read Hard Stuff</a:t>
              </a:r>
              <a:endParaRPr lang="en-US" sz="12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3" name="TextBox 14"/>
            <p:cNvSpPr txBox="1"/>
            <p:nvPr>
              <p:custDataLst>
                <p:tags r:id="rId10"/>
              </p:custDataLst>
            </p:nvPr>
          </p:nvSpPr>
          <p:spPr>
            <a:xfrm>
              <a:off x="4411125" y="2501722"/>
              <a:ext cx="2286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2000" kern="1200" dirty="0">
                  <a:solidFill>
                    <a:srgbClr val="000000"/>
                  </a:solidFill>
                  <a:effectLst/>
                  <a:latin typeface="Calibri"/>
                  <a:ea typeface="Times New Roman"/>
                  <a:cs typeface="Times New Roman"/>
                </a:rPr>
                <a:t>Homework</a:t>
              </a:r>
              <a:endParaRPr lang="en-US" sz="14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4" name="TextBox 15"/>
            <p:cNvSpPr txBox="1"/>
            <p:nvPr>
              <p:custDataLst>
                <p:tags r:id="rId11"/>
              </p:custDataLst>
            </p:nvPr>
          </p:nvSpPr>
          <p:spPr>
            <a:xfrm>
              <a:off x="4595763" y="3580023"/>
              <a:ext cx="2286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kern="1200" dirty="0">
                  <a:solidFill>
                    <a:srgbClr val="000000"/>
                  </a:solidFill>
                  <a:effectLst/>
                  <a:latin typeface="Calibri"/>
                  <a:ea typeface="Times New Roman"/>
                  <a:cs typeface="Times New Roman"/>
                </a:rPr>
                <a:t>See if </a:t>
              </a:r>
              <a:r>
                <a:rPr lang="en-US" dirty="0">
                  <a:solidFill>
                    <a:srgbClr val="000000"/>
                  </a:solidFill>
                  <a:latin typeface="Calibri"/>
                  <a:ea typeface="Times New Roman"/>
                  <a:cs typeface="Times New Roman"/>
                </a:rPr>
                <a:t>Y</a:t>
              </a:r>
              <a:r>
                <a:rPr lang="en-US" kern="1200" dirty="0" smtClean="0">
                  <a:solidFill>
                    <a:srgbClr val="000000"/>
                  </a:solidFill>
                  <a:effectLst/>
                  <a:latin typeface="Calibri"/>
                  <a:ea typeface="Times New Roman"/>
                  <a:cs typeface="Times New Roman"/>
                </a:rPr>
                <a:t>ou </a:t>
              </a:r>
              <a:r>
                <a:rPr lang="en-US" kern="1200" dirty="0">
                  <a:solidFill>
                    <a:srgbClr val="000000"/>
                  </a:solidFill>
                  <a:effectLst/>
                  <a:latin typeface="Calibri"/>
                  <a:ea typeface="Times New Roman"/>
                  <a:cs typeface="Times New Roman"/>
                </a:rPr>
                <a:t/>
              </a:r>
              <a:br>
                <a:rPr lang="en-US" kern="1200" dirty="0">
                  <a:solidFill>
                    <a:srgbClr val="000000"/>
                  </a:solidFill>
                  <a:effectLst/>
                  <a:latin typeface="Calibri"/>
                  <a:ea typeface="Times New Roman"/>
                  <a:cs typeface="Times New Roman"/>
                </a:rPr>
              </a:br>
              <a:r>
                <a:rPr lang="en-US" kern="1200" dirty="0">
                  <a:solidFill>
                    <a:srgbClr val="000000"/>
                  </a:solidFill>
                  <a:effectLst/>
                  <a:latin typeface="Calibri"/>
                  <a:ea typeface="Times New Roman"/>
                  <a:cs typeface="Times New Roman"/>
                </a:rPr>
                <a:t>Know Hard Stuff</a:t>
              </a:r>
              <a:endParaRPr lang="en-US" sz="12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5" name="TextBox 16"/>
            <p:cNvSpPr txBox="1"/>
            <p:nvPr>
              <p:custDataLst>
                <p:tags r:id="rId12"/>
              </p:custDataLst>
            </p:nvPr>
          </p:nvSpPr>
          <p:spPr>
            <a:xfrm>
              <a:off x="5791200" y="2501721"/>
              <a:ext cx="2286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2000" kern="1200" dirty="0">
                  <a:solidFill>
                    <a:srgbClr val="000000"/>
                  </a:solidFill>
                  <a:effectLst/>
                  <a:latin typeface="Calibri"/>
                  <a:ea typeface="Times New Roman"/>
                  <a:cs typeface="Times New Roman"/>
                </a:rPr>
                <a:t>Exam</a:t>
              </a:r>
              <a:endParaRPr lang="en-US" sz="14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6" name="TextBox 17"/>
            <p:cNvSpPr txBox="1"/>
            <p:nvPr>
              <p:custDataLst>
                <p:tags r:id="rId13"/>
              </p:custDataLst>
            </p:nvPr>
          </p:nvSpPr>
          <p:spPr>
            <a:xfrm>
              <a:off x="6151418" y="3580023"/>
              <a:ext cx="2286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kern="1200" dirty="0">
                  <a:solidFill>
                    <a:srgbClr val="000000"/>
                  </a:solidFill>
                  <a:effectLst/>
                  <a:latin typeface="Calibri"/>
                  <a:ea typeface="Times New Roman"/>
                  <a:cs typeface="Times New Roman"/>
                </a:rPr>
                <a:t>Show Knowledge</a:t>
              </a:r>
              <a:br>
                <a:rPr lang="en-US" kern="1200" dirty="0">
                  <a:solidFill>
                    <a:srgbClr val="000000"/>
                  </a:solidFill>
                  <a:effectLst/>
                  <a:latin typeface="Calibri"/>
                  <a:ea typeface="Times New Roman"/>
                  <a:cs typeface="Times New Roman"/>
                </a:rPr>
              </a:br>
              <a:r>
                <a:rPr lang="en-US" kern="1200" dirty="0">
                  <a:solidFill>
                    <a:srgbClr val="000000"/>
                  </a:solidFill>
                  <a:effectLst/>
                  <a:latin typeface="Calibri"/>
                  <a:ea typeface="Times New Roman"/>
                  <a:cs typeface="Times New Roman"/>
                </a:rPr>
                <a:t>Mastery</a:t>
              </a:r>
              <a:endParaRPr lang="en-US" sz="1200" dirty="0">
                <a:effectLst/>
                <a:latin typeface="Times New Roman"/>
                <a:ea typeface="Times New Roman"/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4851" y="2922985"/>
              <a:ext cx="729097" cy="624836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00091" y="3062140"/>
              <a:ext cx="795672" cy="411097"/>
            </a:xfrm>
            <a:prstGeom prst="rect">
              <a:avLst/>
            </a:prstGeom>
          </p:spPr>
        </p:pic>
        <p:pic>
          <p:nvPicPr>
            <p:cNvPr id="19" name="Picture 18" descr="HomeworkGraded.WMF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27" cstate="print"/>
            <a:stretch>
              <a:fillRect/>
            </a:stretch>
          </p:blipFill>
          <p:spPr>
            <a:xfrm>
              <a:off x="6730772" y="2895438"/>
              <a:ext cx="793826" cy="684585"/>
            </a:xfrm>
            <a:prstGeom prst="rect">
              <a:avLst/>
            </a:prstGeom>
          </p:spPr>
        </p:pic>
        <p:sp>
          <p:nvSpPr>
            <p:cNvPr id="20" name="Right Arrow 19"/>
            <p:cNvSpPr/>
            <p:nvPr>
              <p:custDataLst>
                <p:tags r:id="rId17"/>
              </p:custDataLst>
            </p:nvPr>
          </p:nvSpPr>
          <p:spPr>
            <a:xfrm>
              <a:off x="3334644" y="3228318"/>
              <a:ext cx="322956" cy="154561"/>
            </a:xfrm>
            <a:prstGeom prst="right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ight Arrow 20"/>
            <p:cNvSpPr/>
            <p:nvPr>
              <p:custDataLst>
                <p:tags r:id="rId18"/>
              </p:custDataLst>
            </p:nvPr>
          </p:nvSpPr>
          <p:spPr>
            <a:xfrm>
              <a:off x="4689765" y="3151038"/>
              <a:ext cx="322956" cy="154561"/>
            </a:xfrm>
            <a:prstGeom prst="right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ight Arrow 21"/>
            <p:cNvSpPr/>
            <p:nvPr>
              <p:custDataLst>
                <p:tags r:id="rId19"/>
              </p:custDataLst>
            </p:nvPr>
          </p:nvSpPr>
          <p:spPr>
            <a:xfrm>
              <a:off x="6172200" y="3151039"/>
              <a:ext cx="322956" cy="154561"/>
            </a:xfrm>
            <a:prstGeom prst="right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Picture 22" descr="homework.WMF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28" cstate="print"/>
            <a:stretch>
              <a:fillRect/>
            </a:stretch>
          </p:blipFill>
          <p:spPr>
            <a:xfrm>
              <a:off x="5172262" y="2951256"/>
              <a:ext cx="763726" cy="5541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664234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Peer Instruction-Based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3661941"/>
            <a:ext cx="8229600" cy="2738859"/>
          </a:xfrm>
        </p:spPr>
        <p:txBody>
          <a:bodyPr>
            <a:normAutofit/>
          </a:bodyPr>
          <a:lstStyle/>
          <a:p>
            <a:r>
              <a:rPr lang="en-US" dirty="0" smtClean="0"/>
              <a:t>Greater opportunity for expert</a:t>
            </a:r>
            <a:r>
              <a:rPr lang="en-US" dirty="0" smtClean="0">
                <a:solidFill>
                  <a:srgbClr val="FF0000"/>
                </a:solidFill>
              </a:rPr>
              <a:t> feedback</a:t>
            </a:r>
            <a:r>
              <a:rPr lang="en-US" dirty="0" smtClean="0"/>
              <a:t>!</a:t>
            </a:r>
          </a:p>
          <a:p>
            <a:r>
              <a:rPr lang="en-US" dirty="0" smtClean="0"/>
              <a:t>Research on how people learn:</a:t>
            </a:r>
          </a:p>
          <a:p>
            <a:pPr lvl="1"/>
            <a:r>
              <a:rPr lang="en-US" dirty="0" smtClean="0"/>
              <a:t>Everyone constructs their own understanding</a:t>
            </a:r>
          </a:p>
          <a:p>
            <a:pPr lvl="2"/>
            <a:r>
              <a:rPr lang="en-US" dirty="0" smtClean="0"/>
              <a:t>I can’t dump understanding into your brain</a:t>
            </a:r>
          </a:p>
          <a:p>
            <a:pPr lvl="1"/>
            <a:r>
              <a:rPr lang="en-US" dirty="0" smtClean="0"/>
              <a:t>“Lecture” is not an effective forum for learning</a:t>
            </a:r>
          </a:p>
        </p:txBody>
      </p:sp>
      <p:grpSp>
        <p:nvGrpSpPr>
          <p:cNvPr id="24" name="Group 23"/>
          <p:cNvGrpSpPr/>
          <p:nvPr>
            <p:custDataLst>
              <p:tags r:id="rId3"/>
            </p:custDataLst>
          </p:nvPr>
        </p:nvGrpSpPr>
        <p:grpSpPr>
          <a:xfrm>
            <a:off x="1365671" y="1462961"/>
            <a:ext cx="6467379" cy="2198980"/>
            <a:chOff x="861956" y="2397397"/>
            <a:chExt cx="6467379" cy="2198980"/>
          </a:xfrm>
        </p:grpSpPr>
        <p:sp>
          <p:nvSpPr>
            <p:cNvPr id="25" name="TextBox 20"/>
            <p:cNvSpPr txBox="1"/>
            <p:nvPr>
              <p:custDataLst>
                <p:tags r:id="rId4"/>
              </p:custDataLst>
            </p:nvPr>
          </p:nvSpPr>
          <p:spPr>
            <a:xfrm>
              <a:off x="861956" y="2406642"/>
              <a:ext cx="2286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400" kern="1200" dirty="0">
                  <a:solidFill>
                    <a:srgbClr val="000000"/>
                  </a:solidFill>
                  <a:effectLst/>
                  <a:latin typeface="Calibri"/>
                  <a:ea typeface="Times New Roman"/>
                  <a:cs typeface="Times New Roman"/>
                </a:rPr>
                <a:t>Homework</a:t>
              </a:r>
              <a:endParaRPr lang="en-US" sz="1050" dirty="0">
                <a:effectLst/>
                <a:latin typeface="Times New Roman"/>
                <a:ea typeface="Times New Roman"/>
              </a:endParaRPr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953547" y="2397397"/>
              <a:ext cx="6375788" cy="2198980"/>
              <a:chOff x="953547" y="2397397"/>
              <a:chExt cx="6375788" cy="2198980"/>
            </a:xfrm>
          </p:grpSpPr>
          <p:pic>
            <p:nvPicPr>
              <p:cNvPr id="27" name="Picture 26" descr="homework.WMF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25" cstate="print"/>
              <a:stretch>
                <a:fillRect/>
              </a:stretch>
            </p:blipFill>
            <p:spPr>
              <a:xfrm>
                <a:off x="1773993" y="2824208"/>
                <a:ext cx="625887" cy="454118"/>
              </a:xfrm>
              <a:prstGeom prst="rect">
                <a:avLst/>
              </a:prstGeom>
            </p:spPr>
          </p:pic>
          <p:pic>
            <p:nvPicPr>
              <p:cNvPr id="28" name="Picture 27" descr="C:\Users\Ubiquitous Presenter\AppData\Local\Microsoft\Windows\Temporary Internet Files\Content.IE5\A252VB5T\MC900340800[1].wmf"/>
              <p:cNvPicPr>
                <a:picLocks noChangeAspect="1" noChangeArrowheads="1"/>
              </p:cNvPicPr>
              <p:nvPr>
                <p:custDataLst>
                  <p:tags r:id="rId6"/>
                </p:custDataLst>
              </p:nvPr>
            </p:nvPicPr>
            <p:blipFill>
              <a:blip r:embed="rId26" cstate="print"/>
              <a:srcRect/>
              <a:stretch>
                <a:fillRect/>
              </a:stretch>
            </p:blipFill>
            <p:spPr bwMode="auto">
              <a:xfrm>
                <a:off x="1232687" y="3142970"/>
                <a:ext cx="781108" cy="596056"/>
              </a:xfrm>
              <a:prstGeom prst="rect">
                <a:avLst/>
              </a:prstGeom>
              <a:noFill/>
            </p:spPr>
          </p:pic>
          <p:sp>
            <p:nvSpPr>
              <p:cNvPr id="29" name="TextBox 22"/>
              <p:cNvSpPr txBox="1"/>
              <p:nvPr>
                <p:custDataLst>
                  <p:tags r:id="rId7"/>
                </p:custDataLst>
              </p:nvPr>
            </p:nvSpPr>
            <p:spPr>
              <a:xfrm>
                <a:off x="2585117" y="2397397"/>
                <a:ext cx="22860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400" kern="1200" dirty="0" smtClean="0">
                    <a:solidFill>
                      <a:srgbClr val="000000"/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Lecture </a:t>
                </a:r>
                <a:endParaRPr lang="en-US" sz="1050" dirty="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30" name="TextBox 25"/>
              <p:cNvSpPr txBox="1"/>
              <p:nvPr>
                <p:custDataLst>
                  <p:tags r:id="rId8"/>
                </p:custDataLst>
              </p:nvPr>
            </p:nvSpPr>
            <p:spPr>
              <a:xfrm>
                <a:off x="3848100" y="2406644"/>
                <a:ext cx="22860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400" kern="1200" dirty="0" smtClean="0">
                    <a:solidFill>
                      <a:srgbClr val="000000"/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Lab</a:t>
                </a:r>
                <a:endParaRPr lang="en-US" sz="1050" dirty="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31" name="TextBox 29"/>
              <p:cNvSpPr txBox="1"/>
              <p:nvPr>
                <p:custDataLst>
                  <p:tags r:id="rId9"/>
                </p:custDataLst>
              </p:nvPr>
            </p:nvSpPr>
            <p:spPr>
              <a:xfrm>
                <a:off x="5043335" y="2406643"/>
                <a:ext cx="22860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400" kern="1200" dirty="0">
                    <a:solidFill>
                      <a:srgbClr val="000000"/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Exam</a:t>
                </a:r>
                <a:endParaRPr lang="en-US" sz="1050" dirty="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32" name="TextBox 30"/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5032943" y="3964815"/>
                <a:ext cx="2286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400" kern="1200" dirty="0">
                    <a:solidFill>
                      <a:srgbClr val="000000"/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Show Knowledge</a:t>
                </a:r>
                <a:br>
                  <a:rPr lang="en-US" sz="1400" kern="1200" dirty="0">
                    <a:solidFill>
                      <a:srgbClr val="000000"/>
                    </a:solidFill>
                    <a:effectLst/>
                    <a:latin typeface="Calibri"/>
                    <a:ea typeface="Times New Roman"/>
                    <a:cs typeface="Times New Roman"/>
                  </a:rPr>
                </a:br>
                <a:r>
                  <a:rPr lang="en-US" sz="1400" kern="1200" dirty="0">
                    <a:solidFill>
                      <a:srgbClr val="000000"/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Mastery</a:t>
                </a:r>
                <a:endParaRPr lang="en-US" sz="1050" dirty="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33" name="TextBox 31"/>
              <p:cNvSpPr txBox="1"/>
              <p:nvPr>
                <p:custDataLst>
                  <p:tags r:id="rId11"/>
                </p:custDataLst>
              </p:nvPr>
            </p:nvSpPr>
            <p:spPr>
              <a:xfrm>
                <a:off x="953547" y="3857713"/>
                <a:ext cx="2046275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400" kern="1200" dirty="0">
                    <a:solidFill>
                      <a:srgbClr val="000000"/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First Exposure:</a:t>
                </a:r>
                <a:endParaRPr lang="en-US" sz="1050" dirty="0">
                  <a:effectLst/>
                  <a:latin typeface="Times New Roman"/>
                  <a:ea typeface="Times New Roman"/>
                </a:endParaRPr>
              </a:p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400" kern="1200" dirty="0">
                    <a:solidFill>
                      <a:srgbClr val="000000"/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With resources and </a:t>
                </a:r>
                <a:br>
                  <a:rPr lang="en-US" sz="1400" kern="1200" dirty="0">
                    <a:solidFill>
                      <a:srgbClr val="000000"/>
                    </a:solidFill>
                    <a:effectLst/>
                    <a:latin typeface="Calibri"/>
                    <a:ea typeface="Times New Roman"/>
                    <a:cs typeface="Times New Roman"/>
                  </a:rPr>
                </a:br>
                <a:r>
                  <a:rPr lang="en-US" sz="1400" kern="1200" dirty="0">
                    <a:solidFill>
                      <a:srgbClr val="000000"/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Feedback</a:t>
                </a:r>
                <a:endParaRPr lang="en-US" sz="1050" dirty="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34" name="TextBox 32"/>
              <p:cNvSpPr txBox="1"/>
              <p:nvPr>
                <p:custDataLst>
                  <p:tags r:id="rId12"/>
                </p:custDataLst>
              </p:nvPr>
            </p:nvSpPr>
            <p:spPr>
              <a:xfrm>
                <a:off x="2668024" y="3857093"/>
                <a:ext cx="182880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400" kern="1200" dirty="0">
                    <a:solidFill>
                      <a:srgbClr val="000000"/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Learn Hard Stuff:</a:t>
                </a:r>
                <a:endParaRPr lang="en-US" sz="1050" dirty="0">
                  <a:effectLst/>
                  <a:latin typeface="Times New Roman"/>
                  <a:ea typeface="Times New Roman"/>
                </a:endParaRPr>
              </a:p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400" kern="1200" dirty="0">
                    <a:solidFill>
                      <a:srgbClr val="000000"/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With teacher and </a:t>
                </a:r>
                <a:br>
                  <a:rPr lang="en-US" sz="1400" kern="1200" dirty="0">
                    <a:solidFill>
                      <a:srgbClr val="000000"/>
                    </a:solidFill>
                    <a:effectLst/>
                    <a:latin typeface="Calibri"/>
                    <a:ea typeface="Times New Roman"/>
                    <a:cs typeface="Times New Roman"/>
                  </a:rPr>
                </a:br>
                <a:r>
                  <a:rPr lang="en-US" sz="1400" kern="1200" dirty="0">
                    <a:solidFill>
                      <a:srgbClr val="000000"/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discussion</a:t>
                </a:r>
                <a:endParaRPr lang="en-US" sz="1050" dirty="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35" name="TextBox 33"/>
              <p:cNvSpPr txBox="1"/>
              <p:nvPr>
                <p:custDataLst>
                  <p:tags r:id="rId13"/>
                </p:custDataLst>
              </p:nvPr>
            </p:nvSpPr>
            <p:spPr>
              <a:xfrm>
                <a:off x="4347626" y="3857093"/>
                <a:ext cx="148590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400" kern="1200" dirty="0">
                    <a:solidFill>
                      <a:srgbClr val="000000"/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Practice </a:t>
                </a:r>
                <a:br>
                  <a:rPr lang="en-US" sz="1400" kern="1200" dirty="0">
                    <a:solidFill>
                      <a:srgbClr val="000000"/>
                    </a:solidFill>
                    <a:effectLst/>
                    <a:latin typeface="Calibri"/>
                    <a:ea typeface="Times New Roman"/>
                    <a:cs typeface="Times New Roman"/>
                  </a:rPr>
                </a:br>
                <a:r>
                  <a:rPr lang="en-US" sz="1400" kern="1200" dirty="0">
                    <a:solidFill>
                      <a:srgbClr val="000000"/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Knowledge</a:t>
                </a:r>
                <a:br>
                  <a:rPr lang="en-US" sz="1400" kern="1200" dirty="0">
                    <a:solidFill>
                      <a:srgbClr val="000000"/>
                    </a:solidFill>
                    <a:effectLst/>
                    <a:latin typeface="Calibri"/>
                    <a:ea typeface="Times New Roman"/>
                    <a:cs typeface="Times New Roman"/>
                  </a:rPr>
                </a:br>
                <a:r>
                  <a:rPr lang="en-US" sz="1400" kern="1200" dirty="0">
                    <a:solidFill>
                      <a:srgbClr val="000000"/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Mastery</a:t>
                </a:r>
                <a:endParaRPr lang="en-US" sz="1050" dirty="0">
                  <a:effectLst/>
                  <a:latin typeface="Times New Roman"/>
                  <a:ea typeface="Times New Roman"/>
                </a:endParaRPr>
              </a:p>
            </p:txBody>
          </p:sp>
          <p:pic>
            <p:nvPicPr>
              <p:cNvPr id="36" name="Picture 35" descr="HomeworkGraded.WMF"/>
              <p:cNvPicPr>
                <a:picLocks noChangeAspect="1"/>
              </p:cNvPicPr>
              <p:nvPr>
                <p:custDataLst>
                  <p:tags r:id="rId14"/>
                </p:custDataLst>
              </p:nvPr>
            </p:nvPicPr>
            <p:blipFill>
              <a:blip r:embed="rId27" cstate="print"/>
              <a:stretch>
                <a:fillRect/>
              </a:stretch>
            </p:blipFill>
            <p:spPr>
              <a:xfrm>
                <a:off x="5798890" y="2988928"/>
                <a:ext cx="788809" cy="680259"/>
              </a:xfrm>
              <a:prstGeom prst="rect">
                <a:avLst/>
              </a:prstGeom>
            </p:spPr>
          </p:pic>
          <p:pic>
            <p:nvPicPr>
              <p:cNvPr id="37" name="Picture 36"/>
              <p:cNvPicPr>
                <a:picLocks noChangeAspect="1"/>
              </p:cNvPicPr>
              <p:nvPr>
                <p:custDataLst>
                  <p:tags r:id="rId15"/>
                </p:custDataLst>
              </p:nvPr>
            </p:nvPicPr>
            <p:blipFill>
              <a:blip r:embed="rId2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44792" y="2740823"/>
                <a:ext cx="724491" cy="620888"/>
              </a:xfrm>
              <a:prstGeom prst="rect">
                <a:avLst/>
              </a:prstGeom>
            </p:spPr>
          </p:pic>
          <p:pic>
            <p:nvPicPr>
              <p:cNvPr id="38" name="Picture 37"/>
              <p:cNvPicPr>
                <a:picLocks noChangeAspect="1"/>
              </p:cNvPicPr>
              <p:nvPr>
                <p:custDataLst>
                  <p:tags r:id="rId16"/>
                </p:custDataLst>
              </p:nvPr>
            </p:nvPicPr>
            <p:blipFill>
              <a:blip r:embed="rId2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86937" y="3389028"/>
                <a:ext cx="498180" cy="257393"/>
              </a:xfrm>
              <a:prstGeom prst="rect">
                <a:avLst/>
              </a:prstGeom>
            </p:spPr>
          </p:pic>
          <p:pic>
            <p:nvPicPr>
              <p:cNvPr id="39" name="Picture 2" descr="C:\Users\beth\AppData\Local\Microsoft\Windows\Temporary Internet Files\Content.IE5\A32JBDU0\MC900329192[1].wmf"/>
              <p:cNvPicPr>
                <a:picLocks noChangeAspect="1" noChangeArrowheads="1"/>
              </p:cNvPicPr>
              <p:nvPr>
                <p:custDataLst>
                  <p:tags r:id="rId17"/>
                </p:custDataLst>
              </p:nvPr>
            </p:nvPicPr>
            <p:blipFill>
              <a:blip r:embed="rId3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59959" y="2994668"/>
                <a:ext cx="766752" cy="89265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" name="Picture 39"/>
              <p:cNvPicPr>
                <a:picLocks noChangeAspect="1"/>
              </p:cNvPicPr>
              <p:nvPr>
                <p:custDataLst>
                  <p:tags r:id="rId18"/>
                </p:custDataLst>
              </p:nvPr>
            </p:nvPicPr>
            <p:blipFill>
              <a:blip r:embed="rId3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4436183" y="2774863"/>
                <a:ext cx="554916" cy="660330"/>
              </a:xfrm>
              <a:prstGeom prst="rect">
                <a:avLst/>
              </a:prstGeom>
            </p:spPr>
          </p:pic>
          <p:sp>
            <p:nvSpPr>
              <p:cNvPr id="41" name="Right Arrow 40"/>
              <p:cNvSpPr/>
              <p:nvPr>
                <p:custDataLst>
                  <p:tags r:id="rId19"/>
                </p:custDataLst>
              </p:nvPr>
            </p:nvSpPr>
            <p:spPr>
              <a:xfrm>
                <a:off x="2585117" y="3155603"/>
                <a:ext cx="228600" cy="153584"/>
              </a:xfrm>
              <a:prstGeom prst="rightArrow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ight Arrow 41"/>
              <p:cNvSpPr/>
              <p:nvPr>
                <p:custDataLst>
                  <p:tags r:id="rId20"/>
                </p:custDataLst>
              </p:nvPr>
            </p:nvSpPr>
            <p:spPr>
              <a:xfrm>
                <a:off x="4086225" y="3133159"/>
                <a:ext cx="228600" cy="153584"/>
              </a:xfrm>
              <a:prstGeom prst="rightArrow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ight Arrow 42"/>
              <p:cNvSpPr/>
              <p:nvPr>
                <p:custDataLst>
                  <p:tags r:id="rId21"/>
                </p:custDataLst>
              </p:nvPr>
            </p:nvSpPr>
            <p:spPr>
              <a:xfrm>
                <a:off x="5496791" y="3056857"/>
                <a:ext cx="228600" cy="153584"/>
              </a:xfrm>
              <a:prstGeom prst="rightArrow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TextBox 43"/>
              <p:cNvSpPr txBox="1"/>
              <p:nvPr>
                <p:custDataLst>
                  <p:tags r:id="rId22"/>
                </p:custDataLst>
              </p:nvPr>
            </p:nvSpPr>
            <p:spPr>
              <a:xfrm>
                <a:off x="2863073" y="2632231"/>
                <a:ext cx="340158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b="1" dirty="0" smtClean="0"/>
                  <a:t>Q</a:t>
                </a:r>
                <a:br>
                  <a:rPr lang="en-US" b="1" dirty="0" smtClean="0"/>
                </a:br>
                <a:r>
                  <a:rPr lang="en-US" b="1" dirty="0" smtClean="0"/>
                  <a:t>U</a:t>
                </a:r>
                <a:br>
                  <a:rPr lang="en-US" b="1" dirty="0" smtClean="0"/>
                </a:br>
                <a:r>
                  <a:rPr lang="en-US" b="1" dirty="0" smtClean="0"/>
                  <a:t>I</a:t>
                </a:r>
                <a:br>
                  <a:rPr lang="en-US" b="1" dirty="0" smtClean="0"/>
                </a:br>
                <a:r>
                  <a:rPr lang="en-US" b="1" dirty="0" smtClean="0"/>
                  <a:t>Z</a:t>
                </a:r>
                <a:endParaRPr lang="en-US" b="1" dirty="0"/>
              </a:p>
            </p:txBody>
          </p:sp>
          <p:pic>
            <p:nvPicPr>
              <p:cNvPr id="45" name="Picture 44"/>
              <p:cNvPicPr>
                <a:picLocks noChangeAspect="1"/>
              </p:cNvPicPr>
              <p:nvPr>
                <p:custDataLst>
                  <p:tags r:id="rId23"/>
                </p:custDataLst>
              </p:nvPr>
            </p:nvPicPr>
            <p:blipFill>
              <a:blip r:embed="rId3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46543" y="3286743"/>
                <a:ext cx="539682" cy="53860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9434636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Lecture: Peer Instruction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Exploratory Homework: learn basics, play around testing things out to see how they work</a:t>
            </a:r>
          </a:p>
          <a:p>
            <a:r>
              <a:rPr lang="en-US" dirty="0" smtClean="0"/>
              <a:t>Pose question (carefully designed </a:t>
            </a:r>
            <a:r>
              <a:rPr lang="en-US" dirty="0" smtClean="0">
                <a:sym typeface="Wingdings" pitchFamily="2" charset="2"/>
              </a:rPr>
              <a:t>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Solo vote: Think for yourself and select answer</a:t>
            </a:r>
          </a:p>
          <a:p>
            <a:pPr lvl="1"/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Discuss: Analyze problem in teams of 3 (coach guides)</a:t>
            </a:r>
          </a:p>
          <a:p>
            <a:pPr lvl="2"/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Practice analyzing, talking about technical issues</a:t>
            </a:r>
          </a:p>
          <a:p>
            <a:pPr lvl="2"/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Reach consensus</a:t>
            </a:r>
          </a:p>
          <a:p>
            <a:pPr lvl="2"/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Raise hand if have question/willing to share via microphone</a:t>
            </a:r>
          </a:p>
          <a:p>
            <a:pPr lvl="1"/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Group vote: Everyone in group votes</a:t>
            </a:r>
          </a:p>
          <a:p>
            <a:pPr lvl="2"/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You must all vote the same to get your point</a:t>
            </a:r>
          </a:p>
          <a:p>
            <a:pPr lvl="1"/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Class wide discussion:</a:t>
            </a:r>
          </a:p>
          <a:p>
            <a:pPr lvl="2"/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Led by YOU (students) – tell us what you talked about in discussion that everyone should know!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0280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Coaches:</a:t>
            </a:r>
            <a:br>
              <a:rPr lang="en-US" dirty="0" smtClean="0"/>
            </a:br>
            <a:r>
              <a:rPr lang="en-US" dirty="0" smtClean="0"/>
              <a:t>Analysis and Discussion Skills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600200"/>
            <a:ext cx="8458200" cy="47244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4 </a:t>
            </a:r>
            <a:r>
              <a:rPr lang="en-US" dirty="0" err="1" smtClean="0"/>
              <a:t>Tas</a:t>
            </a:r>
            <a:r>
              <a:rPr lang="en-US" dirty="0" smtClean="0"/>
              <a:t>/Tutors serving as Coaches</a:t>
            </a:r>
          </a:p>
          <a:p>
            <a:pPr lvl="1"/>
            <a:r>
              <a:rPr lang="en-US" dirty="0" smtClean="0"/>
              <a:t>Additionally, there are Assistant coaches </a:t>
            </a:r>
          </a:p>
          <a:p>
            <a:pPr lvl="2"/>
            <a:r>
              <a:rPr lang="en-US" dirty="0" smtClean="0"/>
              <a:t>different each day</a:t>
            </a:r>
          </a:p>
          <a:p>
            <a:pPr lvl="2"/>
            <a:r>
              <a:rPr lang="en-US" dirty="0" smtClean="0"/>
              <a:t>3-4 per coach – they may not be able to help you until week 3</a:t>
            </a:r>
            <a:endParaRPr lang="en-US" dirty="0"/>
          </a:p>
          <a:p>
            <a:r>
              <a:rPr lang="en-US" dirty="0" smtClean="0"/>
              <a:t>Each has a team (same each week):</a:t>
            </a:r>
          </a:p>
          <a:p>
            <a:pPr lvl="1"/>
            <a:r>
              <a:rPr lang="en-US" dirty="0" smtClean="0"/>
              <a:t>9-10 discussion groups (your group of 3) </a:t>
            </a:r>
          </a:p>
          <a:p>
            <a:pPr lvl="1"/>
            <a:r>
              <a:rPr lang="en-US" dirty="0" smtClean="0"/>
              <a:t>They will be “your professor” during discussion</a:t>
            </a:r>
          </a:p>
          <a:p>
            <a:pPr lvl="2"/>
            <a:r>
              <a:rPr lang="en-US" dirty="0" smtClean="0"/>
              <a:t>Rotate around groups guiding discussion</a:t>
            </a:r>
          </a:p>
          <a:p>
            <a:pPr lvl="2"/>
            <a:r>
              <a:rPr lang="en-US" dirty="0" smtClean="0"/>
              <a:t>Giving feedback</a:t>
            </a:r>
          </a:p>
          <a:p>
            <a:pPr lvl="2"/>
            <a:r>
              <a:rPr lang="en-US" dirty="0" smtClean="0"/>
              <a:t>Guiding you in developing analysis and communication skills</a:t>
            </a:r>
          </a:p>
          <a:p>
            <a:pPr lvl="2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695333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Giving out Candy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To people willing to</a:t>
            </a:r>
          </a:p>
          <a:p>
            <a:pPr lvl="1"/>
            <a:r>
              <a:rPr lang="en-US" dirty="0" smtClean="0"/>
              <a:t>Ask a question</a:t>
            </a:r>
          </a:p>
          <a:p>
            <a:pPr lvl="1"/>
            <a:r>
              <a:rPr lang="en-US" dirty="0" smtClean="0"/>
              <a:t>Share an explanation</a:t>
            </a:r>
          </a:p>
          <a:p>
            <a:pPr lvl="1"/>
            <a:r>
              <a:rPr lang="en-US" dirty="0" smtClean="0"/>
              <a:t>Summarize what their group talked about</a:t>
            </a:r>
          </a:p>
          <a:p>
            <a:r>
              <a:rPr lang="en-US" dirty="0" smtClean="0"/>
              <a:t>Using a microphone after the group vote</a:t>
            </a:r>
          </a:p>
          <a:p>
            <a:pPr lvl="1"/>
            <a:r>
              <a:rPr lang="en-US" dirty="0" smtClean="0"/>
              <a:t>You don’t have to stand up, just be a mystery voice from nowhere</a:t>
            </a:r>
          </a:p>
          <a:p>
            <a:r>
              <a:rPr lang="en-US" dirty="0" smtClean="0"/>
              <a:t>Your explanations are CRITICALLY HELPFUL for fellow students’ learning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33256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Chapters 1 and 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57200" y="3886200"/>
            <a:ext cx="8229600" cy="1752600"/>
          </a:xfrm>
        </p:spPr>
        <p:txBody>
          <a:bodyPr>
            <a:normAutofit/>
          </a:bodyPr>
          <a:lstStyle/>
          <a:p>
            <a:r>
              <a:rPr lang="en-US" dirty="0" smtClean="0"/>
              <a:t>You explored (read and did stuff in Alice):</a:t>
            </a:r>
          </a:p>
          <a:p>
            <a:r>
              <a:rPr lang="en-US" dirty="0" smtClean="0"/>
              <a:t>What might you need to understand more deeply?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04800" y="381000"/>
            <a:ext cx="85344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Alice Development Environment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  <p:custDataLst>
              <p:tags r:id="rId2"/>
            </p:custDataLst>
          </p:nvPr>
        </p:nvPicPr>
        <p:blipFill>
          <a:blip r:embed="rId4" cstate="print"/>
          <a:srcRect b="5935"/>
          <a:stretch>
            <a:fillRect/>
          </a:stretch>
        </p:blipFill>
        <p:spPr bwMode="auto">
          <a:xfrm>
            <a:off x="1143000" y="1722437"/>
            <a:ext cx="6847417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715000" y="381000"/>
            <a:ext cx="3124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do you call this?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  <p:custDataLst>
              <p:tags r:id="rId2"/>
            </p:custDataLst>
          </p:nvPr>
        </p:nvPicPr>
        <p:blipFill>
          <a:blip r:embed="rId7" cstate="print"/>
          <a:srcRect b="5935"/>
          <a:stretch>
            <a:fillRect/>
          </a:stretch>
        </p:blipFill>
        <p:spPr bwMode="auto">
          <a:xfrm>
            <a:off x="0" y="15240"/>
            <a:ext cx="5628217" cy="3970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>
            <p:custDataLst>
              <p:tags r:id="rId3"/>
            </p:custDataLst>
          </p:nvPr>
        </p:nvSpPr>
        <p:spPr>
          <a:xfrm>
            <a:off x="1600200" y="2514600"/>
            <a:ext cx="3962400" cy="152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>
            <p:custDataLst>
              <p:tags r:id="rId4"/>
            </p:custDataLst>
          </p:nvPr>
        </p:nvSpPr>
        <p:spPr>
          <a:xfrm>
            <a:off x="457200" y="4167664"/>
            <a:ext cx="76962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2800" dirty="0" smtClean="0"/>
              <a:t>Input</a:t>
            </a:r>
            <a:endParaRPr lang="en-US" sz="2800" dirty="0"/>
          </a:p>
          <a:p>
            <a:pPr marL="514350" indent="-514350">
              <a:buFont typeface="+mj-lt"/>
              <a:buAutoNum type="alphaUcPeriod"/>
            </a:pPr>
            <a:r>
              <a:rPr lang="en-US" sz="2800" dirty="0" smtClean="0"/>
              <a:t>Object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dirty="0" smtClean="0"/>
              <a:t>Direction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dirty="0" smtClean="0"/>
              <a:t>Control </a:t>
            </a:r>
            <a:r>
              <a:rPr lang="en-US" sz="2800" dirty="0"/>
              <a:t>Statement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dirty="0" smtClean="0"/>
              <a:t>Instruction/Statement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379524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What makes a good discussion?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Not just one thing, we’ll be discussing what makes a good discussion throughout the term</a:t>
            </a:r>
          </a:p>
          <a:p>
            <a:r>
              <a:rPr lang="en-US" dirty="0" smtClean="0"/>
              <a:t>But:</a:t>
            </a:r>
          </a:p>
          <a:p>
            <a:pPr lvl="1"/>
            <a:r>
              <a:rPr lang="en-US" dirty="0" smtClean="0"/>
              <a:t>Not so good…</a:t>
            </a:r>
          </a:p>
          <a:p>
            <a:pPr lvl="1"/>
            <a:r>
              <a:rPr lang="en-US" dirty="0" smtClean="0"/>
              <a:t>A lot better…</a:t>
            </a:r>
          </a:p>
          <a:p>
            <a:r>
              <a:rPr lang="en-US" dirty="0" smtClean="0"/>
              <a:t>Explain WHY and WHY NOT</a:t>
            </a:r>
          </a:p>
          <a:p>
            <a:r>
              <a:rPr lang="en-US" dirty="0" smtClean="0"/>
              <a:t>Discuss OTHER answers (what do they do?)</a:t>
            </a:r>
          </a:p>
          <a:p>
            <a:r>
              <a:rPr lang="en-US" dirty="0" smtClean="0"/>
              <a:t>Everyone talks</a:t>
            </a:r>
          </a:p>
          <a:p>
            <a:pPr lvl="1"/>
            <a:r>
              <a:rPr lang="en-US" dirty="0" smtClean="0"/>
              <a:t>Going back and forth…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1212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Points Earned During Lecture Period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Quiz Questions (3-5 at the beginning of the period)</a:t>
            </a:r>
          </a:p>
          <a:p>
            <a:pPr lvl="1"/>
            <a:r>
              <a:rPr lang="en-US" dirty="0" smtClean="0"/>
              <a:t>No books, no notes (except today), no computers out at all</a:t>
            </a:r>
          </a:p>
          <a:p>
            <a:pPr lvl="1"/>
            <a:r>
              <a:rPr lang="en-US" dirty="0" smtClean="0"/>
              <a:t>5% of your grade, drop your lowest 2</a:t>
            </a:r>
          </a:p>
          <a:p>
            <a:pPr lvl="1"/>
            <a:r>
              <a:rPr lang="en-US" dirty="0" smtClean="0"/>
              <a:t>(No quizzes week 10)</a:t>
            </a:r>
          </a:p>
          <a:p>
            <a:r>
              <a:rPr lang="en-US" dirty="0" smtClean="0"/>
              <a:t>Discussion Questions </a:t>
            </a:r>
          </a:p>
          <a:p>
            <a:pPr lvl="1"/>
            <a:r>
              <a:rPr lang="en-US" dirty="0" smtClean="0"/>
              <a:t>Must get at least 50% correct in each lecture to “get daily point”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During “group vote” you and your team must vote the same way!</a:t>
            </a:r>
            <a:r>
              <a:rPr lang="en-US" dirty="0" smtClean="0"/>
              <a:t> (or it’s not counted as correct, even if it is)</a:t>
            </a:r>
          </a:p>
          <a:p>
            <a:pPr lvl="1"/>
            <a:r>
              <a:rPr lang="en-US" dirty="0" smtClean="0"/>
              <a:t>10% of grade, can miss 2 lectures no penalty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67295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  <p:custDataLst>
              <p:tags r:id="rId1"/>
            </p:custDataLst>
          </p:nvPr>
        </p:nvPicPr>
        <p:blipFill>
          <a:blip r:embed="rId13" cstate="print"/>
          <a:srcRect b="5039"/>
          <a:stretch>
            <a:fillRect/>
          </a:stretch>
        </p:blipFill>
        <p:spPr bwMode="auto">
          <a:xfrm>
            <a:off x="0" y="0"/>
            <a:ext cx="6847417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81000" y="5334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If you want to control objects’ positions when </a:t>
            </a:r>
            <a:r>
              <a:rPr lang="en-US" u="sng" dirty="0" smtClean="0"/>
              <a:t>setting up a World</a:t>
            </a:r>
            <a:r>
              <a:rPr lang="en-US" dirty="0" smtClean="0"/>
              <a:t>, select methods from where?</a:t>
            </a:r>
            <a:endParaRPr lang="en-US" dirty="0"/>
          </a:p>
        </p:txBody>
      </p:sp>
      <p:sp>
        <p:nvSpPr>
          <p:cNvPr id="5" name="TextBox 4"/>
          <p:cNvSpPr txBox="1"/>
          <p:nvPr>
            <p:custDataLst>
              <p:tags r:id="rId3"/>
            </p:custDataLst>
          </p:nvPr>
        </p:nvSpPr>
        <p:spPr>
          <a:xfrm>
            <a:off x="4267200" y="3657600"/>
            <a:ext cx="5629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C00000"/>
                </a:solidFill>
              </a:rPr>
              <a:t>D</a:t>
            </a:r>
          </a:p>
        </p:txBody>
      </p:sp>
      <p:sp>
        <p:nvSpPr>
          <p:cNvPr id="6" name="TextBox 5"/>
          <p:cNvSpPr txBox="1"/>
          <p:nvPr>
            <p:custDataLst>
              <p:tags r:id="rId4"/>
            </p:custDataLst>
          </p:nvPr>
        </p:nvSpPr>
        <p:spPr>
          <a:xfrm>
            <a:off x="838200" y="914400"/>
            <a:ext cx="5405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C00000"/>
                </a:solidFill>
              </a:rPr>
              <a:t>A</a:t>
            </a:r>
          </a:p>
        </p:txBody>
      </p:sp>
      <p:sp>
        <p:nvSpPr>
          <p:cNvPr id="7" name="TextBox 6"/>
          <p:cNvSpPr txBox="1"/>
          <p:nvPr>
            <p:custDataLst>
              <p:tags r:id="rId5"/>
            </p:custDataLst>
          </p:nvPr>
        </p:nvSpPr>
        <p:spPr>
          <a:xfrm>
            <a:off x="1828800" y="914400"/>
            <a:ext cx="5196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C00000"/>
                </a:solidFill>
              </a:rPr>
              <a:t>B</a:t>
            </a:r>
          </a:p>
        </p:txBody>
      </p:sp>
      <p:sp>
        <p:nvSpPr>
          <p:cNvPr id="8" name="TextBox 7"/>
          <p:cNvSpPr txBox="1"/>
          <p:nvPr>
            <p:custDataLst>
              <p:tags r:id="rId6"/>
            </p:custDataLst>
          </p:nvPr>
        </p:nvSpPr>
        <p:spPr>
          <a:xfrm>
            <a:off x="990600" y="3352800"/>
            <a:ext cx="5132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rgbClr val="C00000"/>
                </a:solidFill>
              </a:rPr>
              <a:t>C</a:t>
            </a:r>
            <a:endParaRPr lang="en-US" sz="4800" dirty="0">
              <a:solidFill>
                <a:srgbClr val="C00000"/>
              </a:solidFill>
            </a:endParaRPr>
          </a:p>
        </p:txBody>
      </p:sp>
      <p:sp>
        <p:nvSpPr>
          <p:cNvPr id="9" name="Rectangle 8"/>
          <p:cNvSpPr/>
          <p:nvPr>
            <p:custDataLst>
              <p:tags r:id="rId7"/>
            </p:custDataLst>
          </p:nvPr>
        </p:nvSpPr>
        <p:spPr>
          <a:xfrm>
            <a:off x="0" y="685800"/>
            <a:ext cx="1752600" cy="1524000"/>
          </a:xfrm>
          <a:prstGeom prst="rect">
            <a:avLst/>
          </a:prstGeom>
          <a:noFill/>
          <a:ln w="889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>
            <p:custDataLst>
              <p:tags r:id="rId8"/>
            </p:custDataLst>
          </p:nvPr>
        </p:nvSpPr>
        <p:spPr>
          <a:xfrm>
            <a:off x="1752600" y="685800"/>
            <a:ext cx="1600200" cy="1295400"/>
          </a:xfrm>
          <a:prstGeom prst="rect">
            <a:avLst/>
          </a:prstGeom>
          <a:noFill/>
          <a:ln w="889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>
            <p:custDataLst>
              <p:tags r:id="rId9"/>
            </p:custDataLst>
          </p:nvPr>
        </p:nvSpPr>
        <p:spPr>
          <a:xfrm>
            <a:off x="0" y="2209800"/>
            <a:ext cx="1676400" cy="2590800"/>
          </a:xfrm>
          <a:prstGeom prst="rect">
            <a:avLst/>
          </a:prstGeom>
          <a:noFill/>
          <a:ln w="889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>
            <p:custDataLst>
              <p:tags r:id="rId10"/>
            </p:custDataLst>
          </p:nvPr>
        </p:nvSpPr>
        <p:spPr>
          <a:xfrm>
            <a:off x="1828800" y="1981200"/>
            <a:ext cx="4953000" cy="2819400"/>
          </a:xfrm>
          <a:prstGeom prst="rect">
            <a:avLst/>
          </a:prstGeom>
          <a:noFill/>
          <a:ln w="889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sz="3100" dirty="0" smtClean="0"/>
              <a:t>If </a:t>
            </a:r>
            <a:r>
              <a:rPr lang="en-US" sz="3100" dirty="0"/>
              <a:t>I want to make a </a:t>
            </a:r>
            <a:r>
              <a:rPr lang="en-US" sz="3100" dirty="0" smtClean="0"/>
              <a:t>spider robot's </a:t>
            </a:r>
            <a:r>
              <a:rPr lang="en-US" sz="3100" dirty="0"/>
              <a:t>head spin around 2 times, what would the instruction (method tile) look like in Alice</a:t>
            </a:r>
            <a:r>
              <a:rPr lang="en-US" sz="3100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47" t="52868" r="31411" b="42100"/>
          <a:stretch/>
        </p:blipFill>
        <p:spPr bwMode="auto">
          <a:xfrm>
            <a:off x="811161" y="3728883"/>
            <a:ext cx="6948743" cy="722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34" t="53000" r="26169" b="42161"/>
          <a:stretch/>
        </p:blipFill>
        <p:spPr bwMode="auto">
          <a:xfrm>
            <a:off x="811161" y="4648200"/>
            <a:ext cx="7704946" cy="673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70" t="60000" r="24604" b="35258"/>
          <a:stretch/>
        </p:blipFill>
        <p:spPr bwMode="auto">
          <a:xfrm>
            <a:off x="744794" y="1828800"/>
            <a:ext cx="8231717" cy="677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12" t="60000" r="28347" b="35258"/>
          <a:stretch/>
        </p:blipFill>
        <p:spPr bwMode="auto">
          <a:xfrm>
            <a:off x="774290" y="2667000"/>
            <a:ext cx="7313901" cy="666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8" name="Ink 7"/>
              <p14:cNvContentPartPr/>
              <p14:nvPr>
                <p:custDataLst>
                  <p:tags r:id="rId7"/>
                </p:custDataLst>
              </p14:nvPr>
            </p14:nvContentPartPr>
            <p14:xfrm>
              <a:off x="315209" y="1866821"/>
              <a:ext cx="410040" cy="340560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02969" y="1853501"/>
                <a:ext cx="434880" cy="342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7" name="Ink 26"/>
              <p14:cNvContentPartPr/>
              <p14:nvPr>
                <p:custDataLst>
                  <p:tags r:id="rId8"/>
                </p:custDataLst>
              </p14:nvPr>
            </p14:nvContentPartPr>
            <p14:xfrm>
              <a:off x="1184969" y="5693261"/>
              <a:ext cx="5898600" cy="492840"/>
            </p14:xfrm>
          </p:contentPart>
        </mc:Choice>
        <mc:Fallback xmlns="">
          <p:pic>
            <p:nvPicPr>
              <p:cNvPr id="27" name="Ink 26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170929" y="5688941"/>
                <a:ext cx="5916960" cy="511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858187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Ways to demonstrate </a:t>
            </a:r>
            <a:br>
              <a:rPr lang="en-US" dirty="0" smtClean="0"/>
            </a:br>
            <a:r>
              <a:rPr lang="en-US" dirty="0" smtClean="0"/>
              <a:t>understanding of programming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21816915"/>
              </p:ext>
            </p:extLst>
          </p:nvPr>
        </p:nvGraphicFramePr>
        <p:xfrm>
          <a:off x="2438400" y="1600200"/>
          <a:ext cx="3733800" cy="44958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733800"/>
              </a:tblGrid>
              <a:tr h="149860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Scenario: Idea in</a:t>
                      </a:r>
                      <a:r>
                        <a:rPr lang="en-US" sz="2400" baseline="0" dirty="0" smtClean="0"/>
                        <a:t> your head</a:t>
                      </a:r>
                      <a:endParaRPr lang="en-US" sz="2400" dirty="0"/>
                    </a:p>
                  </a:txBody>
                  <a:tcPr/>
                </a:tc>
              </a:tr>
              <a:tr h="149860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Design: Storyboard</a:t>
                      </a:r>
                      <a:endParaRPr lang="en-US" sz="2400" dirty="0"/>
                    </a:p>
                  </a:txBody>
                  <a:tcPr/>
                </a:tc>
              </a:tr>
              <a:tr h="149860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Implementation: Program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6" name="Straight Arrow Connector 5"/>
          <p:cNvCxnSpPr/>
          <p:nvPr>
            <p:custDataLst>
              <p:tags r:id="rId3"/>
            </p:custDataLst>
          </p:nvPr>
        </p:nvCxnSpPr>
        <p:spPr>
          <a:xfrm>
            <a:off x="1905000" y="1600200"/>
            <a:ext cx="0" cy="4419600"/>
          </a:xfrm>
          <a:prstGeom prst="straightConnector1">
            <a:avLst/>
          </a:prstGeom>
          <a:ln w="889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>
            <p:custDataLst>
              <p:tags r:id="rId4"/>
            </p:custDataLst>
          </p:nvPr>
        </p:nvCxnSpPr>
        <p:spPr>
          <a:xfrm flipV="1">
            <a:off x="6705600" y="1600200"/>
            <a:ext cx="0" cy="4495800"/>
          </a:xfrm>
          <a:prstGeom prst="straightConnector1">
            <a:avLst/>
          </a:prstGeom>
          <a:ln w="889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>
            <p:custDataLst>
              <p:tags r:id="rId5"/>
            </p:custDataLst>
          </p:nvPr>
        </p:nvSpPr>
        <p:spPr>
          <a:xfrm rot="5400000">
            <a:off x="273516" y="3463379"/>
            <a:ext cx="187852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Writing</a:t>
            </a:r>
            <a:endParaRPr lang="en-US" sz="4400" dirty="0"/>
          </a:p>
        </p:txBody>
      </p:sp>
      <p:sp>
        <p:nvSpPr>
          <p:cNvPr id="12" name="TextBox 11"/>
          <p:cNvSpPr txBox="1"/>
          <p:nvPr>
            <p:custDataLst>
              <p:tags r:id="rId6"/>
            </p:custDataLst>
          </p:nvPr>
        </p:nvSpPr>
        <p:spPr>
          <a:xfrm rot="16200000">
            <a:off x="6700748" y="3597773"/>
            <a:ext cx="202138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Reading</a:t>
            </a:r>
            <a:endParaRPr lang="en-US" sz="4400" dirty="0"/>
          </a:p>
        </p:txBody>
      </p:sp>
      <p:sp>
        <p:nvSpPr>
          <p:cNvPr id="13" name="TextBox 12"/>
          <p:cNvSpPr txBox="1"/>
          <p:nvPr>
            <p:custDataLst>
              <p:tags r:id="rId7"/>
            </p:custDataLst>
          </p:nvPr>
        </p:nvSpPr>
        <p:spPr>
          <a:xfrm>
            <a:off x="191507" y="6324600"/>
            <a:ext cx="30144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Produce a result/artifact</a:t>
            </a:r>
            <a:endParaRPr lang="en-US" dirty="0"/>
          </a:p>
        </p:txBody>
      </p:sp>
      <p:sp>
        <p:nvSpPr>
          <p:cNvPr id="14" name="TextBox 13"/>
          <p:cNvSpPr txBox="1"/>
          <p:nvPr>
            <p:custDataLst>
              <p:tags r:id="rId8"/>
            </p:custDataLst>
          </p:nvPr>
        </p:nvSpPr>
        <p:spPr>
          <a:xfrm>
            <a:off x="5464467" y="6187999"/>
            <a:ext cx="36795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Communication among people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Debugging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911453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Writing:</a:t>
            </a:r>
            <a:br>
              <a:rPr lang="en-US" dirty="0" smtClean="0"/>
            </a:br>
            <a:r>
              <a:rPr lang="en-US" dirty="0" smtClean="0"/>
              <a:t>Textual Storyboarding to Programs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Given a visualization of what something should do</a:t>
            </a:r>
          </a:p>
          <a:p>
            <a:pPr lvl="1"/>
            <a:r>
              <a:rPr lang="en-US" dirty="0" smtClean="0"/>
              <a:t>Or here an actual movie created in Alice</a:t>
            </a:r>
          </a:p>
          <a:p>
            <a:r>
              <a:rPr lang="en-US" dirty="0" smtClean="0"/>
              <a:t>Can you write a textual storyboard to describe the action?</a:t>
            </a:r>
          </a:p>
          <a:p>
            <a:r>
              <a:rPr lang="en-US" dirty="0" smtClean="0"/>
              <a:t>Later on: Can you translate that textual storyboard into Alice instructions?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Analysis Practice</a:t>
            </a:r>
            <a:endParaRPr lang="en-US" dirty="0"/>
          </a:p>
        </p:txBody>
      </p:sp>
      <p:sp>
        <p:nvSpPr>
          <p:cNvPr id="4" name="TextBox 3"/>
          <p:cNvSpPr txBox="1"/>
          <p:nvPr>
            <p:custDataLst>
              <p:tags r:id="rId2"/>
            </p:custDataLst>
          </p:nvPr>
        </p:nvSpPr>
        <p:spPr>
          <a:xfrm>
            <a:off x="304800" y="1780452"/>
            <a:ext cx="8633197" cy="341632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Next:  I’m going to “play” an Alice movie</a:t>
            </a:r>
            <a:br>
              <a:rPr lang="en-US" sz="3600" dirty="0" smtClean="0"/>
            </a:br>
            <a:endParaRPr lang="en-US" sz="3600" dirty="0" smtClean="0"/>
          </a:p>
          <a:p>
            <a:pPr algn="ctr"/>
            <a:r>
              <a:rPr lang="en-US" sz="3600" dirty="0" smtClean="0"/>
              <a:t>Watch CLOSELY, and </a:t>
            </a:r>
          </a:p>
          <a:p>
            <a:pPr algn="ctr"/>
            <a:r>
              <a:rPr lang="en-US" sz="3600" dirty="0" smtClean="0"/>
              <a:t>pick which storyboard reflects what you see</a:t>
            </a:r>
            <a:br>
              <a:rPr lang="en-US" sz="3600" dirty="0" smtClean="0"/>
            </a:br>
            <a:endParaRPr lang="en-US" sz="3600" dirty="0" smtClean="0"/>
          </a:p>
          <a:p>
            <a:pPr algn="ctr"/>
            <a:r>
              <a:rPr lang="en-US" sz="3600" dirty="0" smtClean="0"/>
              <a:t>I’ll play it a couple times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8521855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17634" y="100028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For the video, which textual storyboard best represents what you see happening?</a:t>
            </a:r>
            <a:endParaRPr lang="en-US" sz="2800" dirty="0"/>
          </a:p>
        </p:txBody>
      </p:sp>
      <p:sp>
        <p:nvSpPr>
          <p:cNvPr id="7" name="TextBox 6"/>
          <p:cNvSpPr txBox="1"/>
          <p:nvPr>
            <p:custDataLst>
              <p:tags r:id="rId2"/>
            </p:custDataLst>
          </p:nvPr>
        </p:nvSpPr>
        <p:spPr>
          <a:xfrm>
            <a:off x="601493" y="1295400"/>
            <a:ext cx="6986336" cy="25545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i="1" dirty="0" smtClean="0"/>
              <a:t>Do these steps in order</a:t>
            </a:r>
          </a:p>
          <a:p>
            <a:r>
              <a:rPr lang="en-US" sz="3200" dirty="0" smtClean="0"/>
              <a:t>  Girl turns toward boy</a:t>
            </a:r>
          </a:p>
          <a:p>
            <a:r>
              <a:rPr lang="en-US" sz="3200" dirty="0" smtClean="0"/>
              <a:t>  Girl moves a small amount towards boy</a:t>
            </a:r>
          </a:p>
          <a:p>
            <a:r>
              <a:rPr lang="en-US" sz="3200" dirty="0" smtClean="0"/>
              <a:t>  Boy moves a larger amount towards girl</a:t>
            </a:r>
          </a:p>
          <a:p>
            <a:r>
              <a:rPr lang="en-US" sz="3200" dirty="0" smtClean="0"/>
              <a:t>  Boy turns toward girl</a:t>
            </a:r>
            <a:endParaRPr lang="en-US" sz="3200" dirty="0"/>
          </a:p>
        </p:txBody>
      </p:sp>
      <p:sp>
        <p:nvSpPr>
          <p:cNvPr id="9" name="TextBox 8"/>
          <p:cNvSpPr txBox="1"/>
          <p:nvPr>
            <p:custDataLst>
              <p:tags r:id="rId3"/>
            </p:custDataLst>
          </p:nvPr>
        </p:nvSpPr>
        <p:spPr>
          <a:xfrm>
            <a:off x="578146" y="3962400"/>
            <a:ext cx="7265259" cy="30469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i="1" dirty="0" smtClean="0"/>
              <a:t>Do these steps in order</a:t>
            </a:r>
            <a:endParaRPr lang="en-US" sz="3200" dirty="0" smtClean="0"/>
          </a:p>
          <a:p>
            <a:r>
              <a:rPr lang="en-US" sz="3200" dirty="0" smtClean="0"/>
              <a:t>  Girl turns toward boy</a:t>
            </a:r>
          </a:p>
          <a:p>
            <a:r>
              <a:rPr lang="en-US" sz="3200" i="1" dirty="0" smtClean="0"/>
              <a:t>  Do the following steps together</a:t>
            </a:r>
          </a:p>
          <a:p>
            <a:r>
              <a:rPr lang="en-US" sz="3200" dirty="0" smtClean="0"/>
              <a:t>    Girl moves a small amount towards boy</a:t>
            </a:r>
          </a:p>
          <a:p>
            <a:r>
              <a:rPr lang="en-US" sz="3200" dirty="0" smtClean="0"/>
              <a:t>     Boy moves a larger amount towards girl</a:t>
            </a:r>
          </a:p>
          <a:p>
            <a:r>
              <a:rPr lang="en-US" sz="3200" dirty="0" smtClean="0"/>
              <a:t>  Boy turns toward girl</a:t>
            </a:r>
            <a:endParaRPr lang="en-US" sz="3200" dirty="0"/>
          </a:p>
        </p:txBody>
      </p:sp>
      <p:sp>
        <p:nvSpPr>
          <p:cNvPr id="13" name="TextBox 12"/>
          <p:cNvSpPr txBox="1"/>
          <p:nvPr>
            <p:custDataLst>
              <p:tags r:id="rId4"/>
            </p:custDataLst>
          </p:nvPr>
        </p:nvSpPr>
        <p:spPr>
          <a:xfrm>
            <a:off x="37613" y="1394192"/>
            <a:ext cx="5405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C00000"/>
                </a:solidFill>
              </a:rPr>
              <a:t>A</a:t>
            </a:r>
          </a:p>
        </p:txBody>
      </p:sp>
      <p:sp>
        <p:nvSpPr>
          <p:cNvPr id="14" name="TextBox 13"/>
          <p:cNvSpPr txBox="1"/>
          <p:nvPr>
            <p:custDataLst>
              <p:tags r:id="rId5"/>
            </p:custDataLst>
          </p:nvPr>
        </p:nvSpPr>
        <p:spPr>
          <a:xfrm>
            <a:off x="13706" y="3821221"/>
            <a:ext cx="5196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C00000"/>
                </a:solidFill>
              </a:rPr>
              <a:t>B</a:t>
            </a:r>
          </a:p>
        </p:txBody>
      </p:sp>
      <p:sp>
        <p:nvSpPr>
          <p:cNvPr id="16" name="TextBox 15"/>
          <p:cNvSpPr txBox="1"/>
          <p:nvPr>
            <p:custDataLst>
              <p:tags r:id="rId6"/>
            </p:custDataLst>
          </p:nvPr>
        </p:nvSpPr>
        <p:spPr>
          <a:xfrm>
            <a:off x="7793404" y="2261975"/>
            <a:ext cx="3124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C00000"/>
                </a:solidFill>
              </a:rPr>
              <a:t>C</a:t>
            </a:r>
            <a:r>
              <a:rPr lang="en-US" sz="4800" dirty="0" smtClean="0">
                <a:solidFill>
                  <a:srgbClr val="C00000"/>
                </a:solidFill>
              </a:rPr>
              <a:t> </a:t>
            </a:r>
            <a:br>
              <a:rPr lang="en-US" sz="4800" dirty="0" smtClean="0">
                <a:solidFill>
                  <a:srgbClr val="C00000"/>
                </a:solidFill>
              </a:rPr>
            </a:br>
            <a:r>
              <a:rPr lang="en-US" sz="2000" dirty="0" smtClean="0">
                <a:solidFill>
                  <a:srgbClr val="C00000"/>
                </a:solidFill>
              </a:rPr>
              <a:t>None of </a:t>
            </a:r>
            <a:br>
              <a:rPr lang="en-US" sz="2000" dirty="0" smtClean="0">
                <a:solidFill>
                  <a:srgbClr val="C00000"/>
                </a:solidFill>
              </a:rPr>
            </a:br>
            <a:r>
              <a:rPr lang="en-US" sz="2000" dirty="0" smtClean="0">
                <a:solidFill>
                  <a:srgbClr val="C00000"/>
                </a:solidFill>
              </a:rPr>
              <a:t>the Above</a:t>
            </a:r>
            <a:endParaRPr lang="en-US" sz="2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What’s wrong with this storyboard?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4800600"/>
            <a:ext cx="8229600" cy="1706563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2800" dirty="0" smtClean="0"/>
              <a:t>An instruction is out of order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dirty="0" smtClean="0"/>
              <a:t>The “larger” and “small” statements are in the wrong order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dirty="0" smtClean="0"/>
              <a:t>Nothing, it works just like the previous one</a:t>
            </a:r>
            <a:endParaRPr lang="en-US" sz="2800" dirty="0"/>
          </a:p>
        </p:txBody>
      </p:sp>
      <p:sp>
        <p:nvSpPr>
          <p:cNvPr id="4" name="TextBox 3"/>
          <p:cNvSpPr txBox="1"/>
          <p:nvPr>
            <p:custDataLst>
              <p:tags r:id="rId3"/>
            </p:custDataLst>
          </p:nvPr>
        </p:nvSpPr>
        <p:spPr>
          <a:xfrm>
            <a:off x="609600" y="1143000"/>
            <a:ext cx="7172284" cy="35394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i="1" dirty="0" smtClean="0"/>
              <a:t>Do these steps in order</a:t>
            </a:r>
            <a:endParaRPr lang="en-US" sz="3200" dirty="0" smtClean="0"/>
          </a:p>
          <a:p>
            <a:r>
              <a:rPr lang="en-US" sz="3200" dirty="0" smtClean="0"/>
              <a:t>  Girl turns toward boy</a:t>
            </a:r>
          </a:p>
          <a:p>
            <a:r>
              <a:rPr lang="en-US" sz="3200" dirty="0" smtClean="0"/>
              <a:t>  Boy turns toward girl</a:t>
            </a:r>
          </a:p>
          <a:p>
            <a:r>
              <a:rPr lang="en-US" sz="3200" dirty="0"/>
              <a:t> </a:t>
            </a:r>
            <a:r>
              <a:rPr lang="en-US" sz="3200" dirty="0" smtClean="0"/>
              <a:t> </a:t>
            </a:r>
            <a:r>
              <a:rPr lang="en-US" sz="3200" i="1" dirty="0" smtClean="0"/>
              <a:t>Do the following steps together</a:t>
            </a:r>
            <a:r>
              <a:rPr lang="en-US" sz="3200" dirty="0" smtClean="0"/>
              <a:t>  </a:t>
            </a:r>
          </a:p>
          <a:p>
            <a:r>
              <a:rPr lang="en-US" sz="3200" dirty="0" smtClean="0"/>
              <a:t>    Boy moves a larger amount towards girl</a:t>
            </a:r>
          </a:p>
          <a:p>
            <a:r>
              <a:rPr lang="en-US" sz="3200" dirty="0" smtClean="0"/>
              <a:t>    Girl </a:t>
            </a:r>
            <a:r>
              <a:rPr lang="en-US" sz="3200" dirty="0"/>
              <a:t>moves a small amount towards boy</a:t>
            </a:r>
          </a:p>
          <a:p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34179048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Writing: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If you are given “a video”</a:t>
            </a:r>
          </a:p>
          <a:p>
            <a:pPr lvl="1"/>
            <a:r>
              <a:rPr lang="en-US" sz="3600" dirty="0" smtClean="0"/>
              <a:t>Can you see the (</a:t>
            </a:r>
            <a:r>
              <a:rPr lang="en-US" sz="3600" dirty="0" smtClean="0">
                <a:solidFill>
                  <a:srgbClr val="C00000"/>
                </a:solidFill>
              </a:rPr>
              <a:t>very detailed</a:t>
            </a:r>
            <a:r>
              <a:rPr lang="en-US" sz="3600" dirty="0" smtClean="0"/>
              <a:t>) steps that took place?</a:t>
            </a:r>
          </a:p>
          <a:p>
            <a:pPr lvl="2"/>
            <a:r>
              <a:rPr lang="en-US" sz="3200" dirty="0" smtClean="0"/>
              <a:t>Can you identify order and other characteristics (doing things together versus in order </a:t>
            </a:r>
            <a:r>
              <a:rPr lang="en-US" sz="3200" dirty="0"/>
              <a:t>(</a:t>
            </a:r>
            <a:r>
              <a:rPr lang="en-US" sz="3200" b="1" dirty="0" smtClean="0">
                <a:solidFill>
                  <a:srgbClr val="CC0066"/>
                </a:solidFill>
              </a:rPr>
              <a:t>sequentially</a:t>
            </a:r>
            <a:r>
              <a:rPr lang="en-US" sz="3200" dirty="0" smtClean="0"/>
              <a:t>))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Writing: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A) Design: Can you express your understanding of the steps in a textual storyboard</a:t>
            </a:r>
          </a:p>
          <a:p>
            <a:pPr lvl="1"/>
            <a:r>
              <a:rPr lang="en-US" dirty="0" smtClean="0"/>
              <a:t>Including the special characteristics?</a:t>
            </a:r>
          </a:p>
          <a:p>
            <a:r>
              <a:rPr lang="en-US" dirty="0" smtClean="0"/>
              <a:t>B) Implement: Can you translate your storyboard into Alice instructions? (</a:t>
            </a:r>
            <a:r>
              <a:rPr lang="en-US" dirty="0" smtClean="0">
                <a:solidFill>
                  <a:srgbClr val="CC0066"/>
                </a:solidFill>
              </a:rPr>
              <a:t>code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TextBox 3"/>
          <p:cNvSpPr txBox="1"/>
          <p:nvPr>
            <p:custDataLst>
              <p:tags r:id="rId3"/>
            </p:custDataLst>
          </p:nvPr>
        </p:nvSpPr>
        <p:spPr>
          <a:xfrm>
            <a:off x="1066800" y="5158770"/>
            <a:ext cx="6172200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/>
              <a:t>We just did a variant of A, </a:t>
            </a:r>
            <a:br>
              <a:rPr lang="en-US" sz="3200" smtClean="0"/>
            </a:br>
            <a:r>
              <a:rPr lang="en-US" sz="3200" smtClean="0"/>
              <a:t>let’s try B, but we’ll work one instruction at a time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681761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Remember, this is our storyboard</a:t>
            </a:r>
            <a:endParaRPr lang="en-US" dirty="0"/>
          </a:p>
        </p:txBody>
      </p:sp>
      <p:sp>
        <p:nvSpPr>
          <p:cNvPr id="4" name="TextBox 3"/>
          <p:cNvSpPr txBox="1"/>
          <p:nvPr>
            <p:custDataLst>
              <p:tags r:id="rId2"/>
            </p:custDataLst>
          </p:nvPr>
        </p:nvSpPr>
        <p:spPr>
          <a:xfrm>
            <a:off x="838200" y="1905000"/>
            <a:ext cx="7265259" cy="30469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i="1" dirty="0" smtClean="0"/>
              <a:t>Do these steps in order</a:t>
            </a:r>
            <a:endParaRPr lang="en-US" sz="3200" dirty="0" smtClean="0"/>
          </a:p>
          <a:p>
            <a:r>
              <a:rPr lang="en-US" sz="3200" dirty="0" smtClean="0"/>
              <a:t>  Girl turns toward boy</a:t>
            </a:r>
          </a:p>
          <a:p>
            <a:r>
              <a:rPr lang="en-US" sz="3200" i="1" dirty="0" smtClean="0"/>
              <a:t>  Do the following steps together</a:t>
            </a:r>
          </a:p>
          <a:p>
            <a:r>
              <a:rPr lang="en-US" sz="3200" dirty="0" smtClean="0"/>
              <a:t>    Girl moves a small amount towards boy</a:t>
            </a:r>
          </a:p>
          <a:p>
            <a:r>
              <a:rPr lang="en-US" sz="3200" dirty="0" smtClean="0"/>
              <a:t>     Boy moves a larger amount towards girl</a:t>
            </a:r>
          </a:p>
          <a:p>
            <a:r>
              <a:rPr lang="en-US" sz="3200" dirty="0" smtClean="0"/>
              <a:t>  Boy turns toward girl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5610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Which is true about CSE3 labs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2" name="Ink 41"/>
              <p14:cNvContentPartPr/>
              <p14:nvPr>
                <p:custDataLst>
                  <p:tags r:id="rId2"/>
                </p:custDataLst>
              </p14:nvPr>
            </p14:nvContentPartPr>
            <p14:xfrm>
              <a:off x="-1674194" y="1589705"/>
              <a:ext cx="360" cy="360"/>
            </p14:xfrm>
          </p:contentPart>
        </mc:Choice>
        <mc:Fallback xmlns="">
          <p:pic>
            <p:nvPicPr>
              <p:cNvPr id="42" name="Ink 41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-1682474" y="1581425"/>
                <a:ext cx="16920" cy="1692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Rectangle 2"/>
          <p:cNvSpPr/>
          <p:nvPr>
            <p:custDataLst>
              <p:tags r:id="rId3"/>
            </p:custDataLst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4"/>
            </p:custDataLst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dirty="0"/>
              <a:t>I can drop my lowest lab </a:t>
            </a:r>
            <a:r>
              <a:rPr lang="en-US" dirty="0" smtClean="0"/>
              <a:t>grade.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I </a:t>
            </a:r>
            <a:r>
              <a:rPr lang="en-US" dirty="0"/>
              <a:t>can go to any lab time I </a:t>
            </a:r>
            <a:r>
              <a:rPr lang="en-US" dirty="0" smtClean="0"/>
              <a:t>like, but I should try to go to the same one each week.</a:t>
            </a:r>
            <a:endParaRPr lang="en-US" dirty="0"/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They are optional, but they are very important for allowing me to test my knowledge.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I can attend a different lab section (in case I have to or have missed mine), but I must ask permission first.</a:t>
            </a:r>
          </a:p>
        </p:txBody>
      </p:sp>
    </p:spTree>
    <p:extLst>
      <p:ext uri="{BB962C8B-B14F-4D97-AF65-F5344CB8AC3E}">
        <p14:creationId xmlns:p14="http://schemas.microsoft.com/office/powerpoint/2010/main" val="41740499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 rotWithShape="1">
          <a:blip r:embed="rId13" cstate="print"/>
          <a:srcRect l="36719" t="54167" r="28720" b="38815"/>
          <a:stretch/>
        </p:blipFill>
        <p:spPr bwMode="auto">
          <a:xfrm>
            <a:off x="1600200" y="609600"/>
            <a:ext cx="7504924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>
            <p:custDataLst>
              <p:tags r:id="rId2"/>
            </p:custDataLst>
          </p:nvPr>
        </p:nvSpPr>
        <p:spPr>
          <a:xfrm>
            <a:off x="1102158" y="4807803"/>
            <a:ext cx="5629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C00000"/>
                </a:solidFill>
              </a:rPr>
              <a:t>D</a:t>
            </a:r>
          </a:p>
        </p:txBody>
      </p:sp>
      <p:sp>
        <p:nvSpPr>
          <p:cNvPr id="10" name="TextBox 9"/>
          <p:cNvSpPr txBox="1"/>
          <p:nvPr>
            <p:custDataLst>
              <p:tags r:id="rId3"/>
            </p:custDataLst>
          </p:nvPr>
        </p:nvSpPr>
        <p:spPr>
          <a:xfrm>
            <a:off x="990600" y="457200"/>
            <a:ext cx="5405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C00000"/>
                </a:solidFill>
              </a:rPr>
              <a:t>A</a:t>
            </a:r>
          </a:p>
        </p:txBody>
      </p:sp>
      <p:sp>
        <p:nvSpPr>
          <p:cNvPr id="11" name="TextBox 10"/>
          <p:cNvSpPr txBox="1"/>
          <p:nvPr>
            <p:custDataLst>
              <p:tags r:id="rId4"/>
            </p:custDataLst>
          </p:nvPr>
        </p:nvSpPr>
        <p:spPr>
          <a:xfrm>
            <a:off x="990600" y="2209800"/>
            <a:ext cx="5196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C00000"/>
                </a:solidFill>
              </a:rPr>
              <a:t>B</a:t>
            </a:r>
          </a:p>
        </p:txBody>
      </p:sp>
      <p:sp>
        <p:nvSpPr>
          <p:cNvPr id="12" name="TextBox 11"/>
          <p:cNvSpPr txBox="1"/>
          <p:nvPr>
            <p:custDataLst>
              <p:tags r:id="rId5"/>
            </p:custDataLst>
          </p:nvPr>
        </p:nvSpPr>
        <p:spPr>
          <a:xfrm>
            <a:off x="1102158" y="3581400"/>
            <a:ext cx="5132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rgbClr val="C00000"/>
                </a:solidFill>
              </a:rPr>
              <a:t>C</a:t>
            </a:r>
            <a:endParaRPr lang="en-US" sz="4800" dirty="0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>
            <p:custDataLst>
              <p:tags r:id="rId6"/>
            </p:custDataLst>
          </p:nvPr>
        </p:nvSpPr>
        <p:spPr>
          <a:xfrm>
            <a:off x="1102158" y="5979502"/>
            <a:ext cx="53379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C00000"/>
                </a:solidFill>
              </a:rPr>
              <a:t>E </a:t>
            </a:r>
            <a:r>
              <a:rPr lang="en-US" sz="3200" dirty="0" smtClean="0">
                <a:solidFill>
                  <a:srgbClr val="C00000"/>
                </a:solidFill>
              </a:rPr>
              <a:t>More than one of the above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 rotWithShape="1">
          <a:blip r:embed="rId14" cstate="print"/>
          <a:srcRect l="36719" t="54167" r="27656" b="39583"/>
          <a:stretch/>
        </p:blipFill>
        <p:spPr bwMode="auto">
          <a:xfrm>
            <a:off x="1767840" y="3369251"/>
            <a:ext cx="7086600" cy="932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 rotWithShape="1">
          <a:blip r:embed="rId15" cstate="print"/>
          <a:srcRect l="36719" t="54167" r="31875" b="38541"/>
          <a:stretch/>
        </p:blipFill>
        <p:spPr bwMode="auto">
          <a:xfrm>
            <a:off x="1783080" y="4622645"/>
            <a:ext cx="6838561" cy="1190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 rotWithShape="1">
          <a:blip r:embed="rId16" cstate="print"/>
          <a:srcRect l="38168" t="55266" r="33759" b="39873"/>
          <a:stretch/>
        </p:blipFill>
        <p:spPr bwMode="auto">
          <a:xfrm>
            <a:off x="1722120" y="2106953"/>
            <a:ext cx="704088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>
            <p:custDataLst>
              <p:tags r:id="rId10"/>
            </p:custDataLst>
          </p:nvPr>
        </p:nvSpPr>
        <p:spPr>
          <a:xfrm>
            <a:off x="6872268" y="0"/>
            <a:ext cx="223285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dirty="0"/>
              <a:t> Girl turns toward boy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The rest…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What more do we need to do (after the previous statement) to create the rest of the program? </a:t>
            </a:r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>
            <p:custDataLst>
              <p:tags r:id="rId1"/>
            </p:custDataLst>
          </p:nvPr>
        </p:nvSpPr>
        <p:spPr>
          <a:xfrm>
            <a:off x="0" y="1572631"/>
            <a:ext cx="5405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C00000"/>
                </a:solidFill>
              </a:rPr>
              <a:t>A</a:t>
            </a:r>
          </a:p>
        </p:txBody>
      </p:sp>
      <p:sp>
        <p:nvSpPr>
          <p:cNvPr id="11" name="TextBox 10"/>
          <p:cNvSpPr txBox="1"/>
          <p:nvPr>
            <p:custDataLst>
              <p:tags r:id="rId2"/>
            </p:custDataLst>
          </p:nvPr>
        </p:nvSpPr>
        <p:spPr>
          <a:xfrm>
            <a:off x="0" y="3325231"/>
            <a:ext cx="5196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C00000"/>
                </a:solidFill>
              </a:rPr>
              <a:t>B</a:t>
            </a:r>
          </a:p>
        </p:txBody>
      </p:sp>
      <p:sp>
        <p:nvSpPr>
          <p:cNvPr id="17" name="TextBox 16"/>
          <p:cNvSpPr txBox="1"/>
          <p:nvPr>
            <p:custDataLst>
              <p:tags r:id="rId3"/>
            </p:custDataLst>
          </p:nvPr>
        </p:nvSpPr>
        <p:spPr>
          <a:xfrm>
            <a:off x="1371600" y="5855953"/>
            <a:ext cx="37855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C00000"/>
                </a:solidFill>
              </a:rPr>
              <a:t>C</a:t>
            </a:r>
            <a:r>
              <a:rPr lang="en-US" sz="4800" dirty="0" smtClean="0">
                <a:solidFill>
                  <a:srgbClr val="C00000"/>
                </a:solidFill>
              </a:rPr>
              <a:t> </a:t>
            </a:r>
            <a:r>
              <a:rPr lang="en-US" sz="3200" dirty="0" smtClean="0">
                <a:solidFill>
                  <a:srgbClr val="C00000"/>
                </a:solidFill>
              </a:rPr>
              <a:t>None of the Above</a:t>
            </a:r>
            <a:endParaRPr lang="en-US" sz="3200" dirty="0">
              <a:solidFill>
                <a:srgbClr val="C00000"/>
              </a:solidFill>
            </a:endParaRPr>
          </a:p>
        </p:txBody>
      </p:sp>
      <p:grpSp>
        <p:nvGrpSpPr>
          <p:cNvPr id="27" name="Group 26"/>
          <p:cNvGrpSpPr/>
          <p:nvPr>
            <p:custDataLst>
              <p:tags r:id="rId4"/>
            </p:custDataLst>
          </p:nvPr>
        </p:nvGrpSpPr>
        <p:grpSpPr>
          <a:xfrm>
            <a:off x="372975" y="3649670"/>
            <a:ext cx="9325303" cy="2206283"/>
            <a:chOff x="1600200" y="457200"/>
            <a:chExt cx="5867400" cy="1219200"/>
          </a:xfrm>
        </p:grpSpPr>
        <p:pic>
          <p:nvPicPr>
            <p:cNvPr id="2050" name="Picture 2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17" cstate="print"/>
            <a:srcRect l="36719" t="60417" r="3125" b="22917"/>
            <a:stretch>
              <a:fillRect/>
            </a:stretch>
          </p:blipFill>
          <p:spPr bwMode="auto">
            <a:xfrm>
              <a:off x="1600200" y="457200"/>
              <a:ext cx="5867400" cy="121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Rectangle 17"/>
            <p:cNvSpPr/>
            <p:nvPr>
              <p:custDataLst>
                <p:tags r:id="rId13"/>
              </p:custDataLst>
            </p:nvPr>
          </p:nvSpPr>
          <p:spPr>
            <a:xfrm>
              <a:off x="2971800" y="685800"/>
              <a:ext cx="1676400" cy="228600"/>
            </a:xfrm>
            <a:prstGeom prst="rect">
              <a:avLst/>
            </a:prstGeom>
            <a:noFill/>
            <a:ln w="508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>
              <p:custDataLst>
                <p:tags r:id="rId14"/>
              </p:custDataLst>
            </p:nvPr>
          </p:nvSpPr>
          <p:spPr>
            <a:xfrm>
              <a:off x="2819400" y="990600"/>
              <a:ext cx="1600200" cy="228600"/>
            </a:xfrm>
            <a:prstGeom prst="rect">
              <a:avLst/>
            </a:prstGeom>
            <a:noFill/>
            <a:ln w="508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/>
          <p:cNvGrpSpPr/>
          <p:nvPr>
            <p:custDataLst>
              <p:tags r:id="rId5"/>
            </p:custDataLst>
          </p:nvPr>
        </p:nvGrpSpPr>
        <p:grpSpPr>
          <a:xfrm>
            <a:off x="372975" y="1461288"/>
            <a:ext cx="9172910" cy="2019300"/>
            <a:chOff x="1676400" y="2286000"/>
            <a:chExt cx="5562600" cy="1143000"/>
          </a:xfrm>
        </p:grpSpPr>
        <p:pic>
          <p:nvPicPr>
            <p:cNvPr id="2051" name="Picture 3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18" cstate="print"/>
            <a:srcRect l="37500" t="60417" r="5469" b="23958"/>
            <a:stretch>
              <a:fillRect/>
            </a:stretch>
          </p:blipFill>
          <p:spPr bwMode="auto">
            <a:xfrm>
              <a:off x="1676400" y="2286000"/>
              <a:ext cx="5562600" cy="1143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Rectangle 19"/>
            <p:cNvSpPr/>
            <p:nvPr>
              <p:custDataLst>
                <p:tags r:id="rId10"/>
              </p:custDataLst>
            </p:nvPr>
          </p:nvSpPr>
          <p:spPr>
            <a:xfrm>
              <a:off x="2971800" y="2514600"/>
              <a:ext cx="1600200" cy="228600"/>
            </a:xfrm>
            <a:prstGeom prst="rect">
              <a:avLst/>
            </a:prstGeom>
            <a:noFill/>
            <a:ln w="508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>
              <p:custDataLst>
                <p:tags r:id="rId11"/>
              </p:custDataLst>
            </p:nvPr>
          </p:nvSpPr>
          <p:spPr>
            <a:xfrm>
              <a:off x="2819400" y="2819400"/>
              <a:ext cx="1676400" cy="228600"/>
            </a:xfrm>
            <a:prstGeom prst="rect">
              <a:avLst/>
            </a:prstGeom>
            <a:noFill/>
            <a:ln w="508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TextBox 29"/>
          <p:cNvSpPr txBox="1"/>
          <p:nvPr>
            <p:custDataLst>
              <p:tags r:id="rId6"/>
            </p:custDataLst>
          </p:nvPr>
        </p:nvSpPr>
        <p:spPr>
          <a:xfrm>
            <a:off x="4898221" y="-14068"/>
            <a:ext cx="4170052" cy="17543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i="1" dirty="0" smtClean="0"/>
              <a:t>Do these steps in order</a:t>
            </a:r>
            <a:endParaRPr lang="en-US" dirty="0" smtClean="0"/>
          </a:p>
          <a:p>
            <a:r>
              <a:rPr lang="en-US" dirty="0" smtClean="0"/>
              <a:t>  Girl turns toward boy</a:t>
            </a:r>
          </a:p>
          <a:p>
            <a:r>
              <a:rPr lang="en-US" i="1" dirty="0" smtClean="0"/>
              <a:t>  Do the following steps together</a:t>
            </a:r>
          </a:p>
          <a:p>
            <a:r>
              <a:rPr lang="en-US" dirty="0" smtClean="0"/>
              <a:t>    Girl moves a small amount towards boy</a:t>
            </a:r>
          </a:p>
          <a:p>
            <a:r>
              <a:rPr lang="en-US" dirty="0" smtClean="0"/>
              <a:t>     Boy moves a larger amount towards girl</a:t>
            </a:r>
          </a:p>
          <a:p>
            <a:r>
              <a:rPr lang="en-US" dirty="0" smtClean="0"/>
              <a:t>  Boy turns toward girl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4" name="Ink 3"/>
              <p14:cNvContentPartPr/>
              <p14:nvPr>
                <p:custDataLst>
                  <p:tags r:id="rId7"/>
                </p:custDataLst>
              </p14:nvPr>
            </p14:nvContentPartPr>
            <p14:xfrm>
              <a:off x="3862428" y="2615003"/>
              <a:ext cx="382320" cy="18000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849468" y="2606363"/>
                <a:ext cx="410040" cy="1824120"/>
              </a:xfrm>
              <a:prstGeom prst="rect">
                <a:avLst/>
              </a:prstGeom>
            </p:spPr>
          </p:pic>
        </mc:Fallback>
      </mc:AlternateContent>
      <p:sp>
        <p:nvSpPr>
          <p:cNvPr id="8" name="TextBox 7"/>
          <p:cNvSpPr txBox="1"/>
          <p:nvPr>
            <p:custDataLst>
              <p:tags r:id="rId8"/>
            </p:custDataLst>
          </p:nvPr>
        </p:nvSpPr>
        <p:spPr>
          <a:xfrm>
            <a:off x="399251" y="228600"/>
            <a:ext cx="3418500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If you can’t see, the amounts are:</a:t>
            </a:r>
          </a:p>
          <a:p>
            <a:r>
              <a:rPr lang="en-US" sz="2800" dirty="0" smtClean="0"/>
              <a:t>ONE</a:t>
            </a:r>
          </a:p>
          <a:p>
            <a:r>
              <a:rPr lang="en-US" sz="2800" dirty="0" smtClean="0"/>
              <a:t>And (zero) POINT ONE</a:t>
            </a:r>
            <a:endParaRPr lang="en-US" sz="28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That was Writing, Now Reading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Given an Alice program (or part of a program)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Be able to read it and describe what code does (scenario)</a:t>
            </a:r>
          </a:p>
          <a:p>
            <a:pPr lvl="1"/>
            <a:r>
              <a:rPr lang="en-US" dirty="0" smtClean="0"/>
              <a:t>In English, since we’re not making you draw or even give the storyboard </a:t>
            </a:r>
            <a:r>
              <a:rPr lang="en-US" dirty="0" smtClean="0">
                <a:sym typeface="Wingdings" pitchFamily="2" charset="2"/>
              </a:rPr>
              <a:t>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9788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25450" y="15240"/>
            <a:ext cx="8229600" cy="1143000"/>
          </a:xfrm>
        </p:spPr>
        <p:txBody>
          <a:bodyPr/>
          <a:lstStyle/>
          <a:p>
            <a:r>
              <a:rPr lang="en-US" dirty="0" smtClean="0"/>
              <a:t>What does this code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3627437"/>
            <a:ext cx="8229600" cy="3230563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Makes the </a:t>
            </a:r>
            <a:r>
              <a:rPr lang="en-US" dirty="0" err="1" smtClean="0"/>
              <a:t>eskimo</a:t>
            </a:r>
            <a:r>
              <a:rPr lang="en-US" dirty="0" smtClean="0"/>
              <a:t> girl say Hello, then jump up and down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Makes the </a:t>
            </a:r>
            <a:r>
              <a:rPr lang="en-US" dirty="0" err="1" smtClean="0"/>
              <a:t>eskimo</a:t>
            </a:r>
            <a:r>
              <a:rPr lang="en-US" dirty="0" smtClean="0"/>
              <a:t> girl say Hello WHILE jumping up and down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Makes the </a:t>
            </a:r>
            <a:r>
              <a:rPr lang="en-US" dirty="0" err="1" smtClean="0"/>
              <a:t>eskimo</a:t>
            </a:r>
            <a:r>
              <a:rPr lang="en-US" dirty="0" smtClean="0"/>
              <a:t> girl say Hello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None of the above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 cstate="print"/>
          <a:srcRect l="37500" t="58333" r="22656" b="22917"/>
          <a:stretch>
            <a:fillRect/>
          </a:stretch>
        </p:blipFill>
        <p:spPr bwMode="auto">
          <a:xfrm>
            <a:off x="762000" y="914400"/>
            <a:ext cx="75565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959223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896948" y="1066800"/>
            <a:ext cx="321906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How would we change the code to make her say Hello while jumping up and down?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38" t="57246" r="40474" b="23738"/>
          <a:stretch/>
        </p:blipFill>
        <p:spPr bwMode="auto">
          <a:xfrm>
            <a:off x="450554" y="2514600"/>
            <a:ext cx="5928972" cy="2168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85" t="57246" r="40676" b="25400"/>
          <a:stretch/>
        </p:blipFill>
        <p:spPr bwMode="auto">
          <a:xfrm>
            <a:off x="476991" y="4683507"/>
            <a:ext cx="6035242" cy="2049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9" name="Ink 18"/>
              <p14:cNvContentPartPr/>
              <p14:nvPr>
                <p:custDataLst>
                  <p:tags r:id="rId5"/>
                </p:custDataLst>
              </p14:nvPr>
            </p14:nvContentPartPr>
            <p14:xfrm>
              <a:off x="6933046" y="3936895"/>
              <a:ext cx="1364400" cy="201024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929446" y="3927537"/>
                <a:ext cx="1370880" cy="2030396"/>
              </a:xfrm>
              <a:prstGeom prst="rect">
                <a:avLst/>
              </a:prstGeom>
            </p:spPr>
          </p:pic>
        </mc:Fallback>
      </mc:AlternateContent>
      <p:pic>
        <p:nvPicPr>
          <p:cNvPr id="1030" name="Picture 6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72" t="63751" r="34401" b="18124"/>
          <a:stretch/>
        </p:blipFill>
        <p:spPr bwMode="auto">
          <a:xfrm>
            <a:off x="273434" y="304800"/>
            <a:ext cx="5873418" cy="2097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8" name="Ink 7"/>
              <p14:cNvContentPartPr/>
              <p14:nvPr>
                <p:custDataLst>
                  <p:tags r:id="rId7"/>
                </p:custDataLst>
              </p14:nvPr>
            </p14:nvContentPartPr>
            <p14:xfrm>
              <a:off x="96314" y="1317582"/>
              <a:ext cx="354240" cy="408384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93434" y="1308583"/>
                <a:ext cx="361080" cy="4103278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30378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Note: Our intent in NOT to “trick you”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Computer programs are </a:t>
            </a:r>
            <a:r>
              <a:rPr lang="en-US" dirty="0" smtClean="0">
                <a:solidFill>
                  <a:srgbClr val="C00000"/>
                </a:solidFill>
              </a:rPr>
              <a:t>PICKY</a:t>
            </a:r>
            <a:endParaRPr lang="en-US" dirty="0">
              <a:solidFill>
                <a:srgbClr val="C00000"/>
              </a:solidFill>
            </a:endParaRPr>
          </a:p>
          <a:p>
            <a:r>
              <a:rPr lang="en-US" dirty="0" smtClean="0"/>
              <a:t>Getting them to do what you want requires paying attention to a lot detail</a:t>
            </a:r>
          </a:p>
          <a:p>
            <a:pPr lvl="1"/>
            <a:r>
              <a:rPr lang="en-US" dirty="0" smtClean="0"/>
              <a:t>In computing, getting the computer to do EXACTLY what you want is often very important</a:t>
            </a:r>
          </a:p>
          <a:p>
            <a:pPr lvl="1"/>
            <a:r>
              <a:rPr lang="en-US" dirty="0" smtClean="0"/>
              <a:t>Flying planes:</a:t>
            </a:r>
          </a:p>
          <a:p>
            <a:pPr lvl="2"/>
            <a:r>
              <a:rPr lang="en-US" dirty="0" smtClean="0"/>
              <a:t>A BIT too close is TOO CLOSE!</a:t>
            </a:r>
          </a:p>
          <a:p>
            <a:pPr lvl="2"/>
            <a:r>
              <a:rPr lang="en-US" dirty="0" smtClean="0"/>
              <a:t>Red light cameras better not ticket me when the light’s yellow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0706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Methods you might like to use</a:t>
            </a:r>
            <a:br>
              <a:rPr lang="en-US" dirty="0" smtClean="0"/>
            </a:br>
            <a:r>
              <a:rPr lang="en-US" dirty="0" smtClean="0"/>
              <a:t>(and you should play with)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move </a:t>
            </a:r>
            <a:r>
              <a:rPr lang="en-US" dirty="0" err="1" smtClean="0"/>
              <a:t>vs</a:t>
            </a:r>
            <a:r>
              <a:rPr lang="en-US" dirty="0" smtClean="0"/>
              <a:t> turn </a:t>
            </a:r>
            <a:r>
              <a:rPr lang="en-US" dirty="0" err="1" smtClean="0"/>
              <a:t>vs</a:t>
            </a:r>
            <a:r>
              <a:rPr lang="en-US" dirty="0" smtClean="0"/>
              <a:t> roll</a:t>
            </a:r>
          </a:p>
          <a:p>
            <a:r>
              <a:rPr lang="en-US" dirty="0" smtClean="0"/>
              <a:t>The “as Seen By” modifier</a:t>
            </a:r>
          </a:p>
          <a:p>
            <a:pPr lvl="1"/>
            <a:r>
              <a:rPr lang="en-US" dirty="0" smtClean="0"/>
              <a:t>Can make moving, turning or rolling behave differently</a:t>
            </a:r>
          </a:p>
          <a:p>
            <a:r>
              <a:rPr lang="en-US" dirty="0" err="1" smtClean="0"/>
              <a:t>OrientTo</a:t>
            </a:r>
            <a:endParaRPr lang="en-US" dirty="0" smtClean="0"/>
          </a:p>
          <a:p>
            <a:r>
              <a:rPr lang="en-US" dirty="0" err="1" smtClean="0"/>
              <a:t>PointAt</a:t>
            </a:r>
            <a:endParaRPr lang="en-US" dirty="0" smtClean="0"/>
          </a:p>
          <a:p>
            <a:r>
              <a:rPr lang="en-US" dirty="0" smtClean="0"/>
              <a:t>Duration and Style modifiers (abruptly, etc.)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13878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many different directions can an object be told to move in Alice?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US" dirty="0"/>
              <a:t>2</a:t>
            </a:r>
            <a:endParaRPr lang="en-US" dirty="0" smtClean="0"/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3</a:t>
            </a:r>
            <a:endParaRPr lang="en-US" dirty="0" smtClean="0"/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4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6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More than that</a:t>
            </a:r>
          </a:p>
          <a:p>
            <a:pPr marL="514350" indent="-514350">
              <a:buFont typeface="+mj-lt"/>
              <a:buAutoNum type="alphaUcPeriod"/>
            </a:pPr>
            <a:endParaRPr lang="en-US" dirty="0"/>
          </a:p>
        </p:txBody>
      </p:sp>
      <p:sp>
        <p:nvSpPr>
          <p:cNvPr id="4" name="Rectangle 3"/>
          <p:cNvSpPr/>
          <p:nvPr>
            <p:custDataLst>
              <p:tags r:id="rId3"/>
            </p:custDataLst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2783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  <p:custDataLst>
              <p:tags r:id="rId1"/>
            </p:custDataLst>
          </p:nvPr>
        </p:nvPicPr>
        <p:blipFill>
          <a:blip r:embed="rId14" cstate="print"/>
          <a:srcRect b="5039"/>
          <a:stretch>
            <a:fillRect/>
          </a:stretch>
        </p:blipFill>
        <p:spPr bwMode="auto">
          <a:xfrm>
            <a:off x="0" y="0"/>
            <a:ext cx="6847417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81000" y="5334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Which area contains our “program” (set of instructions)?</a:t>
            </a:r>
            <a:endParaRPr lang="en-US" dirty="0"/>
          </a:p>
        </p:txBody>
      </p:sp>
      <p:sp>
        <p:nvSpPr>
          <p:cNvPr id="5" name="TextBox 4"/>
          <p:cNvSpPr txBox="1"/>
          <p:nvPr>
            <p:custDataLst>
              <p:tags r:id="rId3"/>
            </p:custDataLst>
          </p:nvPr>
        </p:nvSpPr>
        <p:spPr>
          <a:xfrm>
            <a:off x="4267200" y="3657600"/>
            <a:ext cx="5629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C00000"/>
                </a:solidFill>
              </a:rPr>
              <a:t>D</a:t>
            </a:r>
          </a:p>
        </p:txBody>
      </p:sp>
      <p:sp>
        <p:nvSpPr>
          <p:cNvPr id="6" name="TextBox 5"/>
          <p:cNvSpPr txBox="1"/>
          <p:nvPr>
            <p:custDataLst>
              <p:tags r:id="rId4"/>
            </p:custDataLst>
          </p:nvPr>
        </p:nvSpPr>
        <p:spPr>
          <a:xfrm>
            <a:off x="838200" y="914400"/>
            <a:ext cx="5405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C00000"/>
                </a:solidFill>
              </a:rPr>
              <a:t>A</a:t>
            </a:r>
          </a:p>
        </p:txBody>
      </p:sp>
      <p:sp>
        <p:nvSpPr>
          <p:cNvPr id="7" name="TextBox 6"/>
          <p:cNvSpPr txBox="1"/>
          <p:nvPr>
            <p:custDataLst>
              <p:tags r:id="rId5"/>
            </p:custDataLst>
          </p:nvPr>
        </p:nvSpPr>
        <p:spPr>
          <a:xfrm>
            <a:off x="1828800" y="914400"/>
            <a:ext cx="5196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C00000"/>
                </a:solidFill>
              </a:rPr>
              <a:t>B</a:t>
            </a:r>
          </a:p>
        </p:txBody>
      </p:sp>
      <p:sp>
        <p:nvSpPr>
          <p:cNvPr id="8" name="TextBox 7"/>
          <p:cNvSpPr txBox="1"/>
          <p:nvPr>
            <p:custDataLst>
              <p:tags r:id="rId6"/>
            </p:custDataLst>
          </p:nvPr>
        </p:nvSpPr>
        <p:spPr>
          <a:xfrm>
            <a:off x="990600" y="3352800"/>
            <a:ext cx="5132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rgbClr val="C00000"/>
                </a:solidFill>
              </a:rPr>
              <a:t>C</a:t>
            </a:r>
            <a:endParaRPr lang="en-US" sz="4800" dirty="0">
              <a:solidFill>
                <a:srgbClr val="C00000"/>
              </a:solidFill>
            </a:endParaRPr>
          </a:p>
        </p:txBody>
      </p:sp>
      <p:sp>
        <p:nvSpPr>
          <p:cNvPr id="9" name="Rectangle 8"/>
          <p:cNvSpPr/>
          <p:nvPr>
            <p:custDataLst>
              <p:tags r:id="rId7"/>
            </p:custDataLst>
          </p:nvPr>
        </p:nvSpPr>
        <p:spPr>
          <a:xfrm>
            <a:off x="0" y="685800"/>
            <a:ext cx="1752600" cy="1524000"/>
          </a:xfrm>
          <a:prstGeom prst="rect">
            <a:avLst/>
          </a:prstGeom>
          <a:noFill/>
          <a:ln w="889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>
            <p:custDataLst>
              <p:tags r:id="rId8"/>
            </p:custDataLst>
          </p:nvPr>
        </p:nvSpPr>
        <p:spPr>
          <a:xfrm>
            <a:off x="1752600" y="685800"/>
            <a:ext cx="1600200" cy="1295400"/>
          </a:xfrm>
          <a:prstGeom prst="rect">
            <a:avLst/>
          </a:prstGeom>
          <a:noFill/>
          <a:ln w="889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>
            <p:custDataLst>
              <p:tags r:id="rId9"/>
            </p:custDataLst>
          </p:nvPr>
        </p:nvSpPr>
        <p:spPr>
          <a:xfrm>
            <a:off x="0" y="2209800"/>
            <a:ext cx="1676400" cy="2590800"/>
          </a:xfrm>
          <a:prstGeom prst="rect">
            <a:avLst/>
          </a:prstGeom>
          <a:noFill/>
          <a:ln w="889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>
            <p:custDataLst>
              <p:tags r:id="rId10"/>
            </p:custDataLst>
          </p:nvPr>
        </p:nvSpPr>
        <p:spPr>
          <a:xfrm>
            <a:off x="1828800" y="1981200"/>
            <a:ext cx="4953000" cy="2819400"/>
          </a:xfrm>
          <a:prstGeom prst="rect">
            <a:avLst/>
          </a:prstGeom>
          <a:noFill/>
          <a:ln w="889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>
            <p:custDataLst>
              <p:tags r:id="rId11"/>
            </p:custDataLst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order in which instructions in a </a:t>
            </a:r>
            <a:r>
              <a:rPr lang="en-US" dirty="0" err="1" smtClean="0"/>
              <a:t>doTogether</a:t>
            </a:r>
            <a:r>
              <a:rPr lang="en-US" dirty="0" smtClean="0"/>
              <a:t> tile are listed is important </a:t>
            </a:r>
            <a:r>
              <a:rPr lang="en-US" sz="2700" dirty="0" smtClean="0"/>
              <a:t>(assume no </a:t>
            </a:r>
            <a:r>
              <a:rPr lang="en-US" sz="2700" dirty="0" err="1" smtClean="0"/>
              <a:t>DoInorders</a:t>
            </a:r>
            <a:r>
              <a:rPr lang="en-US" sz="2700" dirty="0" smtClean="0"/>
              <a:t> inside)</a:t>
            </a: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True, because the computer executes instructions one at a time from top to bottom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True, because one instruction is listed after the other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False, because things on a </a:t>
            </a:r>
            <a:r>
              <a:rPr lang="en-US" dirty="0" err="1" smtClean="0"/>
              <a:t>doTogether</a:t>
            </a:r>
            <a:r>
              <a:rPr lang="en-US" dirty="0" smtClean="0"/>
              <a:t> tile happen simultaneously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False, because you can’t have two instructions on the same tile</a:t>
            </a:r>
            <a:endParaRPr lang="en-US" dirty="0"/>
          </a:p>
        </p:txBody>
      </p:sp>
      <p:sp>
        <p:nvSpPr>
          <p:cNvPr id="4" name="Rectangle 3"/>
          <p:cNvSpPr/>
          <p:nvPr>
            <p:custDataLst>
              <p:tags r:id="rId3"/>
            </p:custDataLst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5512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How does this class work?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During lecture </a:t>
            </a:r>
            <a:r>
              <a:rPr lang="en-US" dirty="0" smtClean="0"/>
              <a:t>I won’t be “transmitting” information at you</a:t>
            </a:r>
          </a:p>
          <a:p>
            <a:r>
              <a:rPr lang="en-US" dirty="0" smtClean="0"/>
              <a:t>Instead you will be challenged to deepen your understanding of the materials</a:t>
            </a:r>
          </a:p>
          <a:p>
            <a:pPr lvl="1"/>
            <a:r>
              <a:rPr lang="en-US" dirty="0" smtClean="0"/>
              <a:t>By answering challenging “clicker” discussion questions</a:t>
            </a:r>
          </a:p>
          <a:p>
            <a:r>
              <a:rPr lang="en-US" dirty="0" smtClean="0"/>
              <a:t>Process:</a:t>
            </a:r>
          </a:p>
          <a:p>
            <a:pPr lvl="1"/>
            <a:r>
              <a:rPr lang="en-US" dirty="0" smtClean="0"/>
              <a:t>Individual Vote (try for yourself)</a:t>
            </a:r>
          </a:p>
          <a:p>
            <a:pPr lvl="1"/>
            <a:r>
              <a:rPr lang="en-US" dirty="0" smtClean="0"/>
              <a:t>Discuss in Teams of Three (reach consensus)</a:t>
            </a:r>
          </a:p>
          <a:p>
            <a:pPr lvl="1"/>
            <a:r>
              <a:rPr lang="en-US" dirty="0" smtClean="0"/>
              <a:t>Group Vote (everyone vote again, but teams must vote same way)</a:t>
            </a:r>
            <a:endParaRPr lang="en-US" dirty="0" smtClean="0"/>
          </a:p>
        </p:txBody>
      </p:sp>
      <p:sp>
        <p:nvSpPr>
          <p:cNvPr id="4" name="TextBox 3"/>
          <p:cNvSpPr txBox="1"/>
          <p:nvPr>
            <p:custDataLst>
              <p:tags r:id="rId3"/>
            </p:custDataLst>
          </p:nvPr>
        </p:nvSpPr>
        <p:spPr>
          <a:xfrm>
            <a:off x="0" y="0"/>
            <a:ext cx="1260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End of Quiz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581400" y="6096000"/>
            <a:ext cx="2133600" cy="58477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Let’s Try It!</a:t>
            </a:r>
          </a:p>
        </p:txBody>
      </p:sp>
    </p:spTree>
    <p:extLst>
      <p:ext uri="{BB962C8B-B14F-4D97-AF65-F5344CB8AC3E}">
        <p14:creationId xmlns:p14="http://schemas.microsoft.com/office/powerpoint/2010/main" val="18904935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Which of the following are GOOD metaphors for a computer program?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71365057"/>
              </p:ext>
            </p:extLst>
          </p:nvPr>
        </p:nvGraphicFramePr>
        <p:xfrm>
          <a:off x="457200" y="1600200"/>
          <a:ext cx="8229600" cy="31089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aseline="0" dirty="0" smtClean="0">
                          <a:solidFill>
                            <a:schemeClr val="tx1"/>
                          </a:solidFill>
                        </a:rPr>
                        <a:t>Recipe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Movie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Script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To-Do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</a:rPr>
                        <a:t> List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A</a:t>
                      </a:r>
                      <a:endParaRPr lang="en-US" sz="28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*</a:t>
                      </a:r>
                      <a:endParaRPr lang="en-US" sz="28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*</a:t>
                      </a:r>
                      <a:endParaRPr lang="en-US" sz="28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*</a:t>
                      </a:r>
                      <a:endParaRPr lang="en-US" sz="28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B</a:t>
                      </a:r>
                      <a:endParaRPr lang="en-US" sz="28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*</a:t>
                      </a:r>
                      <a:endParaRPr lang="en-US" sz="28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*</a:t>
                      </a:r>
                      <a:endParaRPr lang="en-US" sz="28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C</a:t>
                      </a:r>
                      <a:endParaRPr lang="en-US" sz="28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*</a:t>
                      </a:r>
                      <a:endParaRPr lang="en-US" sz="28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*</a:t>
                      </a:r>
                      <a:endParaRPr lang="en-US" sz="28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D</a:t>
                      </a:r>
                      <a:endParaRPr lang="en-US" sz="28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*</a:t>
                      </a:r>
                      <a:endParaRPr lang="en-US" sz="28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E</a:t>
                      </a:r>
                      <a:endParaRPr lang="en-US" sz="28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*</a:t>
                      </a:r>
                      <a:endParaRPr lang="en-US" sz="28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>
            <p:custDataLst>
              <p:tags r:id="rId3"/>
            </p:custDataLst>
          </p:nvPr>
        </p:nvSpPr>
        <p:spPr>
          <a:xfrm>
            <a:off x="304800" y="5257800"/>
            <a:ext cx="7467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*In Discussion: Discuss the differences between these things, and be sure you can say why if something is NOT a good metaphor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3203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6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/>
              <a:t>Why Did We Do That?</a:t>
            </a:r>
            <a:endParaRPr lang="en-US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is proven to help you learn better</a:t>
            </a:r>
          </a:p>
          <a:p>
            <a:r>
              <a:rPr lang="en-US" dirty="0" smtClean="0"/>
              <a:t>But I learn from professors explaining in lecture!</a:t>
            </a:r>
          </a:p>
          <a:p>
            <a:pPr lvl="1"/>
            <a:r>
              <a:rPr lang="en-US" dirty="0" smtClean="0"/>
              <a:t>Do you really?</a:t>
            </a:r>
          </a:p>
          <a:p>
            <a:pPr lvl="1"/>
            <a:r>
              <a:rPr lang="en-US" dirty="0" smtClean="0"/>
              <a:t>Have you ever wondered…</a:t>
            </a:r>
          </a:p>
        </p:txBody>
      </p:sp>
      <p:sp>
        <p:nvSpPr>
          <p:cNvPr id="24581" name="AutoShape 8" hidden="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09600" y="2971800"/>
            <a:ext cx="3505200" cy="609600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33CC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33CC33"/>
                </a:solidFill>
              </a:rPr>
              <a:t>Draw picture of </a:t>
            </a:r>
            <a:r>
              <a:rPr lang="en-US" dirty="0" err="1">
                <a:solidFill>
                  <a:srgbClr val="33CC33"/>
                </a:solidFill>
              </a:rPr>
              <a:t>ampitheatre</a:t>
            </a:r>
            <a:endParaRPr lang="en-US" dirty="0">
              <a:solidFill>
                <a:srgbClr val="33CC33"/>
              </a:solidFill>
            </a:endParaRPr>
          </a:p>
          <a:p>
            <a:pPr algn="ctr"/>
            <a:r>
              <a:rPr lang="en-US" dirty="0">
                <a:solidFill>
                  <a:srgbClr val="33CC33"/>
                </a:solidFill>
              </a:rPr>
              <a:t>Show diffusion of knowledge</a:t>
            </a:r>
          </a:p>
        </p:txBody>
      </p:sp>
      <p:sp>
        <p:nvSpPr>
          <p:cNvPr id="24582" name="AutoShape 9" hidden="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72000" y="2133600"/>
            <a:ext cx="1981200" cy="838200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33CC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33CC33"/>
                </a:solidFill>
              </a:rPr>
              <a:t>Draw mountains</a:t>
            </a:r>
          </a:p>
        </p:txBody>
      </p:sp>
    </p:spTree>
    <p:extLst>
      <p:ext uri="{BB962C8B-B14F-4D97-AF65-F5344CB8AC3E}">
        <p14:creationId xmlns:p14="http://schemas.microsoft.com/office/powerpoint/2010/main" val="205196707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7728</TotalTime>
  <Words>2197</Words>
  <Application>Microsoft Macintosh PowerPoint</Application>
  <PresentationFormat>On-screen Show (4:3)</PresentationFormat>
  <Paragraphs>317</Paragraphs>
  <Slides>37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Lecture 2: CSE3: Fluency in Information Technology </vt:lpstr>
      <vt:lpstr>Points Earned During Lecture Period</vt:lpstr>
      <vt:lpstr>Which is true about CSE3 labs</vt:lpstr>
      <vt:lpstr>How many different directions can an object be told to move in Alice?</vt:lpstr>
      <vt:lpstr>Which area contains our “program” (set of instructions)?</vt:lpstr>
      <vt:lpstr>The order in which instructions in a doTogether tile are listed is important (assume no DoInorders inside)</vt:lpstr>
      <vt:lpstr>How does this class work?</vt:lpstr>
      <vt:lpstr>Which of the following are GOOD metaphors for a computer program?</vt:lpstr>
      <vt:lpstr>Why Did We Do That?</vt:lpstr>
      <vt:lpstr> Why do we have lecture?</vt:lpstr>
      <vt:lpstr>GREAT Innovations: The printing press, The web</vt:lpstr>
      <vt:lpstr>Peer Instruction-Based Design</vt:lpstr>
      <vt:lpstr>Lecture: Peer Instruction</vt:lpstr>
      <vt:lpstr>Coaches: Analysis and Discussion Skills</vt:lpstr>
      <vt:lpstr>Giving out Candy</vt:lpstr>
      <vt:lpstr>Chapters 1 and 2</vt:lpstr>
      <vt:lpstr>Alice Development Environment</vt:lpstr>
      <vt:lpstr>What do you call this?</vt:lpstr>
      <vt:lpstr>What makes a good discussion?</vt:lpstr>
      <vt:lpstr>If you want to control objects’ positions when setting up a World, select methods from where?</vt:lpstr>
      <vt:lpstr>If I want to make a spider robot's head spin around 2 times, what would the instruction (method tile) look like in Alice?</vt:lpstr>
      <vt:lpstr>Ways to demonstrate  understanding of programming</vt:lpstr>
      <vt:lpstr>Writing: Textual Storyboarding to Programs</vt:lpstr>
      <vt:lpstr>Analysis Practice</vt:lpstr>
      <vt:lpstr>For the video, which textual storyboard best represents what you see happening?</vt:lpstr>
      <vt:lpstr>What’s wrong with this storyboard?</vt:lpstr>
      <vt:lpstr>Writing:</vt:lpstr>
      <vt:lpstr>Writing:</vt:lpstr>
      <vt:lpstr>Remember, this is our storyboard</vt:lpstr>
      <vt:lpstr>PowerPoint Presentation</vt:lpstr>
      <vt:lpstr>The rest…</vt:lpstr>
      <vt:lpstr>PowerPoint Presentation</vt:lpstr>
      <vt:lpstr>That was Writing, Now Reading</vt:lpstr>
      <vt:lpstr>What does this code do?</vt:lpstr>
      <vt:lpstr>How would we change the code to make her say Hello while jumping up and down?</vt:lpstr>
      <vt:lpstr>Note: Our intent in NOT to “trick you”</vt:lpstr>
      <vt:lpstr>Methods you might like to use (and you should play with)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CSE3: Fluency in Information Technology</dc:title>
  <dc:creator>Ubiquitous Presenter</dc:creator>
  <cp:lastModifiedBy>Beth</cp:lastModifiedBy>
  <cp:revision>88</cp:revision>
  <dcterms:created xsi:type="dcterms:W3CDTF">2010-06-30T15:19:53Z</dcterms:created>
  <dcterms:modified xsi:type="dcterms:W3CDTF">2012-01-16T22:50:46Z</dcterms:modified>
</cp:coreProperties>
</file>