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2.xml" ContentType="application/inkml+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4.xml" ContentType="application/vnd.openxmlformats-officedocument.presentationml.notesSlide+xml"/>
  <Override PartName="/ppt/ink/ink6.xml" ContentType="application/inkml+xml"/>
  <Override PartName="/ppt/ink/ink7.xml" ContentType="application/inkml+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2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2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34.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5" r:id="rId2"/>
    <p:sldId id="398" r:id="rId3"/>
    <p:sldId id="345" r:id="rId4"/>
    <p:sldId id="346" r:id="rId5"/>
    <p:sldId id="341" r:id="rId6"/>
    <p:sldId id="348" r:id="rId7"/>
    <p:sldId id="419" r:id="rId8"/>
    <p:sldId id="418" r:id="rId9"/>
    <p:sldId id="347" r:id="rId10"/>
    <p:sldId id="344" r:id="rId11"/>
    <p:sldId id="399" r:id="rId12"/>
    <p:sldId id="400" r:id="rId13"/>
    <p:sldId id="401" r:id="rId14"/>
    <p:sldId id="389" r:id="rId15"/>
    <p:sldId id="373" r:id="rId16"/>
    <p:sldId id="374" r:id="rId17"/>
    <p:sldId id="375" r:id="rId18"/>
    <p:sldId id="376" r:id="rId19"/>
    <p:sldId id="377" r:id="rId20"/>
    <p:sldId id="390" r:id="rId21"/>
    <p:sldId id="413" r:id="rId22"/>
    <p:sldId id="391" r:id="rId23"/>
    <p:sldId id="392" r:id="rId24"/>
    <p:sldId id="393" r:id="rId25"/>
    <p:sldId id="394" r:id="rId26"/>
    <p:sldId id="395" r:id="rId27"/>
    <p:sldId id="396" r:id="rId28"/>
    <p:sldId id="397" r:id="rId29"/>
    <p:sldId id="402" r:id="rId30"/>
    <p:sldId id="403" r:id="rId31"/>
    <p:sldId id="405" r:id="rId32"/>
    <p:sldId id="406" r:id="rId33"/>
    <p:sldId id="407" r:id="rId34"/>
    <p:sldId id="408" r:id="rId35"/>
    <p:sldId id="409" r:id="rId36"/>
    <p:sldId id="410" r:id="rId37"/>
    <p:sldId id="411" r:id="rId38"/>
    <p:sldId id="414" r:id="rId39"/>
    <p:sldId id="415" r:id="rId40"/>
    <p:sldId id="416" r:id="rId41"/>
    <p:sldId id="417" r:id="rId42"/>
  </p:sldIdLst>
  <p:sldSz cx="9144000" cy="6858000" type="screen4x3"/>
  <p:notesSz cx="6881813"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1429" autoAdjust="0"/>
  </p:normalViewPr>
  <p:slideViewPr>
    <p:cSldViewPr>
      <p:cViewPr varScale="1">
        <p:scale>
          <a:sx n="45" d="100"/>
          <a:sy n="45" d="100"/>
        </p:scale>
        <p:origin x="-1912" y="-96"/>
      </p:cViewPr>
      <p:guideLst>
        <p:guide orient="horz" pos="2160"/>
        <p:guide pos="2880"/>
      </p:guideLst>
    </p:cSldViewPr>
  </p:slideViewPr>
  <p:outlineViewPr>
    <p:cViewPr>
      <p:scale>
        <a:sx n="33" d="100"/>
        <a:sy n="33" d="100"/>
      </p:scale>
      <p:origin x="0" y="77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1-27T16:17:18.812"/>
    </inkml:context>
    <inkml:brush xml:id="br0">
      <inkml:brushProperty name="width" value="0.21167" units="cm"/>
      <inkml:brushProperty name="height" value="0.21167" units="cm"/>
      <inkml:brushProperty name="color" value="#ED1C24"/>
      <inkml:brushProperty name="fitToCurve" value="1"/>
    </inkml:brush>
  </inkml:definitions>
  <inkml:traceGroup>
    <inkml:annotationXML>
      <emma:emma xmlns:emma="http://www.w3.org/2003/04/emma" version="1.0">
        <emma:interpretation id="{906E164A-305A-4CA1-919C-3064643020CA}" emma:medium="tactile" emma:mode="ink">
          <msink:context xmlns:msink="http://schemas.microsoft.com/ink/2010/main" type="inkDrawing" rotatedBoundingBox="12885,3010 15115,5957 15018,6031 12789,3083" semanticType="callout" shapeName="Other"/>
        </emma:interpretation>
      </emma:emma>
    </inkml:annotationXML>
    <inkml:trace contextRef="#ctx0" brushRef="#br0">0 0 17,'0'0'31,"0"0"-7,0 0-5,0 0-9,0 0-2,0 0-2,0 0-2,0 0 0,32 17-1,-32-17 1,29 37-1,-11-8 1,14 13 0,-5 3-1,15 14 0,-7 2-1,17 15 0,2 3 0,15 15 0,3 2-1,12 9 0,2 6 0,8 7 1,-2 10-1,-3-3 0,-5 1 1,-5-6-1,-13-9 1,-1-5-1,-4-15 2,1-7-2,-2-18 1,-6-7-1,3-12 0,-5-5 0,0-8 0,-10-4 0,-8-8-1,-4 2 0,-5-6 0,-25-18 1,34 39-1,-17-14 0,-7 9 0,5 3 0,5 5 1,0 2-1,7 3 0,-5-1 1,0-4-1,3-10 1,-13-10-1,-12-22 1,30 27 0,-30-27 0,0 0 0,0 0-1,0 0 1,0 0-1,0 0 1,0 0-1,17 23 0,-17-23 0,0 0-1,0 0 1,20 22 0,-20-22 0,0 0 1,0 0-1,0 0 0,0 0 0,13 24 0,-13-24-1,0 0 1,17 32 0,-17-32 0,22 30-1,-22-30 1,27 32 0,-27-32 0,30 27 0,-30-27 0,25 27 0,-25-27 0,17 29-2,-7-6 0,-10-23-2,24 44-4,-24-44-16,0 0-14,0 0-2,30-10 1</inkml:trace>
  </inkml:traceGroup>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1-27T16:17:19.759"/>
    </inkml:context>
    <inkml:brush xml:id="br0">
      <inkml:brushProperty name="width" value="0.21167" units="cm"/>
      <inkml:brushProperty name="height" value="0.21167" units="cm"/>
      <inkml:brushProperty name="color" value="#ED1C24"/>
      <inkml:brushProperty name="fitToCurve" value="1"/>
    </inkml:brush>
  </inkml:definitions>
  <inkml:traceGroup>
    <inkml:annotationXML>
      <emma:emma xmlns:emma="http://www.w3.org/2003/04/emma" version="1.0">
        <emma:interpretation id="{03553002-1460-4818-8375-E2108E222B5F}" emma:medium="tactile" emma:mode="ink">
          <msink:context xmlns:msink="http://schemas.microsoft.com/ink/2010/main" type="inkDrawing" rotatedBoundingBox="12629,5834 15625,2808 15740,2922 12745,5949" semanticType="callout" shapeName="Other"/>
        </emma:interpretation>
      </emma:emma>
    </inkml:annotationXML>
    <inkml:trace contextRef="#ctx0" brushRef="#br0">18 3032 26,'0'0'32,"-29"20"2,29-20-17,0 0-7,-23 2 1,23-2-4,0 0-1,0 0 0,0 0-1,0 0 0,20-46-1,10 14-1,0-22 1,19-10-1,5-27 0,25-15-1,20-17 1,20-17-1,14-15-1,25-13 0,20-9 0,18-12 0,19-6-1,5-1 1,-8-1-1,-7 5 0,-5 5 1,-19 15-1,-30 17 1,-25 24-1,-30 23 1,-19 29-1,-26 18 1,-9 24-1,-22 12 1,-20 25-1,0 0 1,0 0-1,0 0 0,-22 30-1,22-30 1,0 0 0,-27 27 0,27-27-1,0 0 1,0 0 0,-13 22-1,13-22 1,-9 25-2,9-25 1,-20 46-2,20-46-1,-20 60-2,-7-48-23,22 12-10,5-24-2,-22 18 2</inkml:trace>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2-01T21:20:53.11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33 73 26,'-16'-35'20,"16"35"-2,-19-40-1,19 40 1,0 0-5,19 49-3,-12-11-2,19 16-2,-10 1-2,18 16 1,-8-12-1,9 10-2,-11-15 0,7 3-1,-7-12 0,-3-5-1,-2-9 0,-9-3 1,2-4-1,-12-24 1,16 26 0,-16-26 0,0 0 0,0 0 0,-28-36 0,9 5 0,-10-11 0,6-3-1,-4-2 1,1-3-2,7 5 1,7 10-1,8 9-1,-1 2 0,5 24-2,0 0-2,38 14-12,-38-14-17,45 12-3,-16-14 3</inkml:trace>
  <inkml:trace contextRef="#ctx0" brushRef="#br0" timeOffset="-1643.0937">173 454 2,'0'0'31,"0"0"0,-12-28-10,12 28-4,0-19-6,0 19-3,3-22-1,-3 22-2,0-26 0,0 26-2,9-26 1,-9 26-2,12-40 1,5 19-1,-3-7 0,10-1 0,-3-6 0,10 2-1,5-5 0,4 2 0,12-9-1,6 3 1,15-22-2,3 2 1,12-6 0,10-6 0,-1 3 0,-2-2 0,5 7 0,-12 4 0,-12 20 0,-12 6 0,-14 8 0,-7 7 0,-15 9 1,-6 5-1,-22 7 0,0 0 0,0 0 0,0 0 0,0 0-1,0 0 1,2 26 0,-2-26 0,0 0 0,0 0 0,12 21 0,-12-21 0,0 0 0,0 0 0,0 0 0,0 0 0,0 0 0,0 0 0,9 24 0,-9-24 0,0 0 0,0 21 0,0-21 0,0 0-1,0 0 0,0 0-2,10 19-2,-10-19-4,0 0-12,0 0-15,0 0 0,0 0-1</inkml:trace>
  <inkml:trace contextRef="#ctx0" brushRef="#br0" timeOffset="-1069.0609">1371-830 26,'-26'16'31,"26"-16"-14,12 24 1,-12-24-5,47 0-2,-23-14-2,21 21-1,-7-17-3,17 10-1,-15-4 0,8 8-2,-8-4 0,8 7 0,-8 0-2,3 3 2,-12-3-1,-3 7 1,-28-14 0,31 31 1,-38-7-1,-5 9 0,-16 9 0,-8 6 1,-9 8-2,0-1 0,-5-3-1,7 2 0,7-14 0,13-11-1,23-29-1,0 0-4,26 28-7,-5-40-26,17 3 1,-7-15 0</inkml:trace>
  <inkml:trace contextRef="#ctx0" brushRef="#br0" timeOffset="677.0387">1730-1138 6,'-33'-9'27,"33"9"1,-17 23-17,17-23-1,-10 41-1,6-13-2,11 24 0,-7-5 1,14 29 0,-2-5-1,14 21-1,-2-2-1,14 16 0,-10-9-1,15 8-1,-7-13 0,-1-7-1,-6-16-1,-5-10 1,-12-21 0,-12-38-1,0 0-2,-29-29 1,-4-28-3,-15-23 0,-2-5 0,-7-22-1,-2 6 0,-3-6 0,12 13 1,3 16 2,9 18 2,16 13 0,1 14 0,11 12 0,10 21 1,0 0 0,0 0 0,19 49 0,3-6-1,4 14 1,5-1-1,9 11 1,8-3 0,2-5-2,2-14-2,-9-22-8,14-4-25,-12-14-3,2-7 1</inkml:trace>
  <inkml:trace contextRef="#ctx0" brushRef="#br0" timeOffset="1901.1086">1226 506 25,'10'-28'30,"-8"-1"-12,-2 29-3,0 0-3,-2 36-3,-34-3-2,10 17 1,-22 2-3,10 4-1,-2-6-1,7-3 0,4-11-1,10-12-1,19-24 0,0 0 0,0 0 0,24-29 0,0 1 0,6-3 0,4-7 0,1 0 0,3 0 0,8 1 0,-1 1 0,2 15-1,3 14 0,-2 16 0,-6 20 1,1 13-1,-5 13-2,-7-3-4,9 9-29,-13-11-1,-8-24 0,-19-26-1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2-01T21:20:54.5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 0 27,'2'116'30,"8"26"-10,-6 18-3,18 44-7,-6 16-3,15 24-1,-12-10-2,10 0-1,-10-12-1,2-18-3,-4-32-1,-15-44-7,-2-38-26,-2-40 3,2-50-2</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2-01T21:20:56.37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488 102 4,'0'0'20,"5"-24"1,-5 24-4,0 0-4,0 0 0,0-43-1,0 43-1,0 0-1,0 0-3,-12-35-2,12 35-2,-38 12-1,7-3-2,-5 8 1,-9 2-2,-2 2 1,-1 3-1,-2-3 1,5-2-1,9 2 1,1-7 1,9-7-2,26-7 1,-31 14 0,31-14 0,-12 22-1,12-22 1,2 38 0,1-10-1,1 7 1,-1 6 1,6-1-1,-2 7 0,5-2 0,0 0 1,0-2 0,0-5-1,-5-8 1,5-6 0,-12-24 0,0 0 0,0 0 0,0 0 0,21-36-1,-11 8 0,2-5 0,4-3 0,6 6-1,6 1 0,10 6 1,3 11-1,6 9 1,1 13 0,-1 11 0,-11 10 0,-5 9 0,-19 12 1,-12 10-1,-22 6 0,-11 3-2,-19-2-1,-5-3-3,-15-23-5,22 11-19,-9-23-6,14-19 1</inkml:trace>
  <inkml:trace contextRef="#ctx0" brushRef="#br0" timeOffset="641.0363">792 440 19,'0'0'33,"0"0"0,-7 31-14,28 11-8,-14-6-6,22 11-1,-10 3-1,2-1-1,1-4 0,4-7 0,-17-17-1,-9-21 0,0 0 0,10-33-2,-17-19 0,-5-12 0,2-7-1,-6-2-2,9 7 2,-8 2-2,18 19 2,-1 17 0,-2 28 2,40 7 1,-13 14 1,11 14 0,-5-1 1,14 6 0,-9-7 0,0 2 0,-9-16-1,-3 3 1,-26-22-1,26 0-1,-26 0-1,-4-52 0,-4 14 0,-3-12-1,3 5 0,-1-9-1,6 9 1,6 7-1,-3 38 2,31-26-1,-5 38 1,-2 11-1,11 15 1,-4 9 0,2 8-1,-2-3-1,0 17-6,-21-17-25,4-7-2,3-12 1</inkml:trace>
  <inkml:trace contextRef="#ctx0" brushRef="#br0" timeOffset="952.0543">1512 518 10,'0'0'32,"0"0"0,0 0-17,0 0-1,29-33-6,-15-15-3,7 3-1,-4-7-2,4-7 0,-7 7-1,1 3 1,-11 8-1,-4 13 0,0 28 0,0 0 1,-23 0-1,16 33 1,-1 5-1,11 14-1,2 2 0,6 8-1,13 2-4,-12-24-9,9 0-21,8-16 0,-10-27 0</inkml:trace>
  <inkml:trace contextRef="#ctx0" brushRef="#br0" timeOffset="1135.0646">1807-322 4,'-24'-50'31,"24"50"1,-31-18 2,31 18-26,-17 63 0,10-8-2,24 23-3,-5 2 0,14 13-1,2 3-1,3-3-4,12 8-5,-19-20-12,7-3-15,-5-12 1</inkml:trace>
  <inkml:trace contextRef="#ctx0" brushRef="#br0" timeOffset="1473.0839">1647 314 4,'0'0'33,"29"-2"-1,0-15 2,11-9-27,-12-21-1,13 2-1,-3-14-3,2 0-1,1 2-1,-8 5 1,-9 12 0,-3 12 0,-7 4 0,-14 24-1,0 0 1,0 0 1,7 47-1,-4-4-1,-3 9 1,5 7-1,-1 2 0,6 3 0,2-7 0,4-14-3,13-6-7,-29-37-23,43 5-2,-15-36 1</inkml:trace>
  <inkml:trace contextRef="#ctx0" brushRef="#br0" timeOffset="1771.101">2270-213 27,'-24'14'35,"17"22"2,10 4-2,6 9-32,5-4 1,12 17-1,-4-20 0,11 3-1,-4-11-1,9-8 0,-12-17 1,5-9 1,-10-21-1,-2-3 1,-7-9-1,-3 5 0,-6-8 0,-3 3 1,-3-2-3,-4 8 1,0 6-1,0 0-3,7 0 0,-5-17-2,17 16-4,-14-27-7,26 16-21,-8-8-2,13 11 3</inkml:trace>
  <inkml:trace contextRef="#ctx0" brushRef="#br0" timeOffset="2008.1145">2788-447 38,'0'0'37,"0"0"1,0 0-1,0 0-31,-28 2-1,28-2-4,-22 38 0,8-17-2,9 3 0,0 0 1,13 2-1,-1-5 1,-7-21-1,40 35 1,-9-16 0,-3 7 0,-4 5 0,-2 9-1,-6 12 1,-9-4-3,0 20-7,-23-18-26,-8-12-3,-12-26 2</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2-01T21:44:13.852"/>
    </inkml:context>
    <inkml:brush xml:id="br0">
      <inkml:brushProperty name="width" value="0.06667" units="cm"/>
      <inkml:brushProperty name="height" value="0.06667" units="cm"/>
      <inkml:brushProperty name="fitToCurve" value="1"/>
    </inkml:brush>
  </inkml:definitions>
  <inkml:trace contextRef="#ctx0" brushRef="#br0">172 489 25,'-31'-42'26,"10"20"-6,-19-13-3,40 35-2,-48-24 0,48 24-4,-28 7-2,28 26-2,-10 3-3,17 33 0,3 6-1,9 20-1,0 7-1,2 4 0,8-11 0,-3-8 0,0-16-1,-7-16 1,-2-20-1,-8-14 1,-9-21-1,0 0 1,-12-23 0,-4-13-1,-6-14 1,-2-20-1,1-27 1,6-19-1,5-22-1,5-6 1,12 2 0,4 7 0,13 12-1,4 31 1,-2 28-1,4 41 1,10 42 2,-2 40-2,4 21 3,5 22-3,3 23 2,9 8-1,5-3 0,2-5 0,0-14-2,2-16 1,-4-17-4,-7-28-2,9-1-7,-38-30-24,17-9-2,-22-20 1,-21 10 1</inkml:trace>
  <inkml:trace contextRef="#ctx0" brushRef="#br0" timeOffset="201.0114">134 1116 41,'0'0'38,"-21"21"1,21-21-1,40-42-31,15 9 0,7-22-4,14-2-6,26 22-20,-12-10-15,8 14-1,-20 17 0</inkml:trace>
  <inkml:trace contextRef="#ctx0" brushRef="#br0" timeOffset="955.0543">560 248 19,'4'-28'34,"11"-1"2,15 13-1,-6-6-26,57 27-2,0-12-1,26 24-1,-10 1-1,24 25-1,-16 16-1,-1 24-1,-27 28-3,-25 15 0,-28 41-4,-48 6-8,-12 31-22,-28 8-1,-17-8 1</inkml:trace>
  <inkml:trace contextRef="#ctx0" brushRef="#br0" timeOffset="1843.1051">270 7094 11,'0'0'34,"-26"35"1,16-9-11,20 38-11,-10-17-5,19 31-2,-5-9-1,21 7-2,-6-8-2,4-16-5,12 5-7,-18-31-24,-27-26-1,21 0 0</inkml:trace>
  <inkml:trace contextRef="#ctx0" brushRef="#br0" timeOffset="2258.1291">-151 7082 10,'10'-31'36,"6"-2"-1,10-5 1,-2-14-27,24 9-3,-1-4-3,13 19-1,-6 9-1,3 19 0,-4 19-2,-11 23 2,-11 15-1,-17 16 0,-14 5 0,-16 8 0,-10-6 1,-8-9-1,4-17 0,-6-13 1,15-20-1,21-21 0,-17-21 0,34-20 0,28-13 0,14-8 0,12 3 0,13 3-1,3 18 1,-3 19-1,-6 24 1,-11 32 0,-27 27 0,-16 28 1,-22 10 0,-23 12 1,-10-5-2,-10-12-4,11-10-25,-18-28-7,12-26 1,5-30 0</inkml:trace>
  <inkml:trace contextRef="#ctx0" brushRef="#br0" timeOffset="2614.1493">346 6346 23,'0'0'35,"-12"28"2,57 10-19,-5-19-6,48 24-3,10-3-2,25 10-1,3 6-2,12 20-1,-14 16-1,-17 27 1,-29 27-1,-21 22 0,-31 21-1,-40 13-2,-27 8-4,-27-44-13,-13-13-19,-14-49-2,2-49-1</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2-01T21:44:20.924"/>
    </inkml:context>
    <inkml:brush xml:id="br0">
      <inkml:brushProperty name="width" value="0.06667" units="cm"/>
      <inkml:brushProperty name="height" value="0.06667" units="cm"/>
      <inkml:brushProperty name="fitToCurve" value="1"/>
    </inkml:brush>
  </inkml:definitions>
  <inkml:trace contextRef="#ctx0" brushRef="#br0">1130 287 20,'0'0'30,"12"28"-1,-12-28-11,26 3-5,-26-3-3,24-10-2,-24-11 0,0 21 0,7-50-2,-14 12 0,-17-14-2,-7 7-1,-23-7-1,-15 17 0,-29 21-2,-18 28 1,-29 33 1,-2 43-1,-3 33 1,12 21 0,24 17-1,36 2 2,49-11-1,46-13 0,54-28-1,34-35-1,32-33-1,11-36-3,16-2-12,-46-46-19,6 3-3,-38-21-3,-20 19 2</inkml:trace>
  <inkml:trace contextRef="#ctx0" brushRef="#br0" timeOffset="586.0335">928-279 28,'-21'5'36,"21"-5"1,14 45-2,26-9-27,53 30-1,7 2-2,40 29 0,0 15-2,5 27 0,-16 8-2,-15 18 3,-41 6-3,-39 4-2,-44-10 0,-47-9-3,-24-18-3,-35-53-9,4-10-21,-14-39-3,24-22 2</inkml:trace>
  <inkml:trace contextRef="#ctx0" brushRef="#br0" timeOffset="999.0569">2568 199 21,'0'0'35,"0"0"1,-7 40-1,16 39-26,-23 10-3,12 32-1,-8 4-2,15 10 1,-12-7-4,4-12 0,13-12-5,-17-45-3,21-2-15,-14-57-15,0 0 3,-19-66-1</inkml:trace>
  <inkml:trace contextRef="#ctx0" brushRef="#br0" timeOffset="1184.0677">2496 157 30,'22'42'33,"-6"13"2,18 35-19,-10-3-6,23 34-2,1-10-3,13 12-1,1 5-7,-7-29-9,9 3-23,-12-27-1,-2-18 0</inkml:trace>
  <inkml:trace contextRef="#ctx0" brushRef="#br0" timeOffset="1400.0798">3086-92 28,'14'57'36,"-14"16"2,10 36-1,-20 12-26,20 40-4,-3 7-4,5 11-1,2 6-4,-7-17-3,7-5-4,-26-47-26,22-29-3,-13-46 0</inkml:trace>
  <inkml:trace contextRef="#ctx0" brushRef="#br0" timeOffset="1890.1078">3468 1186 4,'0'0'34,"0"0"2,0 0-1,0 0-20,48-15-3,-20-11-3,22 7-3,-9-23-1,16 2-2,-12-10-1,-5-2-1,-18-5-1,-13 12 0,-23 10 1,-15 18-1,-23 20 1,-10 23-1,-4 21 0,-3 19 1,17 19 0,6 8-1,27 1 1,19-13-2,24-10 0,12-26-4,33-10-5,-19-42-24,26-14-5,-7-22 1,-5-4 2</inkml:trace>
  <inkml:trace contextRef="#ctx0" brushRef="#br0" timeOffset="2069.1183">3982 970 21,'0'0'34,"23"0"1,-8 26 0,-3 3-28,16 30-1,-18-5-2,9 17-1,-10-2-1,-2-3-3,-7 0-3,-9-33-10,11 1-21,-2-34-2,0 0 1</inkml:trace>
  <inkml:trace contextRef="#ctx0" brushRef="#br0" timeOffset="2225.1273">3955 412 4,'0'0'15,"15"-31"-14,-15 31-1</inkml:trace>
  <inkml:trace contextRef="#ctx0" brushRef="#br0" timeOffset="2718.1555">4421 124 11,'5'33'34,"-17"-3"1,12 27-3,-21-10-14,37 48-7,-23 0-4,21 28-2,-4 0-2,7 21 1,-6-9-4,4 4 0,-3-18-2,-1-26-1,4-15-5,-25-49-17,10-31-12,0 0-1,-2-62 2</inkml:trace>
  <inkml:trace contextRef="#ctx0" brushRef="#br0" timeOffset="2934.1675">4214 774 39,'-23'38'36,"6"-12"2,17 21-6,0-47-25,33 26-1,3-26-2,19 0-1,4-9 0,19 2 0,8-3-3,-3-9-3,3 12-2,-20-21-5,13 25-10,-48-32-13,14-1-5,-31-16 0</inkml:trace>
  <inkml:trace contextRef="#ctx0" brushRef="#br0" timeOffset="3336.1907">4659-28 4,'-29'-35'33,"29"35"2,0 0 0,-19 64-18,48 42-7,-5 15-3,11 32-1,-4 8-3,17 17 1,-10-8-3,7-9 0,-17-26 0,1-29-1,-10-30 0,-7-31 1,-12-45 0,0 0-1,-3-52 2,-6-19 0,-5-19 0,4-7-1,1-10 1,6 8 1,3 12-2,10 20 0,11 25 0,8 23-1,9 28 0,2 24 1,5 19-2,-2 17 2,0 11-2,-8 15 2,-4 2-1,-5-7-1,-9-5 0,2-7 0,-9-14-1,-8-12-2,7-2-3,-9-50-11,3 28-19,-3-28-2,0 0 1</inkml:trace>
  <inkml:trace contextRef="#ctx0" brushRef="#br0" timeOffset="3724.213">5410 1351 35,'0'0'37,"0"0"0,0 0-5,38-16-27,-38 16-1,47-36 1,-18 10-2,2 2 0,-8-9-1,4-2 0,-4-8 0,-6 1 1,-5-1-2,-12 3 0,0 4 0,-10 6-1,10 30 1,-38-22 0,10 39-1,-3 11 1,5 15-2,7 16 2,2 7-2,15 8-1,9-3 0,12-12-5,17 7-3,-15-38-17,31 3-11,-11-33-2,13-10 1</inkml:trace>
  <inkml:trace contextRef="#ctx0" brushRef="#br0" timeOffset="4044.2313">5951 824 38,'-30'4'34,"27"44"2,3-3-10,19 35-19,-9-4-3,16 9-1,-2-5 0,9 1 0,-9-17 0,4-3-1,-14-21 2,3-14-1,-17-26 2,0 0-2,-5-66 0,-4 9 1,-8-18 0,8-6-1,-1-6-1,10 4 1,3 0-2,25 15 1,12 20-1,6 18-3,8 15 0,1 8-3,23 31-6,-25-26-17,32 30-11,-23-12-3,7 6 2</inkml:trace>
  <inkml:trace contextRef="#ctx0" brushRef="#br0" timeOffset="4682.2676">7926 64 40,'0'0'36,"0"0"1,0 52-5,5-2-27,19 35 0,-1 10-3,11 18 1,-8 6-1,5 6 0,-8-7-2,-4-6 1,-4-23-1,-13-13 1,3-24-1,-10-19 1,5-33-1,0 0 0,-31 3 1,12-32-2,-5-6 2,-14-10-2,-9 5 2,-13 2-1,-13 12 0,2 9 2,-13 17-1,1 14 0,0 15-1,9 18 2,17 5-2,19 5 0,19 0 0,26-3 0,31-4-1,20-17-1,27-2-4,-2-43-8,43 12-21,-21-36-4,4 1 2,-21-22-1</inkml:trace>
  <inkml:trace contextRef="#ctx0" brushRef="#br0" timeOffset="4931.2821">8287 923 26,'0'0'34,"0"0"3,5 28-2,5 13-24,-3-11-7,21 20 1,-2-5-3,12 2-1,8-9 0,3-7-1,8-17 0,-2-12 1,-3-16 0,-14-19-1,-9-12 1,-17-7 0,-17-5 0,-19 5 0,-21 12-2,-21 9-1,-8 22-4,-23-8-9,25 29-20,8 5-3,26 9 1</inkml:trace>
  <inkml:trace contextRef="#ctx0" brushRef="#br0" timeOffset="5516.3155">9597 107 19,'-17'-54'35,"7"13"1,6 20-1,16 47-25,-24 21-2,24 55-2,-10 26-2,7 26 0,3 11-2,7 15-1,0-5-2,0-21-2,10-17-2,-20-52-5,22-14-21,-24-43-6,-7-28 0</inkml:trace>
  <inkml:trace contextRef="#ctx0" brushRef="#br0" timeOffset="6170.3529">9067 668 43,'-69'-3'35,"21"15"1,29 31-15,17-13-15,42 18-1,20-22-1,25 2-1,20-16-1,9-17-2,7-16 0,5-24-1,-10-14 0,-11-19-1,-15-10 1,-33-6 0,-19 6 1,-26 1 0,-19 18 1,-17 22 1,-14 23 0,0 41 0,-2 28 0,18 40 0,6 26-1,23 19 1,12 19-2,10 2 1,6-4-2,1-15 1,-1-23 0,-4-28-1,-9-32 0,-22-49 0,0 0 1,7-49 0,-21-27 1,6-14 0,-1-4 0,2 6 0,0 12 0,14 22 1,-7 54-2,31 2 1,-3 53-1,5 25 0,8 17-1,11 10 0,10 1 1,12-11-1,2-16 1,12-20-1,-1-28 2,9-26-1,-1-30 1,-15-27-1,-1-26 1,-22-11 0,-12-15 2,-19 0-2,-16 3 1,-15 16 0,-17 15-1,-6 37 1,-12 29-1,2 28 0,0 28 0,11 19-2,13 15 1,12 4-1,18-2-1,13-10-1,26-6-2,-3-29-6,26 4-15,-23-32-12,7-3-1,-17-19 1</inkml:trace>
  <inkml:trace contextRef="#ctx0" brushRef="#br0" timeOffset="6721.3845">12132 788 45,'26'-26'38,"-19"-2"0,-7 28-9,-26-26-22,0 21-1,-26 0-2,-3 12 0,-16 1-2,0 10-1,-3 1-1,10 3 0,11 4-1,23 2 1,20 5 0,22-2 0,26 2-1,21 7 2,10 0-1,0 8 1,-5 1-1,-11-1-1,-20-3 1,-28-5-1,-20-5 0,-30-11-2,-14-5 1,-10-21-2,0 2-3,-9-31-6,40 12-23,0-9-1,28 4 0</inkml:trace>
  <inkml:trace contextRef="#ctx0" brushRef="#br0" timeOffset="7370.4216">12641 966 24,'-27'-29'36,"27"29"-1,-28-28 1,7 14-22,21 14-11,-39 4-1,16 13 0,-6 0-1,3 6 0,-5-2 0,10 5 0,-1-7-1,22-19 0,-23 22 0,23-22 0,0 0 0,0 0-1,28-22 1,-28 22 0,5-37 0,-10 15 1,-14-1 0,-2 1 0,-8 1 1,1 9 0,-3 0 0,2 19 0,1 8-1,4 13 2,10 22-1,7 11-2,2 10 1,12 7-1,12 3 1,7-6-1,17-11 0,4-14 0,6-31 0,4-22 0,-10-25 0,1-19 2,-15-19-2,-9-15 1,-15 1-1,-9 2 1,-7 7 0,-9 14-1,6 26 1,10 31-2,-21 0 2,18 26 0,15 14-1,10 17 1,9 0-1,11 2-1,8-7 1,10-9-1,-1-10 0,10-14-2,-3-7 0,-9-24-4,5 19-6,-40-36-18,9 22-8,-31 7 2,0 0-1</inkml:trace>
  <inkml:trace contextRef="#ctx0" brushRef="#br0" timeOffset="8215.4696">12921 982 15,'0'0'30,"0"0"3,-24-2 1,38 30-25,-18 10-3,18 19-2,-7-3-1,7 17 1,-4-7-1,2-5-2,2-9 1,-2-12-2,-12-38 1,26 2 1,-24-35-1,10-14 1,-5-22 0,-4-9 0,6-7 0,1 2-1,2 7 0,0 15 0,7 23-1,-19 38 1,52-9-1,-17 37 1,-4 26-1,3 10-1,-1 5 1,5-1 0,-5-4 0,-2-12 0,-5-14 0,0-14 0,-26-24 2,43-36 0,-33-11 0,-1-10 0,-9-16 1,0 0-1,0-1 1,-5 13-2,-2 11 0,0 24 0,7 26 0,0 0-1,19 59 1,-2 3-1,2 13 0,12 6 0,0 4 0,9 0 0,7-16 0,10-8 0,10-18 0,2-27-1,7-18 1,-5-19 0,3-29 1,-10-11-1,-12-18 0,-18-8 0,-13-3 0,-21 7 1,-17 12-1,-18 17 1,-13 33-1,-6 25 1,-3 27 0,4 35 0,13 15 0,9 16-1,21-5 0,27 5 0,16-9-1,24-25-1,29-13-3,4-40-7,36 6-14,-24-37-12,15-8-2,-17-16 1</inkml:trace>
  <inkml:trace contextRef="#ctx0" brushRef="#br0" timeOffset="8629.4935">15319 209 43,'-15'-31'37,"15"31"0,0 0-2,-12 64-32,15 21-1,2 21-1,9 22 2,-5 19-1,13 7-2,-8-3 0,3-14-3,2-9-3,-19-50-12,11-7-18,-15-33-2,4-38 0</inkml:trace>
  <inkml:trace contextRef="#ctx0" brushRef="#br0" timeOffset="9159.5239">14686 783 29,'-30'3'35,"30"-3"2,9 33-2,48-5-28,12-16-2,26 0-2,12-12 0,12-7-2,0-21 0,-3-17-1,-11-24-1,-20-16 0,-21-15 1,-21-11 0,-24-5 1,-14 3-1,-19 9 1,-5 16 0,-8 24 0,4 22 0,-6 37-1,10 33 1,10 34-1,9 35 1,9 28-1,10 20 1,0 11-1,12 12 1,-2-15 0,-1-8-1,-7-27 0,-2-30 1,-4-34-1,-15-54 0,0 0 1,26-47-2,-17-29 2,-1-19 1,6-18 1,2-1-1,1 8 0,-5 18 0,5 29 0,4 35 0,-21 24-1,38 64 0,-17 12-1,5 28 1,5 10 0,7 2-1,0-10 0,3-14 0,6-21-2,1-23-1,11-13-4,-23-54-14,23 5-16,-21-31-3,-4-9 1</inkml:trace>
  <inkml:trace contextRef="#ctx0" brushRef="#br0" timeOffset="9365.5357">16488 736 28,'4'66'33,"1"-2"1,0-7-9,14 14-16,-7-12-4,19 10-2,-3-12 0,8 6-2,-5-1-1,-7-3-2,-3 12-3,-23-26-10,2 0-18,-15-21-2,15-24 1</inkml:trace>
  <inkml:trace contextRef="#ctx0" brushRef="#br0" timeOffset="10314.59">16374 313 43,'0'0'38,"-24"-10"2,24 10-2,0 0-33,-12 29-2,12-29 0,-14 40-1,4-14-2,-2-5-4,8 19-4,-18-21-19,22 24-10,0-15-3,17 3 2</inkml:trace>
  <inkml:trace contextRef="#ctx0" brushRef="#br0" timeOffset="10818.6188">16763 880 15,'-23'12'34,"8"12"-1,3 11 4,-4 3-28,30 24-3,-9-10-1,19 12-1,-3-10 0,12 3-2,-7-15 1,0-1-2,-9-20 0,-17-21 1,24 2 1,-24-2-1,0-64 0,0 8 1,-5-18 1,10 1-2,-8-5 0,11 12 0,3 0-2,8 23 1,10 29 0,0 23-2,11 24 2,-2 26-1,2 12-2,-2 10-1,10 2-2,-10-15-2,19 10-10,-26-40-20,28-14-2,-4-31 0</inkml:trace>
  <inkml:trace contextRef="#ctx0" brushRef="#br0" timeOffset="11378.6507">17678 989 11,'0'0'34,"26"17"2,-28-38-13,30 23-5,-35-38-3,29 29-3,-29-23-3,7 30-2,-3-38-2,3 38-2,-43-19 0,5 28-2,-12 13 0,-7 8 1,0 22-1,-2 5-1,14 7 1,7-2-1,16-3 0,18-10-1,20-18 2,20-17-3,9-28 1,5-14 2,5-10-2,-5-9 1,-8-6 0,-8-3 0,-13 6 0,-7 5 1,-7 17-1,-7 28-1,0 0 2,22 9 0,2 36 0,11 14-1,13 19 0,11 17 1,5 18-1,10 10 1,-8 12-1,-6 7 0,-22-12 0,-21-4 1,-29-22 0,-29-19 0,-30-33 0,-29-31-1,-21-37 1,-7-36-1,11-22 1,13-23-1,25-11 0,41-8 0,55 2-1,61 3 0,62 19-1,48-10-10,78 45-15,10-16-14,40 21 0,12-3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E0A7326-BDB4-4C0C-9525-E7462B43E4DE}" type="datetimeFigureOut">
              <a:rPr lang="en-US" smtClean="0"/>
              <a:t>2/8/12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797463D-1AD7-4AE5-B127-C97A140E0419}" type="slidenum">
              <a:rPr lang="en-US" smtClean="0"/>
              <a:t>‹#›</a:t>
            </a:fld>
            <a:endParaRPr lang="en-US"/>
          </a:p>
        </p:txBody>
      </p:sp>
    </p:spTree>
    <p:extLst>
      <p:ext uri="{BB962C8B-B14F-4D97-AF65-F5344CB8AC3E}">
        <p14:creationId xmlns:p14="http://schemas.microsoft.com/office/powerpoint/2010/main" val="392932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a:t>
            </a:fld>
            <a:endParaRPr lang="en-US"/>
          </a:p>
        </p:txBody>
      </p:sp>
    </p:spTree>
    <p:extLst>
      <p:ext uri="{BB962C8B-B14F-4D97-AF65-F5344CB8AC3E}">
        <p14:creationId xmlns:p14="http://schemas.microsoft.com/office/powerpoint/2010/main" val="103495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10</a:t>
            </a:fld>
            <a:endParaRPr lang="en-US"/>
          </a:p>
        </p:txBody>
      </p:sp>
    </p:spTree>
    <p:extLst>
      <p:ext uri="{BB962C8B-B14F-4D97-AF65-F5344CB8AC3E}">
        <p14:creationId xmlns:p14="http://schemas.microsoft.com/office/powerpoint/2010/main" val="52424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Not just 10 – but some specific number of times.  </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11</a:t>
            </a:fld>
            <a:endParaRPr lang="en-US"/>
          </a:p>
        </p:txBody>
      </p:sp>
    </p:spTree>
    <p:extLst>
      <p:ext uri="{BB962C8B-B14F-4D97-AF65-F5344CB8AC3E}">
        <p14:creationId xmlns:p14="http://schemas.microsoft.com/office/powerpoint/2010/main" val="280575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since it is outside of the loop and after it</a:t>
            </a:r>
          </a:p>
          <a:p>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12</a:t>
            </a:fld>
            <a:endParaRPr lang="en-US"/>
          </a:p>
        </p:txBody>
      </p:sp>
    </p:spTree>
    <p:extLst>
      <p:ext uri="{BB962C8B-B14F-4D97-AF65-F5344CB8AC3E}">
        <p14:creationId xmlns:p14="http://schemas.microsoft.com/office/powerpoint/2010/main" val="128015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10 meters.  5 meters at a time, 2 times.</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13</a:t>
            </a:fld>
            <a:endParaRPr lang="en-US"/>
          </a:p>
        </p:txBody>
      </p:sp>
    </p:spTree>
    <p:extLst>
      <p:ext uri="{BB962C8B-B14F-4D97-AF65-F5344CB8AC3E}">
        <p14:creationId xmlns:p14="http://schemas.microsoft.com/office/powerpoint/2010/main" val="156419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 this does</a:t>
            </a:r>
            <a:r>
              <a:rPr lang="en-US" baseline="0" dirty="0" smtClean="0"/>
              <a:t> game over when distance is EXACTLY one meter OR more (&gt;= 1)</a:t>
            </a:r>
          </a:p>
          <a:p>
            <a:r>
              <a:rPr lang="en-US" baseline="0" dirty="0" smtClean="0"/>
              <a:t>  only lets you keep playing if distance LESS THAN one meter</a:t>
            </a:r>
          </a:p>
          <a:p>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15</a:t>
            </a:fld>
            <a:endParaRPr lang="en-US"/>
          </a:p>
        </p:txBody>
      </p:sp>
    </p:spTree>
    <p:extLst>
      <p:ext uri="{BB962C8B-B14F-4D97-AF65-F5344CB8AC3E}">
        <p14:creationId xmlns:p14="http://schemas.microsoft.com/office/powerpoint/2010/main" val="315621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16</a:t>
            </a:fld>
            <a:endParaRPr lang="en-US"/>
          </a:p>
        </p:txBody>
      </p:sp>
    </p:spTree>
    <p:extLst>
      <p:ext uri="{BB962C8B-B14F-4D97-AF65-F5344CB8AC3E}">
        <p14:creationId xmlns:p14="http://schemas.microsoft.com/office/powerpoint/2010/main" val="850971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a:t>
            </a:r>
            <a:r>
              <a:rPr lang="en-US" baseline="0" dirty="0" smtClean="0"/>
              <a:t> this as practice for students</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17</a:t>
            </a:fld>
            <a:endParaRPr lang="en-US"/>
          </a:p>
        </p:txBody>
      </p:sp>
    </p:spTree>
    <p:extLst>
      <p:ext uri="{BB962C8B-B14F-4D97-AF65-F5344CB8AC3E}">
        <p14:creationId xmlns:p14="http://schemas.microsoft.com/office/powerpoint/2010/main" val="98537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18</a:t>
            </a:fld>
            <a:endParaRPr lang="en-US"/>
          </a:p>
        </p:txBody>
      </p:sp>
    </p:spTree>
    <p:extLst>
      <p:ext uri="{BB962C8B-B14F-4D97-AF65-F5344CB8AC3E}">
        <p14:creationId xmlns:p14="http://schemas.microsoft.com/office/powerpoint/2010/main" val="187377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19</a:t>
            </a:fld>
            <a:endParaRPr lang="en-US"/>
          </a:p>
        </p:txBody>
      </p:sp>
    </p:spTree>
    <p:extLst>
      <p:ext uri="{BB962C8B-B14F-4D97-AF65-F5344CB8AC3E}">
        <p14:creationId xmlns:p14="http://schemas.microsoft.com/office/powerpoint/2010/main" val="158499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Since you start</a:t>
            </a:r>
            <a:r>
              <a:rPr lang="en-US" baseline="0" dirty="0" smtClean="0"/>
              <a:t> off 5 meters away and walk 4 meters towards it you WILL ALWAYS be close enough!!! </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20</a:t>
            </a:fld>
            <a:endParaRPr lang="en-US"/>
          </a:p>
        </p:txBody>
      </p:sp>
    </p:spTree>
    <p:extLst>
      <p:ext uri="{BB962C8B-B14F-4D97-AF65-F5344CB8AC3E}">
        <p14:creationId xmlns:p14="http://schemas.microsoft.com/office/powerpoint/2010/main" val="327274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a:t>
            </a:r>
            <a:r>
              <a:rPr lang="en-US" baseline="0" dirty="0" smtClean="0"/>
              <a:t> motivation…</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2</a:t>
            </a:fld>
            <a:endParaRPr lang="en-US"/>
          </a:p>
        </p:txBody>
      </p:sp>
    </p:spTree>
    <p:extLst>
      <p:ext uri="{BB962C8B-B14F-4D97-AF65-F5344CB8AC3E}">
        <p14:creationId xmlns:p14="http://schemas.microsoft.com/office/powerpoint/2010/main" val="1382369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only</a:t>
            </a:r>
          </a:p>
          <a:p>
            <a:pPr marL="0" indent="0">
              <a:buNone/>
            </a:pPr>
            <a:endParaRPr lang="en-US" baseline="0" dirty="0" smtClean="0"/>
          </a:p>
          <a:p>
            <a:r>
              <a:rPr lang="en-US" baseline="0" dirty="0" smtClean="0"/>
              <a:t>If an animation has variable action, does it HAVE to use an if statement?  No, it could just use events to control it..</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22</a:t>
            </a:fld>
            <a:endParaRPr lang="en-US"/>
          </a:p>
        </p:txBody>
      </p:sp>
    </p:spTree>
    <p:extLst>
      <p:ext uri="{BB962C8B-B14F-4D97-AF65-F5344CB8AC3E}">
        <p14:creationId xmlns:p14="http://schemas.microsoft.com/office/powerpoint/2010/main" val="424254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23</a:t>
            </a:fld>
            <a:endParaRPr lang="en-US"/>
          </a:p>
        </p:txBody>
      </p:sp>
    </p:spTree>
    <p:extLst>
      <p:ext uri="{BB962C8B-B14F-4D97-AF65-F5344CB8AC3E}">
        <p14:creationId xmlns:p14="http://schemas.microsoft.com/office/powerpoint/2010/main" val="137111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24</a:t>
            </a:fld>
            <a:endParaRPr lang="en-US"/>
          </a:p>
        </p:txBody>
      </p:sp>
    </p:spTree>
    <p:extLst>
      <p:ext uri="{BB962C8B-B14F-4D97-AF65-F5344CB8AC3E}">
        <p14:creationId xmlns:p14="http://schemas.microsoft.com/office/powerpoint/2010/main" val="2880256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t>
            </a:r>
          </a:p>
          <a:p>
            <a:r>
              <a:rPr lang="en-US" dirty="0" smtClean="0"/>
              <a:t>A – check</a:t>
            </a:r>
            <a:r>
              <a:rPr lang="en-US" baseline="0" dirty="0" smtClean="0"/>
              <a:t> – what if </a:t>
            </a:r>
            <a:r>
              <a:rPr lang="en-US" baseline="0" dirty="0" err="1" smtClean="0"/>
              <a:t>it’;s</a:t>
            </a:r>
            <a:r>
              <a:rPr lang="en-US" baseline="0" dirty="0" smtClean="0"/>
              <a:t> just the cow?  What if it’s just the penguin,  What if it’s just the rabbit?  If not the rabbit, jump to ending else</a:t>
            </a:r>
          </a:p>
          <a:p>
            <a:r>
              <a:rPr lang="en-US" baseline="0" dirty="0" smtClean="0"/>
              <a:t>B – if the rabbit isn’t close, we don’t even check!</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25</a:t>
            </a:fld>
            <a:endParaRPr lang="en-US"/>
          </a:p>
        </p:txBody>
      </p:sp>
    </p:spTree>
    <p:extLst>
      <p:ext uri="{BB962C8B-B14F-4D97-AF65-F5344CB8AC3E}">
        <p14:creationId xmlns:p14="http://schemas.microsoft.com/office/powerpoint/2010/main" val="927149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AND is what is needed to require that they</a:t>
            </a:r>
            <a:r>
              <a:rPr lang="en-US" baseline="0" dirty="0" smtClean="0"/>
              <a:t> ALL be near the tree.</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26</a:t>
            </a:fld>
            <a:endParaRPr lang="en-US"/>
          </a:p>
        </p:txBody>
      </p:sp>
    </p:spTree>
    <p:extLst>
      <p:ext uri="{BB962C8B-B14F-4D97-AF65-F5344CB8AC3E}">
        <p14:creationId xmlns:p14="http://schemas.microsoft.com/office/powerpoint/2010/main" val="2596520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If any object is close, they party, but then it DOESN’T CHECK any of the other conditions (since they are in else’s), so only ONE party happens… but which line of code actually “runs” to make the party happens depends (but does a USER care?  Maybe not)</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27</a:t>
            </a:fld>
            <a:endParaRPr lang="en-US"/>
          </a:p>
        </p:txBody>
      </p:sp>
    </p:spTree>
    <p:extLst>
      <p:ext uri="{BB962C8B-B14F-4D97-AF65-F5344CB8AC3E}">
        <p14:creationId xmlns:p14="http://schemas.microsoft.com/office/powerpoint/2010/main" val="258494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28</a:t>
            </a:fld>
            <a:endParaRPr lang="en-US"/>
          </a:p>
        </p:txBody>
      </p:sp>
    </p:spTree>
    <p:extLst>
      <p:ext uri="{BB962C8B-B14F-4D97-AF65-F5344CB8AC3E}">
        <p14:creationId xmlns:p14="http://schemas.microsoft.com/office/powerpoint/2010/main" val="182960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29</a:t>
            </a:fld>
            <a:endParaRPr lang="en-US"/>
          </a:p>
        </p:txBody>
      </p:sp>
    </p:spTree>
    <p:extLst>
      <p:ext uri="{BB962C8B-B14F-4D97-AF65-F5344CB8AC3E}">
        <p14:creationId xmlns:p14="http://schemas.microsoft.com/office/powerpoint/2010/main" val="2898837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30</a:t>
            </a:fld>
            <a:endParaRPr lang="en-US"/>
          </a:p>
        </p:txBody>
      </p:sp>
    </p:spTree>
    <p:extLst>
      <p:ext uri="{BB962C8B-B14F-4D97-AF65-F5344CB8AC3E}">
        <p14:creationId xmlns:p14="http://schemas.microsoft.com/office/powerpoint/2010/main" val="1362457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32</a:t>
            </a:fld>
            <a:endParaRPr lang="en-US"/>
          </a:p>
        </p:txBody>
      </p:sp>
    </p:spTree>
    <p:extLst>
      <p:ext uri="{BB962C8B-B14F-4D97-AF65-F5344CB8AC3E}">
        <p14:creationId xmlns:p14="http://schemas.microsoft.com/office/powerpoint/2010/main" val="36356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3</a:t>
            </a:fld>
            <a:endParaRPr lang="en-US"/>
          </a:p>
        </p:txBody>
      </p:sp>
    </p:spTree>
    <p:extLst>
      <p:ext uri="{BB962C8B-B14F-4D97-AF65-F5344CB8AC3E}">
        <p14:creationId xmlns:p14="http://schemas.microsoft.com/office/powerpoint/2010/main" val="1627462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 </a:t>
            </a:r>
            <a:r>
              <a:rPr lang="en-US" dirty="0" err="1" smtClean="0"/>
              <a:t>EatAtJoes</a:t>
            </a:r>
            <a:endParaRPr lang="en-US" dirty="0" smtClean="0"/>
          </a:p>
          <a:p>
            <a:r>
              <a:rPr lang="en-US" dirty="0" smtClean="0"/>
              <a:t>Answer</a:t>
            </a:r>
            <a:r>
              <a:rPr lang="en-US" baseline="0" dirty="0" smtClean="0"/>
              <a:t> B:  Eat At Is outer loop – goes 2 times.  Joes is inner loop – goes 3 times for every one time </a:t>
            </a:r>
            <a:r>
              <a:rPr lang="en-US" baseline="0" dirty="0" err="1" smtClean="0"/>
              <a:t>EatAt</a:t>
            </a:r>
            <a:r>
              <a:rPr lang="en-US" baseline="0" dirty="0" smtClean="0"/>
              <a:t> Flashes</a:t>
            </a:r>
          </a:p>
        </p:txBody>
      </p:sp>
      <p:sp>
        <p:nvSpPr>
          <p:cNvPr id="4" name="Slide Number Placeholder 3"/>
          <p:cNvSpPr>
            <a:spLocks noGrp="1"/>
          </p:cNvSpPr>
          <p:nvPr>
            <p:ph type="sldNum" sz="quarter" idx="10"/>
          </p:nvPr>
        </p:nvSpPr>
        <p:spPr/>
        <p:txBody>
          <a:bodyPr/>
          <a:lstStyle/>
          <a:p>
            <a:fld id="{6797463D-1AD7-4AE5-B127-C97A140E0419}" type="slidenum">
              <a:rPr lang="en-US" smtClean="0"/>
              <a:t>34</a:t>
            </a:fld>
            <a:endParaRPr lang="en-US"/>
          </a:p>
        </p:txBody>
      </p:sp>
    </p:spTree>
    <p:extLst>
      <p:ext uri="{BB962C8B-B14F-4D97-AF65-F5344CB8AC3E}">
        <p14:creationId xmlns:p14="http://schemas.microsoft.com/office/powerpoint/2010/main" val="2426487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Outer</a:t>
            </a:r>
            <a:r>
              <a:rPr lang="en-US" baseline="0" dirty="0" smtClean="0"/>
              <a:t> loop runs 4 times – as there are 4 sides to the square.  The inner loop runs 5 times, since there are 5 hops per side… Turn ¼ revolution at each corner.  Demo…  Lecture 10 BunnySquareDanceDone.a2w</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37</a:t>
            </a:fld>
            <a:endParaRPr lang="en-US"/>
          </a:p>
        </p:txBody>
      </p:sp>
    </p:spTree>
    <p:extLst>
      <p:ext uri="{BB962C8B-B14F-4D97-AF65-F5344CB8AC3E}">
        <p14:creationId xmlns:p14="http://schemas.microsoft.com/office/powerpoint/2010/main" val="2257443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dirty="0" err="1" smtClean="0"/>
              <a:t>Disatnce</a:t>
            </a:r>
            <a:r>
              <a:rPr lang="en-US" dirty="0" smtClean="0"/>
              <a:t> to girl is 3 meters.  It’s calculated once – before the loop starts executing.  So, since he moves only</a:t>
            </a:r>
            <a:r>
              <a:rPr lang="en-US" baseline="0" dirty="0" smtClean="0"/>
              <a:t> ½ a meter per time, he’ll only get </a:t>
            </a:r>
            <a:r>
              <a:rPr lang="en-US" baseline="0" dirty="0" err="1" smtClean="0"/>
              <a:t>distanceTo</a:t>
            </a:r>
            <a:r>
              <a:rPr lang="en-US" baseline="0" dirty="0" smtClean="0"/>
              <a:t> * .5 meters there.  (or half way).  For every meter away he is, he only walks .5 meters forward.  For 6 meters, he’ll move forward 6 times .5 meters each.</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38</a:t>
            </a:fld>
            <a:endParaRPr lang="en-US"/>
          </a:p>
        </p:txBody>
      </p:sp>
    </p:spTree>
    <p:extLst>
      <p:ext uri="{BB962C8B-B14F-4D97-AF65-F5344CB8AC3E}">
        <p14:creationId xmlns:p14="http://schemas.microsoft.com/office/powerpoint/2010/main" val="4024073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E.g. we can have the boy walk up a different number of meters</a:t>
            </a:r>
            <a:r>
              <a:rPr lang="en-US" baseline="0" dirty="0" smtClean="0"/>
              <a:t> to the girl, depending on the state of the objects in the world.</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39</a:t>
            </a:fld>
            <a:endParaRPr lang="en-US"/>
          </a:p>
        </p:txBody>
      </p:sp>
    </p:spTree>
    <p:extLst>
      <p:ext uri="{BB962C8B-B14F-4D97-AF65-F5344CB8AC3E}">
        <p14:creationId xmlns:p14="http://schemas.microsoft.com/office/powerpoint/2010/main" val="56233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Load </a:t>
            </a:r>
            <a:r>
              <a:rPr lang="en-US" dirty="0" err="1" smtClean="0"/>
              <a:t>AnvilsPetInfinite</a:t>
            </a:r>
            <a:r>
              <a:rPr lang="en-US" baseline="0" dirty="0" smtClean="0"/>
              <a:t> – and play it DON’T SHOW IT</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40</a:t>
            </a:fld>
            <a:endParaRPr lang="en-US"/>
          </a:p>
        </p:txBody>
      </p:sp>
    </p:spTree>
    <p:extLst>
      <p:ext uri="{BB962C8B-B14F-4D97-AF65-F5344CB8AC3E}">
        <p14:creationId xmlns:p14="http://schemas.microsoft.com/office/powerpoint/2010/main" val="100257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 inner</a:t>
            </a:r>
            <a:r>
              <a:rPr lang="en-US" baseline="0" dirty="0" smtClean="0"/>
              <a:t> loop traverses each side, outer loop controls how many “sides” to do</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41</a:t>
            </a:fld>
            <a:endParaRPr lang="en-US"/>
          </a:p>
        </p:txBody>
      </p:sp>
    </p:spTree>
    <p:extLst>
      <p:ext uri="{BB962C8B-B14F-4D97-AF65-F5344CB8AC3E}">
        <p14:creationId xmlns:p14="http://schemas.microsoft.com/office/powerpoint/2010/main" val="410604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used to how to do double and triple integrals…  I don’t now… that lasted about 1 month.</a:t>
            </a:r>
          </a:p>
          <a:p>
            <a:r>
              <a:rPr lang="en-US" baseline="0" dirty="0" smtClean="0"/>
              <a:t>Worse, I don’t think I ever UNDERSTOOD double or triple integrals… I just knew the PROCESS by which you solved them.  That’s because I never really had it explained to me why they are useful…  or maybe someone said one sentence on it or something…  They focused on the KNOWLEDGE of how to do them.</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4</a:t>
            </a:fld>
            <a:endParaRPr lang="en-US"/>
          </a:p>
        </p:txBody>
      </p:sp>
    </p:spTree>
    <p:extLst>
      <p:ext uri="{BB962C8B-B14F-4D97-AF65-F5344CB8AC3E}">
        <p14:creationId xmlns:p14="http://schemas.microsoft.com/office/powerpoint/2010/main" val="133429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5</a:t>
            </a:fld>
            <a:endParaRPr lang="en-US"/>
          </a:p>
        </p:txBody>
      </p:sp>
    </p:spTree>
    <p:extLst>
      <p:ext uri="{BB962C8B-B14F-4D97-AF65-F5344CB8AC3E}">
        <p14:creationId xmlns:p14="http://schemas.microsoft.com/office/powerpoint/2010/main" val="368879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way Carl tells it, when he was in undergrad, he didn’t really learn much about physics that led him to be successful in the field by going to “class”.  Instead, he hung around in the graduate student labs where they were doing research, trying stuff out, talking about things that worked, things that didn’t…. He hung around “real working physicists”.  And all the things they were doing are called “authentic activity”.  (it’s NOT doing word problems at the end of the book).</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6</a:t>
            </a:fld>
            <a:endParaRPr lang="en-US"/>
          </a:p>
        </p:txBody>
      </p:sp>
    </p:spTree>
    <p:extLst>
      <p:ext uri="{BB962C8B-B14F-4D97-AF65-F5344CB8AC3E}">
        <p14:creationId xmlns:p14="http://schemas.microsoft.com/office/powerpoint/2010/main" val="3231969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way Carl tells it, when he was in undergrad, he didn’t really learn much about physics that led him to be successful in the field by going to “class”.  Instead, he hung around in the graduate student labs where they were doing research, trying stuff out, talking about things that worked, things that didn’t…. He hung around “real working physicists”.  And all the things they were doing are called “authentic activity”.  (it’s NOT doing word problems at the end of the book).</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7</a:t>
            </a:fld>
            <a:endParaRPr lang="en-US"/>
          </a:p>
        </p:txBody>
      </p:sp>
    </p:spTree>
    <p:extLst>
      <p:ext uri="{BB962C8B-B14F-4D97-AF65-F5344CB8AC3E}">
        <p14:creationId xmlns:p14="http://schemas.microsoft.com/office/powerpoint/2010/main" val="323196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way Carl tells it, when he was in undergrad, he didn’t really learn much about physics that led him to be successful in the field by going to “class”.  Instead, he hung around in the graduate student labs where they were doing research, trying stuff out, talking about things that worked, things that didn’t…. He hung around “real working physicists”.  And all the things they were doing are called “authentic activity”.  (it’s NOT doing word problems at the end of the book).</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8</a:t>
            </a:fld>
            <a:endParaRPr lang="en-US"/>
          </a:p>
        </p:txBody>
      </p:sp>
    </p:spTree>
    <p:extLst>
      <p:ext uri="{BB962C8B-B14F-4D97-AF65-F5344CB8AC3E}">
        <p14:creationId xmlns:p14="http://schemas.microsoft.com/office/powerpoint/2010/main" val="323196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9</a:t>
            </a:fld>
            <a:endParaRPr lang="en-US"/>
          </a:p>
        </p:txBody>
      </p:sp>
    </p:spTree>
    <p:extLst>
      <p:ext uri="{BB962C8B-B14F-4D97-AF65-F5344CB8AC3E}">
        <p14:creationId xmlns:p14="http://schemas.microsoft.com/office/powerpoint/2010/main" val="272193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BE6D7BF-7F88-4595-ACCA-E22309AE40D8}" type="datetimeFigureOut">
              <a:rPr lang="en-US" smtClean="0"/>
              <a:t>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79053446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6D7BF-7F88-4595-ACCA-E22309AE40D8}" type="datetimeFigureOut">
              <a:rPr lang="en-US" smtClean="0"/>
              <a:t>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6887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6D7BF-7F88-4595-ACCA-E22309AE40D8}" type="datetimeFigureOut">
              <a:rPr lang="en-US" smtClean="0"/>
              <a:t>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98084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lumMod val="75000"/>
                  </a:schemeClr>
                </a:solidFill>
              </a:defRPr>
            </a:lvl2pPr>
            <a:lvl3pPr>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BE6D7BF-7F88-4595-ACCA-E22309AE40D8}" type="datetimeFigureOut">
              <a:rPr lang="en-US" smtClean="0"/>
              <a:t>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377837951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6D7BF-7F88-4595-ACCA-E22309AE40D8}" type="datetimeFigureOut">
              <a:rPr lang="en-US" smtClean="0"/>
              <a:t>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16571972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chemeClr val="accent6">
                    <a:lumMod val="7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chemeClr val="accent6">
                    <a:lumMod val="7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BE6D7BF-7F88-4595-ACCA-E22309AE40D8}" type="datetimeFigureOut">
              <a:rPr lang="en-US" smtClean="0"/>
              <a:t>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7154748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E6D7BF-7F88-4595-ACCA-E22309AE40D8}" type="datetimeFigureOut">
              <a:rPr lang="en-US" smtClean="0"/>
              <a:t>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378170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E6D7BF-7F88-4595-ACCA-E22309AE40D8}" type="datetimeFigureOut">
              <a:rPr lang="en-US" smtClean="0"/>
              <a:t>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408470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6D7BF-7F88-4595-ACCA-E22309AE40D8}" type="datetimeFigureOut">
              <a:rPr lang="en-US" smtClean="0"/>
              <a:t>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171750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6D7BF-7F88-4595-ACCA-E22309AE40D8}" type="datetimeFigureOut">
              <a:rPr lang="en-US" smtClean="0"/>
              <a:t>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76655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6D7BF-7F88-4595-ACCA-E22309AE40D8}" type="datetimeFigureOut">
              <a:rPr lang="en-US" smtClean="0"/>
              <a:t>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4219735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6D7BF-7F88-4595-ACCA-E22309AE40D8}" type="datetimeFigureOut">
              <a:rPr lang="en-US" smtClean="0"/>
              <a:t>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75586-7D5E-40C0-94B8-D5DFE088ED33}" type="slidenum">
              <a:rPr lang="en-US" smtClean="0"/>
              <a:t>‹#›</a:t>
            </a:fld>
            <a:endParaRPr lang="en-US"/>
          </a:p>
        </p:txBody>
      </p:sp>
    </p:spTree>
    <p:extLst>
      <p:ext uri="{BB962C8B-B14F-4D97-AF65-F5344CB8AC3E}">
        <p14:creationId xmlns:p14="http://schemas.microsoft.com/office/powerpoint/2010/main" val="66922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1" Type="http://schemas.openxmlformats.org/officeDocument/2006/relationships/tags" Target="../tags/tag2.x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1" Type="http://schemas.openxmlformats.org/officeDocument/2006/relationships/tags" Target="../tags/tag46.xml"/><Relationship Id="rId2"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4" Type="http://schemas.openxmlformats.org/officeDocument/2006/relationships/slideLayout" Target="../slideLayouts/slideLayout2.xml"/><Relationship Id="rId5" Type="http://schemas.openxmlformats.org/officeDocument/2006/relationships/notesSlide" Target="../notesSlides/notesSlide11.xml"/><Relationship Id="rId1" Type="http://schemas.openxmlformats.org/officeDocument/2006/relationships/tags" Target="../tags/tag48.xml"/><Relationship Id="rId2"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4" Type="http://schemas.openxmlformats.org/officeDocument/2006/relationships/tags" Target="../tags/tag54.xml"/><Relationship Id="rId5" Type="http://schemas.openxmlformats.org/officeDocument/2006/relationships/slideLayout" Target="../slideLayouts/slideLayout2.xml"/><Relationship Id="rId6" Type="http://schemas.openxmlformats.org/officeDocument/2006/relationships/notesSlide" Target="../notesSlides/notesSlide12.xml"/><Relationship Id="rId7" Type="http://schemas.openxmlformats.org/officeDocument/2006/relationships/image" Target="../media/image13.png"/><Relationship Id="rId1" Type="http://schemas.openxmlformats.org/officeDocument/2006/relationships/tags" Target="../tags/tag51.xml"/><Relationship Id="rId2"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4" Type="http://schemas.openxmlformats.org/officeDocument/2006/relationships/tags" Target="../tags/tag58.xml"/><Relationship Id="rId5" Type="http://schemas.openxmlformats.org/officeDocument/2006/relationships/slideLayout" Target="../slideLayouts/slideLayout2.xml"/><Relationship Id="rId6" Type="http://schemas.openxmlformats.org/officeDocument/2006/relationships/notesSlide" Target="../notesSlides/notesSlide13.xml"/><Relationship Id="rId7" Type="http://schemas.openxmlformats.org/officeDocument/2006/relationships/image" Target="../media/image14.png"/><Relationship Id="rId1" Type="http://schemas.openxmlformats.org/officeDocument/2006/relationships/tags" Target="../tags/tag55.xml"/><Relationship Id="rId2" Type="http://schemas.openxmlformats.org/officeDocument/2006/relationships/tags" Target="../tags/tag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slideLayout" Target="../slideLayouts/slideLayout2.xml"/><Relationship Id="rId6" Type="http://schemas.openxmlformats.org/officeDocument/2006/relationships/notesSlide" Target="../notesSlides/notesSlide14.xml"/><Relationship Id="rId7" Type="http://schemas.openxmlformats.org/officeDocument/2006/relationships/image" Target="../media/image15.png"/><Relationship Id="rId1" Type="http://schemas.openxmlformats.org/officeDocument/2006/relationships/tags" Target="../tags/tag59.xml"/><Relationship Id="rId2"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1" Type="http://schemas.openxmlformats.org/officeDocument/2006/relationships/tags" Target="../tags/tag63.xml"/><Relationship Id="rId2"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1" Type="http://schemas.openxmlformats.org/officeDocument/2006/relationships/tags" Target="../tags/tag65.xml"/><Relationship Id="rId2" Type="http://schemas.openxmlformats.org/officeDocument/2006/relationships/tags" Target="../tags/tag66.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image" Target="../media/image16.png"/><Relationship Id="rId1" Type="http://schemas.openxmlformats.org/officeDocument/2006/relationships/tags" Target="../tags/tag67.xml"/><Relationship Id="rId2" Type="http://schemas.openxmlformats.org/officeDocument/2006/relationships/tags" Target="../tags/tag6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1" Type="http://schemas.openxmlformats.org/officeDocument/2006/relationships/tags" Target="../tags/tag70.xml"/><Relationship Id="rId2"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2.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customXml" Target="../ink/ink3.xml"/><Relationship Id="rId13" Type="http://schemas.openxmlformats.org/officeDocument/2006/relationships/image" Target="../media/image12.emf"/><Relationship Id="rId14" Type="http://schemas.openxmlformats.org/officeDocument/2006/relationships/customXml" Target="../ink/ink4.xml"/><Relationship Id="rId15" Type="http://schemas.openxmlformats.org/officeDocument/2006/relationships/image" Target="../media/image13.emf"/><Relationship Id="rId16" Type="http://schemas.openxmlformats.org/officeDocument/2006/relationships/customXml" Target="../ink/ink5.xml"/><Relationship Id="rId17" Type="http://schemas.openxmlformats.org/officeDocument/2006/relationships/image" Target="../media/image14.emf"/><Relationship Id="rId18" Type="http://schemas.openxmlformats.org/officeDocument/2006/relationships/image" Target="../media/image18.png"/><Relationship Id="rId1" Type="http://schemas.openxmlformats.org/officeDocument/2006/relationships/tags" Target="../tags/tag72.xml"/><Relationship Id="rId2" Type="http://schemas.openxmlformats.org/officeDocument/2006/relationships/tags" Target="../tags/tag73.xml"/><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tags" Target="../tags/tag76.xml"/><Relationship Id="rId6" Type="http://schemas.openxmlformats.org/officeDocument/2006/relationships/tags" Target="../tags/tag77.xml"/><Relationship Id="rId7" Type="http://schemas.openxmlformats.org/officeDocument/2006/relationships/tags" Target="../tags/tag78.xml"/><Relationship Id="rId8" Type="http://schemas.openxmlformats.org/officeDocument/2006/relationships/tags" Target="../tags/tag79.xml"/><Relationship Id="rId9" Type="http://schemas.openxmlformats.org/officeDocument/2006/relationships/slideLayout" Target="../slideLayouts/slideLayout2.xml"/><Relationship Id="rId10"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tags" Target="../tags/tag80.xml"/><Relationship Id="rId2" Type="http://schemas.openxmlformats.org/officeDocument/2006/relationships/tags" Target="../tags/tag81.xml"/><Relationship Id="rId3"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slideLayout" Target="../slideLayouts/slideLayout2.xml"/><Relationship Id="rId6" Type="http://schemas.openxmlformats.org/officeDocument/2006/relationships/notesSlide" Target="../notesSlides/notesSlide20.xml"/><Relationship Id="rId1" Type="http://schemas.openxmlformats.org/officeDocument/2006/relationships/tags" Target="../tags/tag82.xml"/><Relationship Id="rId2" Type="http://schemas.openxmlformats.org/officeDocument/2006/relationships/tags" Target="../tags/tag83.xml"/></Relationships>
</file>

<file path=ppt/slides/_rels/slide23.xml.rels><?xml version="1.0" encoding="UTF-8" standalone="yes"?>
<Relationships xmlns="http://schemas.openxmlformats.org/package/2006/relationships"><Relationship Id="rId3" Type="http://schemas.openxmlformats.org/officeDocument/2006/relationships/tags" Target="../tags/tag88.xml"/><Relationship Id="rId4" Type="http://schemas.openxmlformats.org/officeDocument/2006/relationships/tags" Target="../tags/tag89.xml"/><Relationship Id="rId5" Type="http://schemas.openxmlformats.org/officeDocument/2006/relationships/tags" Target="../tags/tag90.xml"/><Relationship Id="rId6" Type="http://schemas.openxmlformats.org/officeDocument/2006/relationships/slideLayout" Target="../slideLayouts/slideLayout2.xml"/><Relationship Id="rId7" Type="http://schemas.openxmlformats.org/officeDocument/2006/relationships/notesSlide" Target="../notesSlides/notesSlide21.xml"/><Relationship Id="rId8" Type="http://schemas.openxmlformats.org/officeDocument/2006/relationships/image" Target="../media/image19.png"/><Relationship Id="rId1" Type="http://schemas.openxmlformats.org/officeDocument/2006/relationships/tags" Target="../tags/tag86.xml"/><Relationship Id="rId2" Type="http://schemas.openxmlformats.org/officeDocument/2006/relationships/tags" Target="../tags/tag87.xml"/></Relationships>
</file>

<file path=ppt/slides/_rels/slide24.xml.rels><?xml version="1.0" encoding="UTF-8" standalone="yes"?>
<Relationships xmlns="http://schemas.openxmlformats.org/package/2006/relationships"><Relationship Id="rId3" Type="http://schemas.openxmlformats.org/officeDocument/2006/relationships/tags" Target="../tags/tag93.xml"/><Relationship Id="rId4" Type="http://schemas.openxmlformats.org/officeDocument/2006/relationships/tags" Target="../tags/tag94.xml"/><Relationship Id="rId5" Type="http://schemas.openxmlformats.org/officeDocument/2006/relationships/slideLayout" Target="../slideLayouts/slideLayout2.xml"/><Relationship Id="rId6" Type="http://schemas.openxmlformats.org/officeDocument/2006/relationships/notesSlide" Target="../notesSlides/notesSlide22.xml"/><Relationship Id="rId7" Type="http://schemas.openxmlformats.org/officeDocument/2006/relationships/image" Target="../media/image20.png"/><Relationship Id="rId1" Type="http://schemas.openxmlformats.org/officeDocument/2006/relationships/tags" Target="../tags/tag91.xml"/><Relationship Id="rId2" Type="http://schemas.openxmlformats.org/officeDocument/2006/relationships/tags" Target="../tags/tag92.xml"/></Relationships>
</file>

<file path=ppt/slides/_rels/slide25.xml.rels><?xml version="1.0" encoding="UTF-8" standalone="yes"?>
<Relationships xmlns="http://schemas.openxmlformats.org/package/2006/relationships"><Relationship Id="rId3" Type="http://schemas.openxmlformats.org/officeDocument/2006/relationships/tags" Target="../tags/tag97.xml"/><Relationship Id="rId4" Type="http://schemas.openxmlformats.org/officeDocument/2006/relationships/tags" Target="../tags/tag98.xml"/><Relationship Id="rId5" Type="http://schemas.openxmlformats.org/officeDocument/2006/relationships/slideLayout" Target="../slideLayouts/slideLayout2.xml"/><Relationship Id="rId6" Type="http://schemas.openxmlformats.org/officeDocument/2006/relationships/notesSlide" Target="../notesSlides/notesSlide23.xml"/><Relationship Id="rId7" Type="http://schemas.openxmlformats.org/officeDocument/2006/relationships/image" Target="../media/image20.png"/><Relationship Id="rId1" Type="http://schemas.openxmlformats.org/officeDocument/2006/relationships/tags" Target="../tags/tag95.xml"/><Relationship Id="rId2" Type="http://schemas.openxmlformats.org/officeDocument/2006/relationships/tags" Target="../tags/tag96.xml"/></Relationships>
</file>

<file path=ppt/slides/_rels/slide26.xml.rels><?xml version="1.0" encoding="UTF-8" standalone="yes"?>
<Relationships xmlns="http://schemas.openxmlformats.org/package/2006/relationships"><Relationship Id="rId9" Type="http://schemas.openxmlformats.org/officeDocument/2006/relationships/tags" Target="../tags/tag107.xml"/><Relationship Id="rId20" Type="http://schemas.openxmlformats.org/officeDocument/2006/relationships/image" Target="../media/image26.png"/><Relationship Id="rId21" Type="http://schemas.openxmlformats.org/officeDocument/2006/relationships/customXml" Target="../ink/ink6.xml"/><Relationship Id="rId22" Type="http://schemas.openxmlformats.org/officeDocument/2006/relationships/image" Target="../media/image24.emf"/><Relationship Id="rId23" Type="http://schemas.openxmlformats.org/officeDocument/2006/relationships/customXml" Target="../ink/ink7.xml"/><Relationship Id="rId24" Type="http://schemas.openxmlformats.org/officeDocument/2006/relationships/image" Target="../media/image25.emf"/><Relationship Id="rId25" Type="http://schemas.openxmlformats.org/officeDocument/2006/relationships/image" Target="../media/image27.png"/><Relationship Id="rId10" Type="http://schemas.openxmlformats.org/officeDocument/2006/relationships/tags" Target="../tags/tag108.xml"/><Relationship Id="rId11" Type="http://schemas.openxmlformats.org/officeDocument/2006/relationships/tags" Target="../tags/tag109.xml"/><Relationship Id="rId12" Type="http://schemas.openxmlformats.org/officeDocument/2006/relationships/tags" Target="../tags/tag110.xml"/><Relationship Id="rId13" Type="http://schemas.openxmlformats.org/officeDocument/2006/relationships/slideLayout" Target="../slideLayouts/slideLayout2.xml"/><Relationship Id="rId14" Type="http://schemas.openxmlformats.org/officeDocument/2006/relationships/notesSlide" Target="../notesSlides/notesSlide24.xml"/><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tags" Target="../tags/tag99.xml"/><Relationship Id="rId2" Type="http://schemas.openxmlformats.org/officeDocument/2006/relationships/tags" Target="../tags/tag100.xml"/><Relationship Id="rId3" Type="http://schemas.openxmlformats.org/officeDocument/2006/relationships/tags" Target="../tags/tag101.xml"/><Relationship Id="rId4" Type="http://schemas.openxmlformats.org/officeDocument/2006/relationships/tags" Target="../tags/tag102.xml"/><Relationship Id="rId5" Type="http://schemas.openxmlformats.org/officeDocument/2006/relationships/tags" Target="../tags/tag103.xml"/><Relationship Id="rId6" Type="http://schemas.openxmlformats.org/officeDocument/2006/relationships/tags" Target="../tags/tag104.xml"/><Relationship Id="rId7" Type="http://schemas.openxmlformats.org/officeDocument/2006/relationships/tags" Target="../tags/tag105.xml"/><Relationship Id="rId8" Type="http://schemas.openxmlformats.org/officeDocument/2006/relationships/tags" Target="../tags/tag106.xml"/></Relationships>
</file>

<file path=ppt/slides/_rels/slide27.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tags" Target="../tags/tag114.xml"/><Relationship Id="rId5" Type="http://schemas.openxmlformats.org/officeDocument/2006/relationships/slideLayout" Target="../slideLayouts/slideLayout2.xml"/><Relationship Id="rId6" Type="http://schemas.openxmlformats.org/officeDocument/2006/relationships/notesSlide" Target="../notesSlides/notesSlide25.xml"/><Relationship Id="rId7" Type="http://schemas.openxmlformats.org/officeDocument/2006/relationships/image" Target="../media/image28.png"/><Relationship Id="rId1" Type="http://schemas.openxmlformats.org/officeDocument/2006/relationships/tags" Target="../tags/tag111.xml"/><Relationship Id="rId2" Type="http://schemas.openxmlformats.org/officeDocument/2006/relationships/tags" Target="../tags/tag112.xml"/></Relationships>
</file>

<file path=ppt/slides/_rels/slide28.xml.rels><?xml version="1.0" encoding="UTF-8" standalone="yes"?>
<Relationships xmlns="http://schemas.openxmlformats.org/package/2006/relationships"><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tags" Target="../tags/tag119.xml"/><Relationship Id="rId6" Type="http://schemas.openxmlformats.org/officeDocument/2006/relationships/slideLayout" Target="../slideLayouts/slideLayout2.xml"/><Relationship Id="rId7" Type="http://schemas.openxmlformats.org/officeDocument/2006/relationships/notesSlide" Target="../notesSlides/notesSlide26.xml"/><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tags" Target="../tags/tag115.xml"/><Relationship Id="rId2" Type="http://schemas.openxmlformats.org/officeDocument/2006/relationships/tags" Target="../tags/tag11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1" Type="http://schemas.openxmlformats.org/officeDocument/2006/relationships/tags" Target="../tags/tag120.xml"/><Relationship Id="rId2" Type="http://schemas.openxmlformats.org/officeDocument/2006/relationships/tags" Target="../tags/tag12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1.png"/><Relationship Id="rId1" Type="http://schemas.openxmlformats.org/officeDocument/2006/relationships/tags" Target="../tags/tag7.xml"/><Relationship Id="rId2"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8.xml"/><Relationship Id="rId1" Type="http://schemas.openxmlformats.org/officeDocument/2006/relationships/tags" Target="../tags/tag122.xml"/><Relationship Id="rId2" Type="http://schemas.openxmlformats.org/officeDocument/2006/relationships/tags" Target="../tags/tag123.xml"/></Relationships>
</file>

<file path=ppt/slides/_rels/slide31.xml.rels><?xml version="1.0" encoding="UTF-8" standalone="yes"?>
<Relationships xmlns="http://schemas.openxmlformats.org/package/2006/relationships"><Relationship Id="rId1" Type="http://schemas.openxmlformats.org/officeDocument/2006/relationships/tags" Target="../tags/tag124.xml"/><Relationship Id="rId2" Type="http://schemas.openxmlformats.org/officeDocument/2006/relationships/tags" Target="../tags/tag125.xml"/><Relationship Id="rId3"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8.xml"/><Relationship Id="rId4" Type="http://schemas.openxmlformats.org/officeDocument/2006/relationships/slideLayout" Target="../slideLayouts/slideLayout2.xml"/><Relationship Id="rId5" Type="http://schemas.openxmlformats.org/officeDocument/2006/relationships/notesSlide" Target="../notesSlides/notesSlide29.xml"/><Relationship Id="rId6" Type="http://schemas.openxmlformats.org/officeDocument/2006/relationships/image" Target="../media/image29.png"/><Relationship Id="rId1" Type="http://schemas.openxmlformats.org/officeDocument/2006/relationships/tags" Target="../tags/tag126.xml"/><Relationship Id="rId2" Type="http://schemas.openxmlformats.org/officeDocument/2006/relationships/tags" Target="../tags/tag127.xml"/></Relationships>
</file>

<file path=ppt/slides/_rels/slide33.xml.rels><?xml version="1.0" encoding="UTF-8" standalone="yes"?>
<Relationships xmlns="http://schemas.openxmlformats.org/package/2006/relationships"><Relationship Id="rId3" Type="http://schemas.openxmlformats.org/officeDocument/2006/relationships/tags" Target="../tags/tag131.xml"/><Relationship Id="rId4" Type="http://schemas.openxmlformats.org/officeDocument/2006/relationships/tags" Target="../tags/tag132.xml"/><Relationship Id="rId5" Type="http://schemas.openxmlformats.org/officeDocument/2006/relationships/tags" Target="../tags/tag133.xml"/><Relationship Id="rId6" Type="http://schemas.openxmlformats.org/officeDocument/2006/relationships/tags" Target="../tags/tag134.xml"/><Relationship Id="rId7" Type="http://schemas.openxmlformats.org/officeDocument/2006/relationships/tags" Target="../tags/tag135.xml"/><Relationship Id="rId8" Type="http://schemas.openxmlformats.org/officeDocument/2006/relationships/slideLayout" Target="../slideLayouts/slideLayout2.xml"/><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tags" Target="../tags/tag129.xml"/><Relationship Id="rId2" Type="http://schemas.openxmlformats.org/officeDocument/2006/relationships/tags" Target="../tags/tag130.xml"/></Relationships>
</file>

<file path=ppt/slides/_rels/slide34.xml.rels><?xml version="1.0" encoding="UTF-8" standalone="yes"?>
<Relationships xmlns="http://schemas.openxmlformats.org/package/2006/relationships"><Relationship Id="rId3" Type="http://schemas.openxmlformats.org/officeDocument/2006/relationships/tags" Target="../tags/tag138.xml"/><Relationship Id="rId4" Type="http://schemas.openxmlformats.org/officeDocument/2006/relationships/tags" Target="../tags/tag139.xml"/><Relationship Id="rId5" Type="http://schemas.openxmlformats.org/officeDocument/2006/relationships/slideLayout" Target="../slideLayouts/slideLayout2.xml"/><Relationship Id="rId6" Type="http://schemas.openxmlformats.org/officeDocument/2006/relationships/notesSlide" Target="../notesSlides/notesSlide30.xml"/><Relationship Id="rId7" Type="http://schemas.openxmlformats.org/officeDocument/2006/relationships/image" Target="../media/image30.png"/><Relationship Id="rId1" Type="http://schemas.openxmlformats.org/officeDocument/2006/relationships/tags" Target="../tags/tag136.xml"/><Relationship Id="rId2" Type="http://schemas.openxmlformats.org/officeDocument/2006/relationships/tags" Target="../tags/tag137.xml"/></Relationships>
</file>

<file path=ppt/slides/_rels/slide35.xml.rels><?xml version="1.0" encoding="UTF-8" standalone="yes"?>
<Relationships xmlns="http://schemas.openxmlformats.org/package/2006/relationships"><Relationship Id="rId1" Type="http://schemas.openxmlformats.org/officeDocument/2006/relationships/tags" Target="../tags/tag140.xml"/><Relationship Id="rId2" Type="http://schemas.openxmlformats.org/officeDocument/2006/relationships/tags" Target="../tags/tag141.xml"/><Relationship Id="rId3"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tags" Target="../tags/tag142.xml"/><Relationship Id="rId2" Type="http://schemas.openxmlformats.org/officeDocument/2006/relationships/tags" Target="../tags/tag143.xml"/><Relationship Id="rId3"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46.xml"/><Relationship Id="rId4" Type="http://schemas.openxmlformats.org/officeDocument/2006/relationships/tags" Target="../tags/tag147.xml"/><Relationship Id="rId5" Type="http://schemas.openxmlformats.org/officeDocument/2006/relationships/tags" Target="../tags/tag148.xml"/><Relationship Id="rId6" Type="http://schemas.openxmlformats.org/officeDocument/2006/relationships/tags" Target="../tags/tag149.xml"/><Relationship Id="rId7" Type="http://schemas.openxmlformats.org/officeDocument/2006/relationships/tags" Target="../tags/tag150.xml"/><Relationship Id="rId8" Type="http://schemas.openxmlformats.org/officeDocument/2006/relationships/slideLayout" Target="../slideLayouts/slideLayout2.xml"/><Relationship Id="rId9" Type="http://schemas.openxmlformats.org/officeDocument/2006/relationships/notesSlide" Target="../notesSlides/notesSlide31.xml"/><Relationship Id="rId10" Type="http://schemas.openxmlformats.org/officeDocument/2006/relationships/image" Target="../media/image32.png"/><Relationship Id="rId1" Type="http://schemas.openxmlformats.org/officeDocument/2006/relationships/tags" Target="../tags/tag144.xml"/><Relationship Id="rId2" Type="http://schemas.openxmlformats.org/officeDocument/2006/relationships/tags" Target="../tags/tag145.xml"/></Relationships>
</file>

<file path=ppt/slides/_rels/slide38.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tags" Target="../tags/tag154.xml"/><Relationship Id="rId5" Type="http://schemas.openxmlformats.org/officeDocument/2006/relationships/slideLayout" Target="../slideLayouts/slideLayout2.xml"/><Relationship Id="rId6" Type="http://schemas.openxmlformats.org/officeDocument/2006/relationships/notesSlide" Target="../notesSlides/notesSlide32.xml"/><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tags" Target="../tags/tag151.xml"/><Relationship Id="rId2" Type="http://schemas.openxmlformats.org/officeDocument/2006/relationships/tags" Target="../tags/tag152.xml"/></Relationships>
</file>

<file path=ppt/slides/_rels/slide39.xml.rels><?xml version="1.0" encoding="UTF-8" standalone="yes"?>
<Relationships xmlns="http://schemas.openxmlformats.org/package/2006/relationships"><Relationship Id="rId3" Type="http://schemas.openxmlformats.org/officeDocument/2006/relationships/tags" Target="../tags/tag157.xml"/><Relationship Id="rId4" Type="http://schemas.openxmlformats.org/officeDocument/2006/relationships/slideLayout" Target="../slideLayouts/slideLayout2.xml"/><Relationship Id="rId5" Type="http://schemas.openxmlformats.org/officeDocument/2006/relationships/notesSlide" Target="../notesSlides/notesSlide33.xml"/><Relationship Id="rId1" Type="http://schemas.openxmlformats.org/officeDocument/2006/relationships/tags" Target="../tags/tag155.xml"/><Relationship Id="rId2" Type="http://schemas.openxmlformats.org/officeDocument/2006/relationships/tags" Target="../tags/tag156.xml"/></Relationships>
</file>

<file path=ppt/slides/_rels/slide4.xml.rels><?xml version="1.0" encoding="UTF-8" standalone="yes"?>
<Relationships xmlns="http://schemas.openxmlformats.org/package/2006/relationships"><Relationship Id="rId9" Type="http://schemas.openxmlformats.org/officeDocument/2006/relationships/tags" Target="../tags/tag18.xml"/><Relationship Id="rId20" Type="http://schemas.openxmlformats.org/officeDocument/2006/relationships/image" Target="../media/image6.emf"/><Relationship Id="rId21" Type="http://schemas.openxmlformats.org/officeDocument/2006/relationships/image" Target="../media/image5.jpeg"/><Relationship Id="rId22" Type="http://schemas.openxmlformats.org/officeDocument/2006/relationships/image" Target="../media/image6.wmf"/><Relationship Id="rId10" Type="http://schemas.openxmlformats.org/officeDocument/2006/relationships/tags" Target="../tags/tag19.xml"/><Relationship Id="rId11" Type="http://schemas.openxmlformats.org/officeDocument/2006/relationships/tags" Target="../tags/tag20.xml"/><Relationship Id="rId12" Type="http://schemas.openxmlformats.org/officeDocument/2006/relationships/slideLayout" Target="../slideLayouts/slideLayout2.xml"/><Relationship Id="rId13" Type="http://schemas.openxmlformats.org/officeDocument/2006/relationships/notesSlide" Target="../notesSlides/notesSlide4.xml"/><Relationship Id="rId14" Type="http://schemas.openxmlformats.org/officeDocument/2006/relationships/image" Target="../media/image2.jpeg"/><Relationship Id="rId15" Type="http://schemas.openxmlformats.org/officeDocument/2006/relationships/image" Target="../media/image3.wmf"/><Relationship Id="rId16" Type="http://schemas.openxmlformats.org/officeDocument/2006/relationships/image" Target="../media/image4.png"/><Relationship Id="rId17" Type="http://schemas.openxmlformats.org/officeDocument/2006/relationships/customXml" Target="../ink/ink1.xml"/><Relationship Id="rId18" Type="http://schemas.openxmlformats.org/officeDocument/2006/relationships/image" Target="../media/image5.emf"/><Relationship Id="rId19" Type="http://schemas.openxmlformats.org/officeDocument/2006/relationships/customXml" Target="../ink/ink2.xml"/><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4.xml"/><Relationship Id="rId1" Type="http://schemas.openxmlformats.org/officeDocument/2006/relationships/tags" Target="../tags/tag158.xml"/><Relationship Id="rId2" Type="http://schemas.openxmlformats.org/officeDocument/2006/relationships/tags" Target="../tags/tag159.xml"/></Relationships>
</file>

<file path=ppt/slides/_rels/slide41.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Layout" Target="../slideLayouts/slideLayout2.xml"/><Relationship Id="rId5" Type="http://schemas.openxmlformats.org/officeDocument/2006/relationships/notesSlide" Target="../notesSlides/notesSlide35.xml"/><Relationship Id="rId1" Type="http://schemas.openxmlformats.org/officeDocument/2006/relationships/tags" Target="../tags/tag160.xml"/><Relationship Id="rId2" Type="http://schemas.openxmlformats.org/officeDocument/2006/relationships/tags" Target="../tags/tag16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1" Type="http://schemas.openxmlformats.org/officeDocument/2006/relationships/tags" Target="../tags/tag21.xml"/><Relationship Id="rId2"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slideLayout" Target="../slideLayouts/slideLayout2.xml"/><Relationship Id="rId6" Type="http://schemas.openxmlformats.org/officeDocument/2006/relationships/notesSlide" Target="../notesSlides/notesSlide6.xml"/><Relationship Id="rId7" Type="http://schemas.openxmlformats.org/officeDocument/2006/relationships/image" Target="../media/image7.jpeg"/><Relationship Id="rId1" Type="http://schemas.openxmlformats.org/officeDocument/2006/relationships/tags" Target="../tags/tag23.xml"/><Relationship Id="rId2"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slideLayout" Target="../slideLayouts/slideLayout2.xml"/><Relationship Id="rId8" Type="http://schemas.openxmlformats.org/officeDocument/2006/relationships/notesSlide" Target="../notesSlides/notesSlide7.xml"/><Relationship Id="rId9" Type="http://schemas.openxmlformats.org/officeDocument/2006/relationships/image" Target="../media/image7.jpeg"/><Relationship Id="rId10" Type="http://schemas.openxmlformats.org/officeDocument/2006/relationships/image" Target="../media/image8.jpeg"/><Relationship Id="rId11" Type="http://schemas.openxmlformats.org/officeDocument/2006/relationships/image" Target="../media/image9.png"/><Relationship Id="rId1" Type="http://schemas.openxmlformats.org/officeDocument/2006/relationships/tags" Target="../tags/tag27.xml"/><Relationship Id="rId2" Type="http://schemas.openxmlformats.org/officeDocument/2006/relationships/tags" Target="../tags/tag28.xml"/></Relationships>
</file>

<file path=ppt/slides/_rels/slide8.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notesSlide" Target="../notesSlides/notesSlide8.xml"/><Relationship Id="rId13" Type="http://schemas.openxmlformats.org/officeDocument/2006/relationships/image" Target="../media/image10.png"/><Relationship Id="rId14" Type="http://schemas.openxmlformats.org/officeDocument/2006/relationships/image" Target="../media/image7.jpeg"/><Relationship Id="rId15" Type="http://schemas.openxmlformats.org/officeDocument/2006/relationships/image" Target="../media/image8.jpeg"/><Relationship Id="rId16" Type="http://schemas.openxmlformats.org/officeDocument/2006/relationships/image" Target="../media/image9.png"/><Relationship Id="rId17" Type="http://schemas.openxmlformats.org/officeDocument/2006/relationships/image" Target="../media/image11.wmf"/><Relationship Id="rId18" Type="http://schemas.openxmlformats.org/officeDocument/2006/relationships/image" Target="../media/image12.gif"/><Relationship Id="rId1" Type="http://schemas.openxmlformats.org/officeDocument/2006/relationships/tags" Target="../tags/tag33.x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tags" Target="../tags/tag37.xml"/><Relationship Id="rId6" Type="http://schemas.openxmlformats.org/officeDocument/2006/relationships/tags" Target="../tags/tag38.xml"/><Relationship Id="rId7" Type="http://schemas.openxmlformats.org/officeDocument/2006/relationships/tags" Target="../tags/tag39.xml"/><Relationship Id="rId8" Type="http://schemas.openxmlformats.org/officeDocument/2006/relationships/tags" Target="../tags/tag40.xml"/><Relationship Id="rId9" Type="http://schemas.openxmlformats.org/officeDocument/2006/relationships/tags" Target="../tags/tag41.xml"/><Relationship Id="rId10"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Layout" Target="../slideLayouts/slideLayout2.xml"/><Relationship Id="rId5" Type="http://schemas.openxmlformats.org/officeDocument/2006/relationships/notesSlide" Target="../notesSlides/notesSlide9.xml"/><Relationship Id="rId1" Type="http://schemas.openxmlformats.org/officeDocument/2006/relationships/tags" Target="../tags/tag43.xml"/><Relationship Id="rId2"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Lecture </a:t>
            </a:r>
            <a:r>
              <a:rPr lang="en-US" dirty="0"/>
              <a:t>9</a:t>
            </a:r>
            <a:endParaRPr lang="en-US" dirty="0"/>
          </a:p>
        </p:txBody>
      </p:sp>
      <p:sp>
        <p:nvSpPr>
          <p:cNvPr id="3" name="Content Placeholder 2"/>
          <p:cNvSpPr>
            <a:spLocks noGrp="1"/>
          </p:cNvSpPr>
          <p:nvPr>
            <p:ph idx="1"/>
            <p:custDataLst>
              <p:tags r:id="rId2"/>
            </p:custDataLst>
          </p:nvPr>
        </p:nvSpPr>
        <p:spPr>
          <a:xfrm>
            <a:off x="457200" y="1143000"/>
            <a:ext cx="8686800" cy="5715000"/>
          </a:xfrm>
        </p:spPr>
        <p:txBody>
          <a:bodyPr>
            <a:normAutofit/>
          </a:bodyPr>
          <a:lstStyle/>
          <a:p>
            <a:r>
              <a:rPr lang="en-US" dirty="0" smtClean="0"/>
              <a:t>Midterm in one week</a:t>
            </a:r>
            <a:r>
              <a:rPr lang="en-US" dirty="0" smtClean="0"/>
              <a:t>!</a:t>
            </a:r>
          </a:p>
          <a:p>
            <a:pPr lvl="1"/>
            <a:r>
              <a:rPr lang="en-US" dirty="0" smtClean="0"/>
              <a:t>Today – practice explain question</a:t>
            </a:r>
          </a:p>
          <a:p>
            <a:pPr lvl="1"/>
            <a:r>
              <a:rPr lang="en-US" dirty="0" smtClean="0"/>
              <a:t>Sample midterm up tomorrow</a:t>
            </a:r>
          </a:p>
          <a:p>
            <a:pPr lvl="1"/>
            <a:r>
              <a:rPr lang="en-US" dirty="0" smtClean="0"/>
              <a:t>How do you study? (see next slide)</a:t>
            </a:r>
          </a:p>
          <a:p>
            <a:r>
              <a:rPr lang="en-US" dirty="0" smtClean="0"/>
              <a:t>Don’t forget Alice Project Deliverable 1 due </a:t>
            </a:r>
            <a:r>
              <a:rPr lang="en-US" dirty="0" smtClean="0"/>
              <a:t>next Monday before class</a:t>
            </a:r>
          </a:p>
          <a:p>
            <a:pPr marL="457200" lvl="1" indent="0">
              <a:buNone/>
            </a:pPr>
            <a:endParaRPr lang="en-US" dirty="0" smtClean="0"/>
          </a:p>
        </p:txBody>
      </p:sp>
    </p:spTree>
    <p:extLst>
      <p:ext uri="{BB962C8B-B14F-4D97-AF65-F5344CB8AC3E}">
        <p14:creationId xmlns:p14="http://schemas.microsoft.com/office/powerpoint/2010/main" val="29398051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Computing Will Pervade Your Life:</a:t>
            </a:r>
            <a:br>
              <a:rPr lang="en-US" dirty="0" smtClean="0"/>
            </a:br>
            <a:r>
              <a:rPr lang="en-US" dirty="0" smtClean="0"/>
              <a:t>Your Resume</a:t>
            </a:r>
            <a:endParaRPr lang="en-US" dirty="0"/>
          </a:p>
        </p:txBody>
      </p:sp>
      <p:sp>
        <p:nvSpPr>
          <p:cNvPr id="3" name="Content Placeholder 2"/>
          <p:cNvSpPr>
            <a:spLocks noGrp="1"/>
          </p:cNvSpPr>
          <p:nvPr>
            <p:ph idx="1"/>
            <p:custDataLst>
              <p:tags r:id="rId2"/>
            </p:custDataLst>
          </p:nvPr>
        </p:nvSpPr>
        <p:spPr/>
        <p:txBody>
          <a:bodyPr>
            <a:normAutofit fontScale="92500"/>
          </a:bodyPr>
          <a:lstStyle/>
          <a:p>
            <a:r>
              <a:rPr lang="en-US" dirty="0" smtClean="0"/>
              <a:t>No, you won’t put down “CSE 3 taught me Excel and Alice”</a:t>
            </a:r>
          </a:p>
          <a:p>
            <a:pPr lvl="1"/>
            <a:r>
              <a:rPr lang="en-US" dirty="0" smtClean="0"/>
              <a:t>“Common” computing application proficiency EXPECTED – not something to brag about</a:t>
            </a:r>
          </a:p>
          <a:p>
            <a:r>
              <a:rPr lang="en-US" dirty="0" smtClean="0"/>
              <a:t>CSE3: Fluency with Information Technology</a:t>
            </a:r>
          </a:p>
          <a:p>
            <a:pPr marL="457200" lvl="1" indent="0">
              <a:buNone/>
            </a:pPr>
            <a:r>
              <a:rPr lang="en-US" dirty="0" smtClean="0"/>
              <a:t>A course designed to develop computational thinking skills to support a computationally savvy 21</a:t>
            </a:r>
            <a:r>
              <a:rPr lang="en-US" baseline="30000" dirty="0" smtClean="0"/>
              <a:t>st</a:t>
            </a:r>
            <a:r>
              <a:rPr lang="en-US" dirty="0" smtClean="0"/>
              <a:t> century workforce.  Learning goals of the class include development of analysis and communication skills to enable life-long learning in the technological realm.</a:t>
            </a:r>
          </a:p>
          <a:p>
            <a:pPr lvl="1"/>
            <a:endParaRPr lang="en-US" dirty="0"/>
          </a:p>
        </p:txBody>
      </p:sp>
    </p:spTree>
    <p:extLst>
      <p:ext uri="{BB962C8B-B14F-4D97-AF65-F5344CB8AC3E}">
        <p14:creationId xmlns:p14="http://schemas.microsoft.com/office/powerpoint/2010/main" val="167517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Why is “Loop” also called “Counted Loop”</a:t>
            </a:r>
            <a:endParaRPr lang="en-US" dirty="0"/>
          </a:p>
        </p:txBody>
      </p:sp>
      <p:sp>
        <p:nvSpPr>
          <p:cNvPr id="3" name="Content Placeholder 2"/>
          <p:cNvSpPr>
            <a:spLocks noGrp="1"/>
          </p:cNvSpPr>
          <p:nvPr>
            <p:ph idx="1"/>
            <p:custDataLst>
              <p:tags r:id="rId2"/>
            </p:custDataLst>
          </p:nvPr>
        </p:nvSpPr>
        <p:spPr/>
        <p:txBody>
          <a:bodyPr/>
          <a:lstStyle/>
          <a:p>
            <a:pPr marL="514350" indent="-514350">
              <a:buFont typeface="+mj-lt"/>
              <a:buAutoNum type="alphaUcPeriod"/>
            </a:pPr>
            <a:r>
              <a:rPr lang="en-US" dirty="0" smtClean="0"/>
              <a:t>The loop makes things happen an indefinite number of times dependent on object positioning</a:t>
            </a:r>
          </a:p>
          <a:p>
            <a:pPr marL="514350" indent="-514350">
              <a:buFont typeface="+mj-lt"/>
              <a:buAutoNum type="alphaUcPeriod"/>
            </a:pPr>
            <a:r>
              <a:rPr lang="en-US" dirty="0" smtClean="0"/>
              <a:t>The loop makes things happen exactly 10 times</a:t>
            </a:r>
          </a:p>
          <a:p>
            <a:pPr marL="514350" indent="-514350">
              <a:buFont typeface="+mj-lt"/>
              <a:buAutoNum type="alphaUcPeriod"/>
            </a:pPr>
            <a:r>
              <a:rPr lang="en-US" dirty="0" smtClean="0"/>
              <a:t>The loop makes things happen a definite number of times</a:t>
            </a:r>
          </a:p>
        </p:txBody>
      </p:sp>
      <p:sp>
        <p:nvSpPr>
          <p:cNvPr id="4" name="Rectangle 3"/>
          <p:cNvSpPr/>
          <p:nvPr>
            <p:custDataLst>
              <p:tags r:id="rId3"/>
            </p:custDataLst>
          </p:nvPr>
        </p:nvSpPr>
        <p:spPr>
          <a:xfrm>
            <a:off x="0" y="0"/>
            <a:ext cx="9144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7393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program below has a guy walk toward a girl waving…</a:t>
            </a:r>
            <a:endParaRPr lang="en-US" dirty="0"/>
          </a:p>
        </p:txBody>
      </p:sp>
      <p:sp>
        <p:nvSpPr>
          <p:cNvPr id="3" name="Content Placeholder 2"/>
          <p:cNvSpPr>
            <a:spLocks noGrp="1"/>
          </p:cNvSpPr>
          <p:nvPr>
            <p:ph idx="1"/>
            <p:custDataLst>
              <p:tags r:id="rId2"/>
            </p:custDataLst>
          </p:nvPr>
        </p:nvSpPr>
        <p:spPr>
          <a:xfrm>
            <a:off x="362706" y="1295400"/>
            <a:ext cx="8229600" cy="4525963"/>
          </a:xfrm>
        </p:spPr>
        <p:txBody>
          <a:bodyPr/>
          <a:lstStyle/>
          <a:p>
            <a:pPr marL="514350" indent="-514350">
              <a:buFont typeface="+mj-lt"/>
              <a:buAutoNum type="alphaUcPeriod"/>
            </a:pPr>
            <a:r>
              <a:rPr lang="en-US" dirty="0"/>
              <a:t>B</a:t>
            </a:r>
            <a:r>
              <a:rPr lang="en-US" dirty="0" smtClean="0"/>
              <a:t>efore he walks toward her</a:t>
            </a:r>
          </a:p>
          <a:p>
            <a:pPr marL="514350" indent="-514350">
              <a:buFont typeface="+mj-lt"/>
              <a:buAutoNum type="alphaUcPeriod"/>
            </a:pPr>
            <a:r>
              <a:rPr lang="en-US" dirty="0" smtClean="0"/>
              <a:t>As he walks toward her</a:t>
            </a:r>
          </a:p>
          <a:p>
            <a:pPr marL="514350" indent="-514350">
              <a:buFont typeface="+mj-lt"/>
              <a:buAutoNum type="alphaUcPeriod"/>
            </a:pPr>
            <a:r>
              <a:rPr lang="en-US" dirty="0" smtClean="0"/>
              <a:t>Once he finishes walking toward her</a:t>
            </a:r>
          </a:p>
          <a:p>
            <a:pPr marL="0" indent="0">
              <a:buNone/>
            </a:pPr>
            <a:endParaRPr lang="en-US" dirty="0"/>
          </a:p>
        </p:txBody>
      </p:sp>
      <p:pic>
        <p:nvPicPr>
          <p:cNvPr id="1026" name="Picture 2"/>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23056" t="44000" r="32361" b="21291"/>
          <a:stretch/>
        </p:blipFill>
        <p:spPr bwMode="auto">
          <a:xfrm>
            <a:off x="762000" y="3048000"/>
            <a:ext cx="783030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custDataLst>
              <p:tags r:id="rId4"/>
            </p:custDataLst>
          </p:nvPr>
        </p:nvSpPr>
        <p:spPr>
          <a:xfrm>
            <a:off x="0" y="0"/>
            <a:ext cx="9144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3512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When the code is done, how far will the guy have walked?</a:t>
            </a:r>
            <a:endParaRPr lang="en-US" dirty="0"/>
          </a:p>
        </p:txBody>
      </p:sp>
      <p:sp>
        <p:nvSpPr>
          <p:cNvPr id="3" name="Content Placeholder 2"/>
          <p:cNvSpPr>
            <a:spLocks noGrp="1"/>
          </p:cNvSpPr>
          <p:nvPr>
            <p:ph idx="1"/>
            <p:custDataLst>
              <p:tags r:id="rId2"/>
            </p:custDataLst>
          </p:nvPr>
        </p:nvSpPr>
        <p:spPr/>
        <p:txBody>
          <a:bodyPr/>
          <a:lstStyle/>
          <a:p>
            <a:pPr marL="514350" indent="-514350">
              <a:buFont typeface="+mj-lt"/>
              <a:buAutoNum type="alphaUcPeriod"/>
            </a:pPr>
            <a:r>
              <a:rPr lang="en-US" dirty="0" smtClean="0"/>
              <a:t>2 meters</a:t>
            </a:r>
          </a:p>
          <a:p>
            <a:pPr marL="514350" indent="-514350">
              <a:buFont typeface="+mj-lt"/>
              <a:buAutoNum type="alphaUcPeriod"/>
            </a:pPr>
            <a:r>
              <a:rPr lang="en-US" dirty="0" smtClean="0"/>
              <a:t>5 meters</a:t>
            </a:r>
          </a:p>
          <a:p>
            <a:pPr marL="514350" indent="-514350">
              <a:buFont typeface="+mj-lt"/>
              <a:buAutoNum type="alphaUcPeriod"/>
            </a:pPr>
            <a:r>
              <a:rPr lang="en-US" dirty="0" smtClean="0"/>
              <a:t>7 meters</a:t>
            </a:r>
          </a:p>
          <a:p>
            <a:pPr marL="514350" indent="-514350">
              <a:buFont typeface="+mj-lt"/>
              <a:buAutoNum type="alphaUcPeriod"/>
            </a:pPr>
            <a:r>
              <a:rPr lang="en-US" dirty="0" smtClean="0"/>
              <a:t>10 meters</a:t>
            </a:r>
            <a:endParaRPr lang="en-US" dirty="0"/>
          </a:p>
        </p:txBody>
      </p:sp>
      <p:sp>
        <p:nvSpPr>
          <p:cNvPr id="5" name="Rectangle 4"/>
          <p:cNvSpPr/>
          <p:nvPr>
            <p:custDataLst>
              <p:tags r:id="rId3"/>
            </p:custDataLst>
          </p:nvPr>
        </p:nvSpPr>
        <p:spPr>
          <a:xfrm>
            <a:off x="0" y="0"/>
            <a:ext cx="9144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custDataLst>
              <p:tags r:id="rId4"/>
            </p:custDataLst>
          </p:nvPr>
        </p:nvPicPr>
        <p:blipFill rotWithShape="1">
          <a:blip r:embed="rId7">
            <a:extLst>
              <a:ext uri="{28A0092B-C50C-407E-A947-70E740481C1C}">
                <a14:useLocalDpi xmlns:a14="http://schemas.microsoft.com/office/drawing/2010/main" val="0"/>
              </a:ext>
            </a:extLst>
          </a:blip>
          <a:srcRect l="25416" t="62222" r="33890" b="21199"/>
          <a:stretch/>
        </p:blipFill>
        <p:spPr bwMode="auto">
          <a:xfrm>
            <a:off x="533400" y="4267200"/>
            <a:ext cx="8382994" cy="213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7950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Practice!</a:t>
            </a:r>
            <a:endParaRPr lang="en-US" dirty="0"/>
          </a:p>
        </p:txBody>
      </p:sp>
      <p:sp>
        <p:nvSpPr>
          <p:cNvPr id="3" name="Content Placeholder 2"/>
          <p:cNvSpPr>
            <a:spLocks noGrp="1"/>
          </p:cNvSpPr>
          <p:nvPr>
            <p:ph idx="1"/>
          </p:nvPr>
        </p:nvSpPr>
        <p:spPr>
          <a:xfrm>
            <a:off x="457200" y="1143000"/>
            <a:ext cx="8229600" cy="5715000"/>
          </a:xfrm>
        </p:spPr>
        <p:txBody>
          <a:bodyPr>
            <a:normAutofit fontScale="92500" lnSpcReduction="20000"/>
          </a:bodyPr>
          <a:lstStyle/>
          <a:p>
            <a:r>
              <a:rPr lang="en-US" dirty="0" smtClean="0"/>
              <a:t>Clicker Discussions help you develop and home your ability to analyze and communicate technically</a:t>
            </a:r>
          </a:p>
          <a:p>
            <a:r>
              <a:rPr lang="en-US" dirty="0" smtClean="0"/>
              <a:t>You can show us your skills on an exam through a written “explanation” of a multiple choice question</a:t>
            </a:r>
          </a:p>
          <a:p>
            <a:r>
              <a:rPr lang="en-US" dirty="0" smtClean="0"/>
              <a:t>Guideline Review:</a:t>
            </a:r>
          </a:p>
          <a:p>
            <a:pPr lvl="1"/>
            <a:r>
              <a:rPr lang="en-US" dirty="0" smtClean="0"/>
              <a:t>Make clear your understanding of the </a:t>
            </a:r>
            <a:r>
              <a:rPr lang="en-US" b="1" i="1" dirty="0" smtClean="0"/>
              <a:t>question</a:t>
            </a:r>
            <a:r>
              <a:rPr lang="en-US" dirty="0" smtClean="0"/>
              <a:t> by analyzing it and explaining what it means/is asking for</a:t>
            </a:r>
          </a:p>
          <a:p>
            <a:pPr lvl="1"/>
            <a:r>
              <a:rPr lang="en-US" dirty="0" smtClean="0"/>
              <a:t>Use appropriate terminology</a:t>
            </a:r>
          </a:p>
          <a:p>
            <a:pPr lvl="1"/>
            <a:r>
              <a:rPr lang="en-US" dirty="0" smtClean="0"/>
              <a:t>Don’t just “re-write” code if you need to explain it, use words that make it clear you understand how it works</a:t>
            </a:r>
          </a:p>
          <a:p>
            <a:pPr lvl="1"/>
            <a:r>
              <a:rPr lang="en-US" dirty="0" smtClean="0"/>
              <a:t>Explain why the wrong answers are wrong</a:t>
            </a:r>
          </a:p>
        </p:txBody>
      </p:sp>
    </p:spTree>
    <p:extLst>
      <p:ext uri="{BB962C8B-B14F-4D97-AF65-F5344CB8AC3E}">
        <p14:creationId xmlns:p14="http://schemas.microsoft.com/office/powerpoint/2010/main" val="345833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What if we replaced our if with this?</a:t>
            </a:r>
            <a:endParaRPr lang="en-US" dirty="0"/>
          </a:p>
        </p:txBody>
      </p:sp>
      <p:sp>
        <p:nvSpPr>
          <p:cNvPr id="3" name="Content Placeholder 2"/>
          <p:cNvSpPr>
            <a:spLocks noGrp="1"/>
          </p:cNvSpPr>
          <p:nvPr>
            <p:ph idx="1"/>
            <p:custDataLst>
              <p:tags r:id="rId2"/>
            </p:custDataLst>
          </p:nvPr>
        </p:nvSpPr>
        <p:spPr>
          <a:xfrm>
            <a:off x="457200" y="4037654"/>
            <a:ext cx="8229600" cy="2591745"/>
          </a:xfrm>
        </p:spPr>
        <p:txBody>
          <a:bodyPr>
            <a:normAutofit fontScale="92500" lnSpcReduction="20000"/>
          </a:bodyPr>
          <a:lstStyle/>
          <a:p>
            <a:pPr marL="514350" indent="-514350">
              <a:buFont typeface="+mj-lt"/>
              <a:buAutoNum type="alphaUcPeriod"/>
            </a:pPr>
            <a:r>
              <a:rPr lang="en-US" dirty="0" smtClean="0"/>
              <a:t>It does the exact same thing</a:t>
            </a:r>
          </a:p>
          <a:p>
            <a:pPr marL="514350" indent="-514350">
              <a:buFont typeface="+mj-lt"/>
              <a:buAutoNum type="alphaUcPeriod"/>
            </a:pPr>
            <a:r>
              <a:rPr lang="en-US" dirty="0" smtClean="0"/>
              <a:t>It does the exact opposite (game is over if too close together)</a:t>
            </a:r>
          </a:p>
          <a:p>
            <a:pPr marL="514350" indent="-514350">
              <a:buFont typeface="+mj-lt"/>
              <a:buAutoNum type="alphaUcPeriod"/>
            </a:pPr>
            <a:r>
              <a:rPr lang="en-US" dirty="0" smtClean="0"/>
              <a:t>It almost does the exact same thing, </a:t>
            </a:r>
            <a:br>
              <a:rPr lang="en-US" dirty="0" smtClean="0"/>
            </a:br>
            <a:r>
              <a:rPr lang="en-US" dirty="0" smtClean="0"/>
              <a:t>but not quite</a:t>
            </a:r>
          </a:p>
          <a:p>
            <a:pPr marL="514350" indent="-514350">
              <a:buFont typeface="+mj-lt"/>
              <a:buAutoNum type="alphaUcPeriod"/>
            </a:pPr>
            <a:r>
              <a:rPr lang="en-US" dirty="0" smtClean="0"/>
              <a:t>I don’t know</a:t>
            </a:r>
            <a:endParaRPr lang="en-US" dirty="0"/>
          </a:p>
        </p:txBody>
      </p:sp>
      <p:pic>
        <p:nvPicPr>
          <p:cNvPr id="3074" name="Picture 2"/>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29306" t="50000" r="7223" b="20222"/>
          <a:stretch/>
        </p:blipFill>
        <p:spPr bwMode="auto">
          <a:xfrm>
            <a:off x="-135467" y="1227389"/>
            <a:ext cx="9584267" cy="281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4"/>
            </p:custDataLst>
          </p:nvPr>
        </p:nvSpPr>
        <p:spPr>
          <a:xfrm>
            <a:off x="7275966" y="5473005"/>
            <a:ext cx="1851469" cy="1384995"/>
          </a:xfrm>
          <a:prstGeom prst="rect">
            <a:avLst/>
          </a:prstGeom>
          <a:noFill/>
          <a:ln>
            <a:solidFill>
              <a:srgbClr val="7030A0"/>
            </a:solidFill>
          </a:ln>
        </p:spPr>
        <p:txBody>
          <a:bodyPr wrap="none" rtlCol="0">
            <a:spAutoFit/>
          </a:bodyPr>
          <a:lstStyle/>
          <a:p>
            <a:pPr algn="ctr"/>
            <a:r>
              <a:rPr lang="en-US" sz="2800" b="1" dirty="0" smtClean="0">
                <a:solidFill>
                  <a:srgbClr val="7030A0"/>
                </a:solidFill>
              </a:rPr>
              <a:t>Feedback</a:t>
            </a:r>
          </a:p>
          <a:p>
            <a:pPr algn="ctr"/>
            <a:r>
              <a:rPr lang="en-US" sz="2800" b="1" dirty="0" smtClean="0">
                <a:solidFill>
                  <a:srgbClr val="7030A0"/>
                </a:solidFill>
              </a:rPr>
              <a:t>Paraphrase</a:t>
            </a:r>
          </a:p>
          <a:p>
            <a:pPr algn="ctr"/>
            <a:r>
              <a:rPr lang="en-US" sz="2800" b="1" dirty="0" smtClean="0">
                <a:solidFill>
                  <a:srgbClr val="7030A0"/>
                </a:solidFill>
              </a:rPr>
              <a:t>Justify</a:t>
            </a:r>
          </a:p>
        </p:txBody>
      </p:sp>
    </p:spTree>
    <p:extLst>
      <p:ext uri="{BB962C8B-B14F-4D97-AF65-F5344CB8AC3E}">
        <p14:creationId xmlns:p14="http://schemas.microsoft.com/office/powerpoint/2010/main" val="3160664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Picky, Picky</a:t>
            </a:r>
            <a:endParaRPr lang="en-US" dirty="0"/>
          </a:p>
        </p:txBody>
      </p:sp>
      <p:sp>
        <p:nvSpPr>
          <p:cNvPr id="3" name="Content Placeholder 2"/>
          <p:cNvSpPr>
            <a:spLocks noGrp="1"/>
          </p:cNvSpPr>
          <p:nvPr>
            <p:ph idx="1"/>
            <p:custDataLst>
              <p:tags r:id="rId2"/>
            </p:custDataLst>
          </p:nvPr>
        </p:nvSpPr>
        <p:spPr/>
        <p:txBody>
          <a:bodyPr/>
          <a:lstStyle/>
          <a:p>
            <a:r>
              <a:rPr lang="en-US" dirty="0" smtClean="0"/>
              <a:t>Yeah, you would be too if you earned a 90% and you got a B!</a:t>
            </a:r>
          </a:p>
          <a:p>
            <a:pPr marL="457200" lvl="1" indent="0">
              <a:buNone/>
            </a:pPr>
            <a:r>
              <a:rPr lang="en-US" dirty="0" smtClean="0"/>
              <a:t>&gt;= 90% gets an A</a:t>
            </a:r>
          </a:p>
          <a:p>
            <a:pPr marL="457200" lvl="1" indent="0">
              <a:buNone/>
            </a:pPr>
            <a:r>
              <a:rPr lang="en-US" dirty="0" smtClean="0"/>
              <a:t>&lt; 90% and &gt;= 80% gets a B</a:t>
            </a:r>
            <a:endParaRPr lang="en-US" dirty="0"/>
          </a:p>
        </p:txBody>
      </p:sp>
    </p:spTree>
    <p:extLst>
      <p:ext uri="{BB962C8B-B14F-4D97-AF65-F5344CB8AC3E}">
        <p14:creationId xmlns:p14="http://schemas.microsoft.com/office/powerpoint/2010/main" val="2407789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228600"/>
            <a:ext cx="8229600" cy="1143000"/>
          </a:xfrm>
        </p:spPr>
        <p:txBody>
          <a:bodyPr>
            <a:normAutofit fontScale="90000"/>
          </a:bodyPr>
          <a:lstStyle/>
          <a:p>
            <a:r>
              <a:rPr lang="en-US" sz="2700" dirty="0" smtClean="0"/>
              <a:t>Additional </a:t>
            </a:r>
            <a:r>
              <a:rPr lang="en-US" sz="2700" dirty="0" smtClean="0"/>
              <a:t>Midterm Practice</a:t>
            </a:r>
            <a:r>
              <a:rPr lang="en-US" sz="2700" dirty="0" smtClean="0"/>
              <a:t>:</a:t>
            </a:r>
            <a:r>
              <a:rPr lang="en-US" dirty="0" smtClean="0"/>
              <a:t/>
            </a:r>
            <a:br>
              <a:rPr lang="en-US" dirty="0" smtClean="0"/>
            </a:br>
            <a:r>
              <a:rPr lang="en-US" dirty="0" smtClean="0"/>
              <a:t>Can you figure this out?</a:t>
            </a:r>
            <a:br>
              <a:rPr lang="en-US" dirty="0" smtClean="0"/>
            </a:br>
            <a:r>
              <a:rPr lang="en-US" dirty="0" smtClean="0"/>
              <a:t>How do we determine who wins?</a:t>
            </a:r>
            <a:endParaRPr lang="en-US" dirty="0"/>
          </a:p>
        </p:txBody>
      </p:sp>
      <p:sp>
        <p:nvSpPr>
          <p:cNvPr id="3" name="Content Placeholder 2"/>
          <p:cNvSpPr>
            <a:spLocks noGrp="1"/>
          </p:cNvSpPr>
          <p:nvPr>
            <p:ph idx="1"/>
            <p:custDataLst>
              <p:tags r:id="rId2"/>
            </p:custDataLst>
          </p:nvPr>
        </p:nvSpPr>
        <p:spPr>
          <a:xfrm>
            <a:off x="381000" y="1676400"/>
            <a:ext cx="8229600" cy="4525963"/>
          </a:xfrm>
        </p:spPr>
        <p:txBody>
          <a:bodyPr/>
          <a:lstStyle/>
          <a:p>
            <a:r>
              <a:rPr lang="en-US" dirty="0" smtClean="0"/>
              <a:t>If one of our players is within .5 meter of stop sign (use distance to) </a:t>
            </a:r>
          </a:p>
          <a:p>
            <a:pPr lvl="1"/>
            <a:r>
              <a:rPr lang="en-US" dirty="0" smtClean="0"/>
              <a:t>Then have they should say “I Win!”</a:t>
            </a:r>
          </a:p>
          <a:p>
            <a:pPr lvl="1"/>
            <a:r>
              <a:rPr lang="en-US" dirty="0" smtClean="0"/>
              <a:t>And the loser has to do a silly dance</a:t>
            </a:r>
          </a:p>
          <a:p>
            <a:r>
              <a:rPr lang="en-US" dirty="0" smtClean="0"/>
              <a:t>It’s not possible that they will both get there at same time (</a:t>
            </a:r>
            <a:r>
              <a:rPr lang="en-US" dirty="0" err="1" smtClean="0"/>
              <a:t>sequentializes</a:t>
            </a:r>
            <a:r>
              <a:rPr lang="en-US" dirty="0" smtClean="0"/>
              <a:t> </a:t>
            </a:r>
            <a:r>
              <a:rPr lang="en-US" dirty="0" err="1" smtClean="0"/>
              <a:t>keypress</a:t>
            </a:r>
            <a:r>
              <a:rPr lang="en-US" dirty="0" smtClean="0"/>
              <a:t> detection)</a:t>
            </a:r>
            <a:endParaRPr lang="en-US" dirty="0"/>
          </a:p>
        </p:txBody>
      </p:sp>
    </p:spTree>
    <p:extLst>
      <p:ext uri="{BB962C8B-B14F-4D97-AF65-F5344CB8AC3E}">
        <p14:creationId xmlns:p14="http://schemas.microsoft.com/office/powerpoint/2010/main" val="22635697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Evaluate my code</a:t>
            </a:r>
            <a:endParaRPr lang="en-US" dirty="0"/>
          </a:p>
        </p:txBody>
      </p:sp>
      <p:sp>
        <p:nvSpPr>
          <p:cNvPr id="3" name="Content Placeholder 2"/>
          <p:cNvSpPr>
            <a:spLocks noGrp="1"/>
          </p:cNvSpPr>
          <p:nvPr>
            <p:ph idx="1"/>
            <p:custDataLst>
              <p:tags r:id="rId2"/>
            </p:custDataLst>
          </p:nvPr>
        </p:nvSpPr>
        <p:spPr/>
        <p:txBody>
          <a:bodyPr/>
          <a:lstStyle/>
          <a:p>
            <a:r>
              <a:rPr lang="en-US" dirty="0" smtClean="0"/>
              <a:t>Last term some Alice projects used if statements in weird (and WRONG) ways</a:t>
            </a:r>
          </a:p>
          <a:p>
            <a:pPr lvl="1"/>
            <a:r>
              <a:rPr lang="en-US" dirty="0" smtClean="0"/>
              <a:t>If (true) or if (false)</a:t>
            </a:r>
          </a:p>
          <a:p>
            <a:pPr lvl="1"/>
            <a:r>
              <a:rPr lang="en-US" dirty="0" smtClean="0"/>
              <a:t>Empty “body” </a:t>
            </a:r>
          </a:p>
          <a:p>
            <a:pPr lvl="1"/>
            <a:r>
              <a:rPr lang="en-US" dirty="0" smtClean="0"/>
              <a:t>Things were “backwards”</a:t>
            </a:r>
          </a:p>
          <a:p>
            <a:pPr lvl="1"/>
            <a:r>
              <a:rPr lang="en-US" dirty="0" smtClean="0"/>
              <a:t>Nothing in “then” – just in “else” part</a:t>
            </a:r>
            <a:endParaRPr lang="en-US" dirty="0"/>
          </a:p>
        </p:txBody>
      </p:sp>
      <p:pic>
        <p:nvPicPr>
          <p:cNvPr id="1026"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l="25350" t="63440" r="55600" b="20480"/>
          <a:stretch/>
        </p:blipFill>
        <p:spPr bwMode="auto">
          <a:xfrm>
            <a:off x="2514600" y="4646559"/>
            <a:ext cx="3919728" cy="206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85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Imagine my project…</a:t>
            </a:r>
            <a:endParaRPr lang="en-US" dirty="0"/>
          </a:p>
        </p:txBody>
      </p:sp>
      <p:sp>
        <p:nvSpPr>
          <p:cNvPr id="3" name="Content Placeholder 2"/>
          <p:cNvSpPr>
            <a:spLocks noGrp="1"/>
          </p:cNvSpPr>
          <p:nvPr>
            <p:ph idx="1"/>
            <p:custDataLst>
              <p:tags r:id="rId2"/>
            </p:custDataLst>
          </p:nvPr>
        </p:nvSpPr>
        <p:spPr/>
        <p:txBody>
          <a:bodyPr/>
          <a:lstStyle/>
          <a:p>
            <a:r>
              <a:rPr lang="en-US" dirty="0" smtClean="0"/>
              <a:t>The synopsis is</a:t>
            </a:r>
          </a:p>
          <a:p>
            <a:pPr lvl="1"/>
            <a:r>
              <a:rPr lang="en-US" dirty="0" smtClean="0"/>
              <a:t>A boy and a girl start off 5 meters from a tree.  They walk up to a tree, and when they are “close enough” to it (less than 2 meters), the tree leaves change color (turn red)…</a:t>
            </a:r>
          </a:p>
          <a:p>
            <a:r>
              <a:rPr lang="en-US" dirty="0" smtClean="0"/>
              <a:t>This is my code</a:t>
            </a:r>
            <a:endParaRPr lang="en-US" dirty="0"/>
          </a:p>
        </p:txBody>
      </p:sp>
    </p:spTree>
    <p:extLst>
      <p:ext uri="{BB962C8B-B14F-4D97-AF65-F5344CB8AC3E}">
        <p14:creationId xmlns:p14="http://schemas.microsoft.com/office/powerpoint/2010/main" val="89775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How To Study For Exams in CSE3</a:t>
            </a:r>
            <a:br>
              <a:rPr lang="en-US" dirty="0" smtClean="0"/>
            </a:br>
            <a:r>
              <a:rPr lang="en-US" sz="3100" dirty="0" smtClean="0"/>
              <a:t>(also redo </a:t>
            </a:r>
            <a:r>
              <a:rPr lang="en-US" sz="3100" dirty="0" err="1" smtClean="0"/>
              <a:t>homeworks</a:t>
            </a:r>
            <a:r>
              <a:rPr lang="en-US" sz="3100" dirty="0" smtClean="0"/>
              <a:t> and labs (or at least review) ) </a:t>
            </a:r>
            <a:endParaRPr lang="en-US" sz="3100" dirty="0"/>
          </a:p>
        </p:txBody>
      </p:sp>
      <p:sp>
        <p:nvSpPr>
          <p:cNvPr id="3" name="Content Placeholder 2"/>
          <p:cNvSpPr>
            <a:spLocks noGrp="1"/>
          </p:cNvSpPr>
          <p:nvPr>
            <p:ph idx="1"/>
            <p:custDataLst>
              <p:tags r:id="rId2"/>
            </p:custDataLst>
          </p:nvPr>
        </p:nvSpPr>
        <p:spPr>
          <a:xfrm>
            <a:off x="457200" y="1371600"/>
            <a:ext cx="8229600" cy="5486400"/>
          </a:xfrm>
        </p:spPr>
        <p:txBody>
          <a:bodyPr>
            <a:normAutofit fontScale="85000" lnSpcReduction="20000"/>
          </a:bodyPr>
          <a:lstStyle/>
          <a:p>
            <a:r>
              <a:rPr lang="en-US" sz="5200" b="1" dirty="0" smtClean="0">
                <a:solidFill>
                  <a:srgbClr val="FF0000"/>
                </a:solidFill>
              </a:rPr>
              <a:t>Re-Take</a:t>
            </a:r>
            <a:r>
              <a:rPr lang="en-US" dirty="0" smtClean="0"/>
              <a:t> Clicker questions (not just “review” them)</a:t>
            </a:r>
          </a:p>
          <a:p>
            <a:pPr marL="971550" lvl="1" indent="-514350">
              <a:buFont typeface="+mj-lt"/>
              <a:buAutoNum type="arabicPeriod"/>
            </a:pPr>
            <a:r>
              <a:rPr lang="en-US" dirty="0" smtClean="0"/>
              <a:t>Print out the questions and sit </a:t>
            </a:r>
            <a:r>
              <a:rPr lang="en-US" dirty="0" smtClean="0"/>
              <a:t>with someone else</a:t>
            </a:r>
          </a:p>
          <a:p>
            <a:pPr marL="971550" lvl="1" indent="-514350">
              <a:buFont typeface="+mj-lt"/>
              <a:buAutoNum type="arabicPeriod"/>
            </a:pPr>
            <a:r>
              <a:rPr lang="en-US" dirty="0" smtClean="0"/>
              <a:t>Read a question, come up with your answer (1-3 minutes)</a:t>
            </a:r>
          </a:p>
          <a:p>
            <a:pPr marL="971550" lvl="1" indent="-514350">
              <a:buFont typeface="+mj-lt"/>
              <a:buAutoNum type="arabicPeriod"/>
            </a:pPr>
            <a:r>
              <a:rPr lang="en-US" dirty="0" smtClean="0"/>
              <a:t>You say to your partner:</a:t>
            </a:r>
          </a:p>
          <a:p>
            <a:pPr marL="914400" lvl="2" indent="0">
              <a:buNone/>
            </a:pPr>
            <a:r>
              <a:rPr lang="en-US" dirty="0" smtClean="0"/>
              <a:t>I thought it was A because.  And B is not right because and C is not right because and D is not right because</a:t>
            </a:r>
          </a:p>
          <a:p>
            <a:pPr marL="971550" lvl="1" indent="-514350">
              <a:buFont typeface="+mj-lt"/>
              <a:buAutoNum type="arabicPeriod"/>
            </a:pPr>
            <a:r>
              <a:rPr lang="en-US" dirty="0" smtClean="0"/>
              <a:t>Your partner interjects with their explanation in their own words as you go along (take turns going “first”)</a:t>
            </a:r>
          </a:p>
          <a:p>
            <a:pPr marL="971550" lvl="1" indent="-514350">
              <a:buFont typeface="+mj-lt"/>
              <a:buAutoNum type="arabicPeriod"/>
            </a:pPr>
            <a:r>
              <a:rPr lang="en-US" dirty="0" smtClean="0"/>
              <a:t>THEN see if you got it right</a:t>
            </a:r>
          </a:p>
          <a:p>
            <a:pPr marL="914400" lvl="2" indent="0">
              <a:buNone/>
            </a:pPr>
            <a:r>
              <a:rPr lang="en-US" dirty="0" smtClean="0"/>
              <a:t>Confused?  Go to </a:t>
            </a:r>
            <a:r>
              <a:rPr lang="en-US" dirty="0" smtClean="0"/>
              <a:t>the </a:t>
            </a:r>
            <a:r>
              <a:rPr lang="en-US" dirty="0" err="1" smtClean="0"/>
              <a:t>moodle</a:t>
            </a:r>
            <a:r>
              <a:rPr lang="en-US" dirty="0" smtClean="0"/>
              <a:t> </a:t>
            </a:r>
            <a:r>
              <a:rPr lang="en-US" dirty="0" smtClean="0"/>
              <a:t>and watch the video, fast forwarding to this slide.  Listen again to discussion.  Talk more with your partner.  Ask tutors how they would explain it.</a:t>
            </a:r>
          </a:p>
          <a:p>
            <a:pPr marL="971550" lvl="1" indent="-514350">
              <a:buFont typeface="+mj-lt"/>
              <a:buAutoNum type="arabicPeriod"/>
            </a:pPr>
            <a:r>
              <a:rPr lang="en-US" dirty="0" smtClean="0"/>
              <a:t>Take down a few notes on what the key thing to know from this slide is</a:t>
            </a:r>
            <a:endParaRPr lang="en-US" dirty="0"/>
          </a:p>
        </p:txBody>
      </p:sp>
      <p:sp>
        <p:nvSpPr>
          <p:cNvPr id="4" name="TextBox 3"/>
          <p:cNvSpPr txBox="1"/>
          <p:nvPr>
            <p:custDataLst>
              <p:tags r:id="rId3"/>
            </p:custDataLst>
          </p:nvPr>
        </p:nvSpPr>
        <p:spPr>
          <a:xfrm>
            <a:off x="1219200" y="0"/>
            <a:ext cx="6520824" cy="461665"/>
          </a:xfrm>
          <a:prstGeom prst="rect">
            <a:avLst/>
          </a:prstGeom>
          <a:noFill/>
          <a:ln>
            <a:solidFill>
              <a:schemeClr val="tx1"/>
            </a:solidFill>
          </a:ln>
        </p:spPr>
        <p:txBody>
          <a:bodyPr wrap="none" rtlCol="0">
            <a:spAutoFit/>
          </a:bodyPr>
          <a:lstStyle/>
          <a:p>
            <a:pPr algn="ctr"/>
            <a:r>
              <a:rPr lang="en-US" sz="2400" dirty="0" smtClean="0">
                <a:solidFill>
                  <a:schemeClr val="accent6">
                    <a:lumMod val="75000"/>
                  </a:schemeClr>
                </a:solidFill>
              </a:rPr>
              <a:t>You will need a red half-</a:t>
            </a:r>
            <a:r>
              <a:rPr lang="en-US" sz="2400" dirty="0">
                <a:solidFill>
                  <a:schemeClr val="accent6">
                    <a:lumMod val="75000"/>
                  </a:schemeClr>
                </a:solidFill>
              </a:rPr>
              <a:t>p</a:t>
            </a:r>
            <a:r>
              <a:rPr lang="en-US" sz="2400" dirty="0" smtClean="0">
                <a:solidFill>
                  <a:schemeClr val="accent6">
                    <a:lumMod val="75000"/>
                  </a:schemeClr>
                </a:solidFill>
              </a:rPr>
              <a:t>age </a:t>
            </a:r>
            <a:r>
              <a:rPr lang="en-US" sz="2400" dirty="0" err="1" smtClean="0">
                <a:solidFill>
                  <a:schemeClr val="accent6">
                    <a:lumMod val="75000"/>
                  </a:schemeClr>
                </a:solidFill>
              </a:rPr>
              <a:t>scantron</a:t>
            </a:r>
            <a:r>
              <a:rPr lang="en-US" sz="2400" dirty="0" smtClean="0">
                <a:solidFill>
                  <a:schemeClr val="accent6">
                    <a:lumMod val="75000"/>
                  </a:schemeClr>
                </a:solidFill>
              </a:rPr>
              <a:t> -- bookstore</a:t>
            </a:r>
          </a:p>
        </p:txBody>
      </p:sp>
    </p:spTree>
    <p:extLst>
      <p:ext uri="{BB962C8B-B14F-4D97-AF65-F5344CB8AC3E}">
        <p14:creationId xmlns:p14="http://schemas.microsoft.com/office/powerpoint/2010/main" val="8935424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88671"/>
            <a:ext cx="8229600" cy="1143000"/>
          </a:xfrm>
        </p:spPr>
        <p:txBody>
          <a:bodyPr/>
          <a:lstStyle/>
          <a:p>
            <a:r>
              <a:rPr lang="en-US" dirty="0" smtClean="0"/>
              <a:t>How would you analyze this code?</a:t>
            </a:r>
            <a:endParaRPr lang="en-US" dirty="0"/>
          </a:p>
        </p:txBody>
      </p:sp>
      <p:sp>
        <p:nvSpPr>
          <p:cNvPr id="3" name="Content Placeholder 2"/>
          <p:cNvSpPr>
            <a:spLocks noGrp="1"/>
          </p:cNvSpPr>
          <p:nvPr>
            <p:ph idx="1"/>
            <p:custDataLst>
              <p:tags r:id="rId2"/>
            </p:custDataLst>
          </p:nvPr>
        </p:nvSpPr>
        <p:spPr>
          <a:xfrm>
            <a:off x="457200" y="3657600"/>
            <a:ext cx="8229600" cy="3318955"/>
          </a:xfrm>
        </p:spPr>
        <p:txBody>
          <a:bodyPr>
            <a:normAutofit fontScale="92500" lnSpcReduction="20000"/>
          </a:bodyPr>
          <a:lstStyle/>
          <a:p>
            <a:pPr marL="514350" indent="-514350">
              <a:buFont typeface="+mj-lt"/>
              <a:buAutoNum type="alphaUcPeriod"/>
            </a:pPr>
            <a:r>
              <a:rPr lang="en-US" dirty="0" smtClean="0"/>
              <a:t>Good job Beth! </a:t>
            </a:r>
            <a:r>
              <a:rPr lang="en-US" dirty="0"/>
              <a:t>T</a:t>
            </a:r>
            <a:r>
              <a:rPr lang="en-US" dirty="0" smtClean="0"/>
              <a:t>his will make the leaves turn red as described</a:t>
            </a:r>
          </a:p>
          <a:p>
            <a:pPr marL="514350" indent="-514350">
              <a:buFont typeface="+mj-lt"/>
              <a:buAutoNum type="alphaUcPeriod"/>
            </a:pPr>
            <a:r>
              <a:rPr lang="en-US" dirty="0" smtClean="0"/>
              <a:t>The </a:t>
            </a:r>
            <a:r>
              <a:rPr lang="en-US" dirty="0" err="1" smtClean="0"/>
              <a:t>boolean</a:t>
            </a:r>
            <a:r>
              <a:rPr lang="en-US" dirty="0" smtClean="0"/>
              <a:t> expression is wrong you shouldn’t </a:t>
            </a:r>
            <a:br>
              <a:rPr lang="en-US" dirty="0" smtClean="0"/>
            </a:br>
            <a:r>
              <a:rPr lang="en-US" dirty="0" smtClean="0"/>
              <a:t>use &lt; </a:t>
            </a:r>
          </a:p>
          <a:p>
            <a:pPr marL="514350" indent="-514350">
              <a:buFont typeface="+mj-lt"/>
              <a:buAutoNum type="alphaUcPeriod"/>
            </a:pPr>
            <a:r>
              <a:rPr lang="en-US" dirty="0" smtClean="0"/>
              <a:t>The if statement is set up wrong, you also need to check the </a:t>
            </a:r>
            <a:r>
              <a:rPr lang="en-US" dirty="0" err="1" smtClean="0"/>
              <a:t>randomGuy</a:t>
            </a:r>
            <a:r>
              <a:rPr lang="en-US" dirty="0" smtClean="0"/>
              <a:t>  distance to </a:t>
            </a:r>
          </a:p>
          <a:p>
            <a:pPr marL="514350" indent="-514350">
              <a:buFont typeface="+mj-lt"/>
              <a:buAutoNum type="alphaUcPeriod"/>
            </a:pPr>
            <a:r>
              <a:rPr lang="en-US" dirty="0" smtClean="0"/>
              <a:t>Beth got it wrong, this code should not use an if statement</a:t>
            </a:r>
            <a:endParaRPr lang="en-US" dirty="0"/>
          </a:p>
        </p:txBody>
      </p:sp>
      <p:pic>
        <p:nvPicPr>
          <p:cNvPr id="2051" name="Picture 3"/>
          <p:cNvPicPr>
            <a:picLocks noChangeAspect="1" noChangeArrowheads="1"/>
          </p:cNvPicPr>
          <p:nvPr>
            <p:custDataLst>
              <p:tags r:id="rId3"/>
            </p:custDataLst>
          </p:nvPr>
        </p:nvPicPr>
        <p:blipFill rotWithShape="1">
          <a:blip r:embed="rId11">
            <a:extLst>
              <a:ext uri="{28A0092B-C50C-407E-A947-70E740481C1C}">
                <a14:useLocalDpi xmlns:a14="http://schemas.microsoft.com/office/drawing/2010/main" val="0"/>
              </a:ext>
            </a:extLst>
          </a:blip>
          <a:srcRect l="37950" t="20400" r="45400" b="59680"/>
          <a:stretch/>
        </p:blipFill>
        <p:spPr bwMode="auto">
          <a:xfrm>
            <a:off x="225125" y="470895"/>
            <a:ext cx="1660154" cy="12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2">
            <p14:nvContentPartPr>
              <p14:cNvPr id="10" name="Ink 9"/>
              <p14:cNvContentPartPr/>
              <p14:nvPr>
                <p:custDataLst>
                  <p:tags r:id="rId4"/>
                </p:custDataLst>
              </p14:nvPr>
            </p14:nvContentPartPr>
            <p14:xfrm>
              <a:off x="696102" y="996591"/>
              <a:ext cx="718200" cy="715680"/>
            </p14:xfrm>
          </p:contentPart>
        </mc:Choice>
        <mc:Fallback xmlns="">
          <p:pic>
            <p:nvPicPr>
              <p:cNvPr id="10" name="Ink 9"/>
              <p:cNvPicPr/>
              <p:nvPr/>
            </p:nvPicPr>
            <p:blipFill>
              <a:blip r:embed="rId13"/>
              <a:stretch>
                <a:fillRect/>
              </a:stretch>
            </p:blipFill>
            <p:spPr>
              <a:xfrm>
                <a:off x="685302" y="989391"/>
                <a:ext cx="74340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custDataLst>
                  <p:tags r:id="rId5"/>
                </p:custDataLst>
              </p14:nvPr>
            </p14:nvContentPartPr>
            <p14:xfrm>
              <a:off x="1120182" y="1569711"/>
              <a:ext cx="67320" cy="871560"/>
            </p14:xfrm>
          </p:contentPart>
        </mc:Choice>
        <mc:Fallback xmlns="">
          <p:pic>
            <p:nvPicPr>
              <p:cNvPr id="19" name="Ink 18"/>
              <p:cNvPicPr/>
              <p:nvPr/>
            </p:nvPicPr>
            <p:blipFill>
              <a:blip r:embed="rId15"/>
              <a:stretch>
                <a:fillRect/>
              </a:stretch>
            </p:blipFill>
            <p:spPr>
              <a:xfrm>
                <a:off x="1113702" y="1564671"/>
                <a:ext cx="84960" cy="88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custDataLst>
                  <p:tags r:id="rId6"/>
                </p:custDataLst>
              </p14:nvPr>
            </p14:nvContentPartPr>
            <p14:xfrm>
              <a:off x="532662" y="2318290"/>
              <a:ext cx="1045080" cy="547920"/>
            </p14:xfrm>
          </p:contentPart>
        </mc:Choice>
        <mc:Fallback xmlns="">
          <p:pic>
            <p:nvPicPr>
              <p:cNvPr id="20" name="Ink 19"/>
              <p:cNvPicPr/>
              <p:nvPr/>
            </p:nvPicPr>
            <p:blipFill>
              <a:blip r:embed="rId17"/>
              <a:stretch>
                <a:fillRect/>
              </a:stretch>
            </p:blipFill>
            <p:spPr>
              <a:xfrm>
                <a:off x="520062" y="2304250"/>
                <a:ext cx="1071000" cy="566280"/>
              </a:xfrm>
              <a:prstGeom prst="rect">
                <a:avLst/>
              </a:prstGeom>
            </p:spPr>
          </p:pic>
        </mc:Fallback>
      </mc:AlternateContent>
      <p:sp>
        <p:nvSpPr>
          <p:cNvPr id="23" name="TextBox 22"/>
          <p:cNvSpPr txBox="1"/>
          <p:nvPr>
            <p:custDataLst>
              <p:tags r:id="rId7"/>
            </p:custDataLst>
          </p:nvPr>
        </p:nvSpPr>
        <p:spPr>
          <a:xfrm>
            <a:off x="7275965" y="1748773"/>
            <a:ext cx="1851469" cy="1384995"/>
          </a:xfrm>
          <a:prstGeom prst="rect">
            <a:avLst/>
          </a:prstGeom>
          <a:solidFill>
            <a:schemeClr val="bg1"/>
          </a:solidFill>
          <a:ln>
            <a:solidFill>
              <a:srgbClr val="7030A0"/>
            </a:solidFill>
          </a:ln>
        </p:spPr>
        <p:txBody>
          <a:bodyPr wrap="none" rtlCol="0">
            <a:spAutoFit/>
          </a:bodyPr>
          <a:lstStyle/>
          <a:p>
            <a:pPr algn="ctr"/>
            <a:r>
              <a:rPr lang="en-US" sz="2800" b="1" dirty="0" smtClean="0">
                <a:solidFill>
                  <a:srgbClr val="7030A0"/>
                </a:solidFill>
              </a:rPr>
              <a:t>Feedback</a:t>
            </a:r>
          </a:p>
          <a:p>
            <a:pPr algn="ctr"/>
            <a:r>
              <a:rPr lang="en-US" sz="2800" b="1" dirty="0" smtClean="0">
                <a:solidFill>
                  <a:srgbClr val="7030A0"/>
                </a:solidFill>
              </a:rPr>
              <a:t>Paraphrase</a:t>
            </a:r>
          </a:p>
          <a:p>
            <a:pPr algn="ctr"/>
            <a:r>
              <a:rPr lang="en-US" sz="2800" b="1" dirty="0" smtClean="0">
                <a:solidFill>
                  <a:srgbClr val="7030A0"/>
                </a:solidFill>
              </a:rPr>
              <a:t>Justify</a:t>
            </a:r>
          </a:p>
        </p:txBody>
      </p:sp>
      <p:pic>
        <p:nvPicPr>
          <p:cNvPr id="2050" name="Picture 2"/>
          <p:cNvPicPr>
            <a:picLocks noChangeAspect="1" noChangeArrowheads="1"/>
          </p:cNvPicPr>
          <p:nvPr>
            <p:custDataLst>
              <p:tags r:id="rId8"/>
            </p:custDataLst>
          </p:nvPr>
        </p:nvPicPr>
        <p:blipFill rotWithShape="1">
          <a:blip r:embed="rId18">
            <a:extLst>
              <a:ext uri="{28A0092B-C50C-407E-A947-70E740481C1C}">
                <a14:useLocalDpi xmlns:a14="http://schemas.microsoft.com/office/drawing/2010/main" val="0"/>
              </a:ext>
            </a:extLst>
          </a:blip>
          <a:srcRect l="39000" t="44000" r="5200" b="18800"/>
          <a:stretch/>
        </p:blipFill>
        <p:spPr bwMode="auto">
          <a:xfrm>
            <a:off x="1624984" y="844"/>
            <a:ext cx="7519015" cy="313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33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 New Discussion Technique:</a:t>
            </a:r>
            <a:r>
              <a:rPr lang="en-US" dirty="0" smtClean="0"/>
              <a:t/>
            </a:r>
            <a:br>
              <a:rPr lang="en-US" dirty="0" smtClean="0"/>
            </a:br>
            <a:r>
              <a:rPr lang="en-US" dirty="0" smtClean="0"/>
              <a:t>Stop and ask for confirmation, </a:t>
            </a:r>
            <a:br>
              <a:rPr lang="en-US" dirty="0" smtClean="0"/>
            </a:br>
            <a:r>
              <a:rPr lang="en-US" b="1" dirty="0" smtClean="0"/>
              <a:t>use an Example</a:t>
            </a:r>
            <a:endParaRPr lang="en-US" b="1" dirty="0"/>
          </a:p>
        </p:txBody>
      </p:sp>
      <p:sp>
        <p:nvSpPr>
          <p:cNvPr id="4" name="TextBox 3"/>
          <p:cNvSpPr txBox="1"/>
          <p:nvPr>
            <p:custDataLst>
              <p:tags r:id="rId2"/>
            </p:custDataLst>
          </p:nvPr>
        </p:nvSpPr>
        <p:spPr>
          <a:xfrm>
            <a:off x="0" y="1676400"/>
            <a:ext cx="8991600" cy="4524315"/>
          </a:xfrm>
          <a:prstGeom prst="rect">
            <a:avLst/>
          </a:prstGeom>
          <a:noFill/>
          <a:ln>
            <a:noFill/>
          </a:ln>
        </p:spPr>
        <p:txBody>
          <a:bodyPr wrap="square" rtlCol="0">
            <a:spAutoFit/>
          </a:bodyPr>
          <a:lstStyle/>
          <a:p>
            <a:r>
              <a:rPr lang="en-US" sz="2400" dirty="0" smtClean="0"/>
              <a:t>Student </a:t>
            </a:r>
            <a:r>
              <a:rPr lang="en-US" sz="2400" dirty="0"/>
              <a:t>1	I thought a parameter name, I thought the </a:t>
            </a:r>
            <a:r>
              <a:rPr lang="en-US" sz="2400" dirty="0" smtClean="0"/>
              <a:t>calling</a:t>
            </a:r>
            <a:br>
              <a:rPr lang="en-US" sz="2400" dirty="0" smtClean="0"/>
            </a:br>
            <a:r>
              <a:rPr lang="en-US" sz="2400" dirty="0" smtClean="0"/>
              <a:t>		object </a:t>
            </a:r>
            <a:r>
              <a:rPr lang="en-US" sz="2400" dirty="0"/>
              <a:t>was the actor in the action, so I thought it </a:t>
            </a:r>
            <a:r>
              <a:rPr lang="en-US" sz="2400" dirty="0" smtClean="0"/>
              <a:t>was</a:t>
            </a:r>
            <a:br>
              <a:rPr lang="en-US" sz="2400" dirty="0" smtClean="0"/>
            </a:br>
            <a:r>
              <a:rPr lang="en-US" sz="2400" dirty="0" smtClean="0"/>
              <a:t>		the </a:t>
            </a:r>
            <a:r>
              <a:rPr lang="en-US" sz="2400" dirty="0"/>
              <a:t>parameter is not the primary </a:t>
            </a:r>
            <a:r>
              <a:rPr lang="en-US" sz="2400" dirty="0" smtClean="0"/>
              <a:t>actor, </a:t>
            </a:r>
            <a:br>
              <a:rPr lang="en-US" sz="2400" dirty="0" smtClean="0"/>
            </a:br>
            <a:r>
              <a:rPr lang="en-US" sz="2400" dirty="0" smtClean="0"/>
              <a:t>		</a:t>
            </a:r>
            <a:r>
              <a:rPr lang="en-US" sz="2400" b="1" dirty="0" smtClean="0"/>
              <a:t>Does </a:t>
            </a:r>
            <a:r>
              <a:rPr lang="en-US" sz="2400" b="1" dirty="0"/>
              <a:t>that </a:t>
            </a:r>
            <a:r>
              <a:rPr lang="en-US" sz="2400" b="1" dirty="0" smtClean="0"/>
              <a:t>make sense</a:t>
            </a:r>
            <a:r>
              <a:rPr lang="en-US" sz="2400" b="1" dirty="0"/>
              <a:t>?</a:t>
            </a:r>
          </a:p>
          <a:p>
            <a:r>
              <a:rPr lang="en-US" sz="2400" dirty="0">
                <a:solidFill>
                  <a:srgbClr val="FF0000"/>
                </a:solidFill>
              </a:rPr>
              <a:t>Student 2	</a:t>
            </a:r>
            <a:r>
              <a:rPr lang="en-US" sz="2400" b="1" dirty="0">
                <a:solidFill>
                  <a:srgbClr val="FF0000"/>
                </a:solidFill>
              </a:rPr>
              <a:t>Umm, you’re saying the calling object is not the </a:t>
            </a:r>
            <a:br>
              <a:rPr lang="en-US" sz="2400" b="1" dirty="0">
                <a:solidFill>
                  <a:srgbClr val="FF0000"/>
                </a:solidFill>
              </a:rPr>
            </a:br>
            <a:r>
              <a:rPr lang="en-US" sz="2400" b="1" dirty="0">
                <a:solidFill>
                  <a:srgbClr val="FF0000"/>
                </a:solidFill>
              </a:rPr>
              <a:t>		parameter?  It’s different?</a:t>
            </a:r>
          </a:p>
          <a:p>
            <a:r>
              <a:rPr lang="en-US" sz="2400" dirty="0" smtClean="0"/>
              <a:t>Student 1          Yeah, the calling </a:t>
            </a:r>
            <a:r>
              <a:rPr lang="en-US" sz="2400" dirty="0"/>
              <a:t>object isn't the parameter, but </a:t>
            </a:r>
            <a:r>
              <a:rPr lang="en-US" sz="2400" dirty="0" smtClean="0"/>
              <a:t>the</a:t>
            </a:r>
          </a:p>
          <a:p>
            <a:r>
              <a:rPr lang="en-US" sz="2400" dirty="0"/>
              <a:t>	</a:t>
            </a:r>
            <a:r>
              <a:rPr lang="en-US" sz="2400" dirty="0" smtClean="0"/>
              <a:t>	parameter </a:t>
            </a:r>
            <a:r>
              <a:rPr lang="en-US" sz="2400" dirty="0"/>
              <a:t>still helps with stuff, and then, </a:t>
            </a:r>
            <a:r>
              <a:rPr lang="en-US" sz="2400" dirty="0" smtClean="0"/>
              <a:t>the </a:t>
            </a:r>
          </a:p>
          <a:p>
            <a:r>
              <a:rPr lang="en-US" sz="2400" dirty="0"/>
              <a:t>	</a:t>
            </a:r>
            <a:r>
              <a:rPr lang="en-US" sz="2400" dirty="0" smtClean="0"/>
              <a:t>	parameter's  different </a:t>
            </a:r>
            <a:r>
              <a:rPr lang="en-US" sz="2400" dirty="0"/>
              <a:t>from the </a:t>
            </a:r>
            <a:r>
              <a:rPr lang="en-US" sz="2400" dirty="0" smtClean="0"/>
              <a:t>calling object</a:t>
            </a:r>
            <a:r>
              <a:rPr lang="en-US" sz="2400" b="1" dirty="0" smtClean="0"/>
              <a:t>, </a:t>
            </a:r>
          </a:p>
          <a:p>
            <a:r>
              <a:rPr lang="en-US" sz="2400" dirty="0" smtClean="0">
                <a:solidFill>
                  <a:schemeClr val="accent4"/>
                </a:solidFill>
              </a:rPr>
              <a:t>Student 3</a:t>
            </a:r>
            <a:r>
              <a:rPr lang="en-US" sz="2400" b="1" dirty="0" smtClean="0">
                <a:solidFill>
                  <a:schemeClr val="bg2">
                    <a:lumMod val="50000"/>
                  </a:schemeClr>
                </a:solidFill>
              </a:rPr>
              <a:t>	</a:t>
            </a:r>
            <a:r>
              <a:rPr lang="en-US" sz="2400" b="1" dirty="0" smtClean="0">
                <a:solidFill>
                  <a:schemeClr val="accent4"/>
                </a:solidFill>
              </a:rPr>
              <a:t>I think that’s true, but you can have another object of </a:t>
            </a:r>
          </a:p>
          <a:p>
            <a:r>
              <a:rPr lang="en-US" sz="2400" b="1" dirty="0">
                <a:solidFill>
                  <a:schemeClr val="accent4"/>
                </a:solidFill>
              </a:rPr>
              <a:t>	</a:t>
            </a:r>
            <a:r>
              <a:rPr lang="en-US" sz="2400" b="1" dirty="0" smtClean="0">
                <a:solidFill>
                  <a:schemeClr val="accent4"/>
                </a:solidFill>
              </a:rPr>
              <a:t>	that class as a parameter – An example would be when </a:t>
            </a:r>
          </a:p>
          <a:p>
            <a:r>
              <a:rPr lang="en-US" sz="2400" b="1" dirty="0">
                <a:solidFill>
                  <a:schemeClr val="accent4"/>
                </a:solidFill>
              </a:rPr>
              <a:t>	</a:t>
            </a:r>
            <a:r>
              <a:rPr lang="en-US" sz="2400" b="1" dirty="0" smtClean="0">
                <a:solidFill>
                  <a:schemeClr val="accent4"/>
                </a:solidFill>
              </a:rPr>
              <a:t>	we could have an </a:t>
            </a:r>
            <a:r>
              <a:rPr lang="en-US" sz="2400" b="1" dirty="0" err="1" smtClean="0">
                <a:solidFill>
                  <a:schemeClr val="accent4"/>
                </a:solidFill>
              </a:rPr>
              <a:t>eskimo</a:t>
            </a:r>
            <a:r>
              <a:rPr lang="en-US" sz="2400" b="1" dirty="0" smtClean="0">
                <a:solidFill>
                  <a:schemeClr val="accent4"/>
                </a:solidFill>
              </a:rPr>
              <a:t> turn to face another </a:t>
            </a:r>
            <a:r>
              <a:rPr lang="en-US" sz="2400" b="1" dirty="0" err="1" smtClean="0">
                <a:solidFill>
                  <a:schemeClr val="accent4"/>
                </a:solidFill>
              </a:rPr>
              <a:t>eskimo</a:t>
            </a:r>
            <a:endParaRPr lang="en-US" sz="2400" dirty="0" smtClean="0">
              <a:solidFill>
                <a:schemeClr val="accent4"/>
              </a:solidFill>
            </a:endParaRPr>
          </a:p>
        </p:txBody>
      </p:sp>
    </p:spTree>
    <p:extLst>
      <p:ext uri="{BB962C8B-B14F-4D97-AF65-F5344CB8AC3E}">
        <p14:creationId xmlns:p14="http://schemas.microsoft.com/office/powerpoint/2010/main" val="91572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How many of the following statements are true: Use an if-statement when</a:t>
            </a:r>
            <a:endParaRPr lang="en-US" dirty="0"/>
          </a:p>
        </p:txBody>
      </p:sp>
      <p:sp>
        <p:nvSpPr>
          <p:cNvPr id="3" name="Content Placeholder 2"/>
          <p:cNvSpPr>
            <a:spLocks noGrp="1"/>
          </p:cNvSpPr>
          <p:nvPr>
            <p:ph idx="1"/>
            <p:custDataLst>
              <p:tags r:id="rId2"/>
            </p:custDataLst>
          </p:nvPr>
        </p:nvSpPr>
        <p:spPr/>
        <p:txBody>
          <a:bodyPr/>
          <a:lstStyle/>
          <a:p>
            <a:pPr marL="514350" indent="-514350">
              <a:buFont typeface="+mj-lt"/>
              <a:buAutoNum type="arabicPeriod"/>
            </a:pPr>
            <a:r>
              <a:rPr lang="en-US" dirty="0" smtClean="0"/>
              <a:t>You have an animation that always does the exact same thing</a:t>
            </a:r>
          </a:p>
          <a:p>
            <a:pPr marL="514350" indent="-514350">
              <a:buFont typeface="+mj-lt"/>
              <a:buAutoNum type="arabicPeriod"/>
            </a:pPr>
            <a:r>
              <a:rPr lang="en-US" dirty="0" smtClean="0"/>
              <a:t>You have an animation whose action can vary based on some circumstance</a:t>
            </a:r>
            <a:endParaRPr lang="en-US" dirty="0"/>
          </a:p>
        </p:txBody>
      </p:sp>
      <p:sp>
        <p:nvSpPr>
          <p:cNvPr id="4" name="Content Placeholder 2"/>
          <p:cNvSpPr txBox="1">
            <a:spLocks/>
          </p:cNvSpPr>
          <p:nvPr>
            <p:custDataLst>
              <p:tags r:id="rId3"/>
            </p:custDataLst>
          </p:nvPr>
        </p:nvSpPr>
        <p:spPr>
          <a:xfrm>
            <a:off x="1600200" y="4572000"/>
            <a:ext cx="5105400" cy="4657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lphaUcParenR"/>
            </a:pPr>
            <a:r>
              <a:rPr lang="en-US" sz="2800" dirty="0" smtClean="0"/>
              <a:t>0 		B) 1		C)2  	</a:t>
            </a:r>
          </a:p>
        </p:txBody>
      </p:sp>
      <p:sp>
        <p:nvSpPr>
          <p:cNvPr id="6" name="TextBox 5"/>
          <p:cNvSpPr txBox="1"/>
          <p:nvPr>
            <p:custDataLst>
              <p:tags r:id="rId4"/>
            </p:custDataLst>
          </p:nvPr>
        </p:nvSpPr>
        <p:spPr>
          <a:xfrm>
            <a:off x="6923001" y="5440348"/>
            <a:ext cx="2195333" cy="1384995"/>
          </a:xfrm>
          <a:prstGeom prst="rect">
            <a:avLst/>
          </a:prstGeom>
          <a:noFill/>
          <a:ln>
            <a:solidFill>
              <a:srgbClr val="7030A0"/>
            </a:solidFill>
          </a:ln>
        </p:spPr>
        <p:txBody>
          <a:bodyPr wrap="none" rtlCol="0">
            <a:spAutoFit/>
          </a:bodyPr>
          <a:lstStyle/>
          <a:p>
            <a:pPr algn="ctr"/>
            <a:r>
              <a:rPr lang="en-US" sz="2800" b="1" dirty="0" smtClean="0">
                <a:solidFill>
                  <a:srgbClr val="7030A0"/>
                </a:solidFill>
              </a:rPr>
              <a:t>STOP, ASK</a:t>
            </a:r>
          </a:p>
          <a:p>
            <a:pPr algn="ctr"/>
            <a:r>
              <a:rPr lang="en-US" sz="2800" b="1" dirty="0" smtClean="0">
                <a:solidFill>
                  <a:srgbClr val="7030A0"/>
                </a:solidFill>
              </a:rPr>
              <a:t>PARAPHRASE</a:t>
            </a:r>
            <a:br>
              <a:rPr lang="en-US" sz="2800" b="1" dirty="0" smtClean="0">
                <a:solidFill>
                  <a:srgbClr val="7030A0"/>
                </a:solidFill>
              </a:rPr>
            </a:br>
            <a:r>
              <a:rPr lang="en-US" sz="2800" b="1" dirty="0" smtClean="0">
                <a:solidFill>
                  <a:srgbClr val="7030A0"/>
                </a:solidFill>
              </a:rPr>
              <a:t>EXAMPLE</a:t>
            </a:r>
            <a:endParaRPr lang="en-US" sz="2800" b="1" dirty="0" smtClean="0">
              <a:solidFill>
                <a:srgbClr val="7030A0"/>
              </a:solidFill>
            </a:endParaRPr>
          </a:p>
        </p:txBody>
      </p:sp>
    </p:spTree>
    <p:extLst>
      <p:ext uri="{BB962C8B-B14F-4D97-AF65-F5344CB8AC3E}">
        <p14:creationId xmlns:p14="http://schemas.microsoft.com/office/powerpoint/2010/main" val="422606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does this code do?</a:t>
            </a:r>
            <a:endParaRPr lang="en-US" dirty="0"/>
          </a:p>
        </p:txBody>
      </p:sp>
      <p:sp>
        <p:nvSpPr>
          <p:cNvPr id="3" name="Content Placeholder 2"/>
          <p:cNvSpPr>
            <a:spLocks noGrp="1"/>
          </p:cNvSpPr>
          <p:nvPr>
            <p:ph idx="1"/>
            <p:custDataLst>
              <p:tags r:id="rId2"/>
            </p:custDataLst>
          </p:nvPr>
        </p:nvSpPr>
        <p:spPr/>
        <p:txBody>
          <a:bodyPr/>
          <a:lstStyle/>
          <a:p>
            <a:r>
              <a:rPr lang="en-US" dirty="0" smtClean="0"/>
              <a:t>World with three “drivable” objects</a:t>
            </a:r>
          </a:p>
          <a:p>
            <a:pPr lvl="1"/>
            <a:r>
              <a:rPr lang="en-US" dirty="0" smtClean="0"/>
              <a:t>Forward, Turn by .12 revolutions (1/8</a:t>
            </a:r>
            <a:r>
              <a:rPr lang="en-US" baseline="30000" dirty="0" smtClean="0"/>
              <a:t>th</a:t>
            </a:r>
            <a:r>
              <a:rPr lang="en-US" dirty="0" smtClean="0"/>
              <a:t> of the way around)</a:t>
            </a:r>
          </a:p>
          <a:p>
            <a:pPr lvl="1"/>
            <a:r>
              <a:rPr lang="en-US" dirty="0" smtClean="0"/>
              <a:t>Midterm Practice:</a:t>
            </a:r>
            <a:br>
              <a:rPr lang="en-US" dirty="0" smtClean="0"/>
            </a:br>
            <a:r>
              <a:rPr lang="en-US" dirty="0" smtClean="0"/>
              <a:t>How many events</a:t>
            </a:r>
            <a:br>
              <a:rPr lang="en-US" dirty="0" smtClean="0"/>
            </a:br>
            <a:r>
              <a:rPr lang="en-US" dirty="0" smtClean="0"/>
              <a:t>would I need and </a:t>
            </a:r>
            <a:br>
              <a:rPr lang="en-US" dirty="0" smtClean="0"/>
            </a:br>
            <a:r>
              <a:rPr lang="en-US" dirty="0" smtClean="0"/>
              <a:t>what would they</a:t>
            </a:r>
            <a:br>
              <a:rPr lang="en-US" dirty="0" smtClean="0"/>
            </a:br>
            <a:r>
              <a:rPr lang="en-US" dirty="0" smtClean="0"/>
              <a:t>control? (hint &gt; 4)</a:t>
            </a:r>
          </a:p>
          <a:p>
            <a:pPr lvl="1"/>
            <a:endParaRPr lang="en-US" dirty="0"/>
          </a:p>
        </p:txBody>
      </p:sp>
      <p:pic>
        <p:nvPicPr>
          <p:cNvPr id="4098" name="Picture 2"/>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l="60765" t="21796" r="7551" b="36327"/>
          <a:stretch/>
        </p:blipFill>
        <p:spPr bwMode="auto">
          <a:xfrm>
            <a:off x="4070684" y="2667000"/>
            <a:ext cx="507331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4"/>
            </p:custDataLst>
          </p:nvPr>
        </p:nvSpPr>
        <p:spPr>
          <a:xfrm>
            <a:off x="1143000" y="5876382"/>
            <a:ext cx="1521571" cy="461665"/>
          </a:xfrm>
          <a:prstGeom prst="rect">
            <a:avLst/>
          </a:prstGeom>
          <a:noFill/>
          <a:ln>
            <a:noFill/>
          </a:ln>
        </p:spPr>
        <p:txBody>
          <a:bodyPr wrap="none" rtlCol="0">
            <a:spAutoFit/>
          </a:bodyPr>
          <a:lstStyle/>
          <a:p>
            <a:pPr algn="ctr"/>
            <a:r>
              <a:rPr lang="en-US" sz="2400" dirty="0" smtClean="0">
                <a:solidFill>
                  <a:srgbClr val="FF0000"/>
                </a:solidFill>
              </a:rPr>
              <a:t>The scene:</a:t>
            </a:r>
          </a:p>
        </p:txBody>
      </p:sp>
      <p:cxnSp>
        <p:nvCxnSpPr>
          <p:cNvPr id="7" name="Straight Arrow Connector 6"/>
          <p:cNvCxnSpPr/>
          <p:nvPr>
            <p:custDataLst>
              <p:tags r:id="rId5"/>
            </p:custDataLst>
          </p:nvPr>
        </p:nvCxnSpPr>
        <p:spPr>
          <a:xfrm>
            <a:off x="2664571" y="6107214"/>
            <a:ext cx="1145429"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5096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This code lives at the end (bottom) of “forward” event handlers </a:t>
            </a:r>
            <a:r>
              <a:rPr lang="en-US" sz="3600" dirty="0" smtClean="0"/>
              <a:t>(not turn)</a:t>
            </a:r>
            <a:endParaRPr lang="en-US" sz="3600" dirty="0"/>
          </a:p>
        </p:txBody>
      </p:sp>
      <p:sp>
        <p:nvSpPr>
          <p:cNvPr id="3" name="Content Placeholder 2"/>
          <p:cNvSpPr>
            <a:spLocks noGrp="1"/>
          </p:cNvSpPr>
          <p:nvPr>
            <p:ph idx="1"/>
            <p:custDataLst>
              <p:tags r:id="rId2"/>
            </p:custDataLst>
          </p:nvPr>
        </p:nvSpPr>
        <p:spPr/>
        <p:txBody>
          <a:bodyPr/>
          <a:lstStyle/>
          <a:p>
            <a:endParaRPr lang="en-US"/>
          </a:p>
        </p:txBody>
      </p:sp>
      <p:pic>
        <p:nvPicPr>
          <p:cNvPr id="5122" name="Picture 2"/>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36628" t="34925" r="13167" b="19919"/>
          <a:stretch/>
        </p:blipFill>
        <p:spPr bwMode="auto">
          <a:xfrm>
            <a:off x="143435" y="1649506"/>
            <a:ext cx="8858958" cy="497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custDataLst>
              <p:tags r:id="rId4"/>
            </p:custDataLst>
          </p:nvPr>
        </p:nvPicPr>
        <p:blipFill rotWithShape="1">
          <a:blip r:embed="rId7">
            <a:extLst>
              <a:ext uri="{28A0092B-C50C-407E-A947-70E740481C1C}">
                <a14:useLocalDpi xmlns:a14="http://schemas.microsoft.com/office/drawing/2010/main" val="0"/>
              </a:ext>
            </a:extLst>
          </a:blip>
          <a:srcRect l="86062" t="49476" r="6564" b="46725"/>
          <a:stretch/>
        </p:blipFill>
        <p:spPr bwMode="auto">
          <a:xfrm>
            <a:off x="7701230" y="3616069"/>
            <a:ext cx="1301163" cy="41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195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l="36628" t="34925" r="13167" b="19919"/>
          <a:stretch/>
        </p:blipFill>
        <p:spPr bwMode="auto">
          <a:xfrm>
            <a:off x="-10886" y="1867644"/>
            <a:ext cx="8858958" cy="497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normAutofit fontScale="90000"/>
          </a:bodyPr>
          <a:lstStyle/>
          <a:p>
            <a:r>
              <a:rPr lang="en-US" dirty="0" smtClean="0"/>
              <a:t>What is this code checking for?</a:t>
            </a:r>
            <a:br>
              <a:rPr lang="en-US" dirty="0" smtClean="0"/>
            </a:br>
            <a:r>
              <a:rPr lang="en-US" sz="4000" dirty="0" smtClean="0"/>
              <a:t>(e.g. when will the party method be called)</a:t>
            </a:r>
            <a:endParaRPr lang="en-US" sz="4000" dirty="0"/>
          </a:p>
        </p:txBody>
      </p:sp>
      <p:sp>
        <p:nvSpPr>
          <p:cNvPr id="3" name="Content Placeholder 2"/>
          <p:cNvSpPr>
            <a:spLocks noGrp="1"/>
          </p:cNvSpPr>
          <p:nvPr>
            <p:ph idx="1"/>
            <p:custDataLst>
              <p:tags r:id="rId3"/>
            </p:custDataLst>
          </p:nvPr>
        </p:nvSpPr>
        <p:spPr>
          <a:xfrm>
            <a:off x="1676400" y="4357591"/>
            <a:ext cx="7171672" cy="1586010"/>
          </a:xfrm>
          <a:solidFill>
            <a:schemeClr val="bg1"/>
          </a:solidFill>
          <a:ln>
            <a:solidFill>
              <a:schemeClr val="bg1"/>
            </a:solidFill>
          </a:ln>
        </p:spPr>
        <p:txBody>
          <a:bodyPr>
            <a:normAutofit/>
          </a:bodyPr>
          <a:lstStyle/>
          <a:p>
            <a:pPr marL="514350" indent="-514350">
              <a:buFont typeface="+mj-lt"/>
              <a:buAutoNum type="alphaUcPeriod"/>
            </a:pPr>
            <a:r>
              <a:rPr lang="en-US" sz="2400" dirty="0" smtClean="0"/>
              <a:t>To see if any of the objects is near the </a:t>
            </a:r>
            <a:r>
              <a:rPr lang="en-US" sz="2400" dirty="0" err="1" smtClean="0"/>
              <a:t>palmtree</a:t>
            </a:r>
            <a:endParaRPr lang="en-US" sz="2400" dirty="0" smtClean="0"/>
          </a:p>
          <a:p>
            <a:pPr marL="514350" indent="-514350">
              <a:buFont typeface="+mj-lt"/>
              <a:buAutoNum type="alphaUcPeriod"/>
            </a:pPr>
            <a:r>
              <a:rPr lang="en-US" sz="2400" dirty="0" smtClean="0"/>
              <a:t>To see if the penguin is near the </a:t>
            </a:r>
            <a:r>
              <a:rPr lang="en-US" sz="2400" dirty="0" err="1" smtClean="0"/>
              <a:t>palmtree</a:t>
            </a:r>
            <a:endParaRPr lang="en-US" sz="2400" dirty="0" smtClean="0"/>
          </a:p>
          <a:p>
            <a:pPr marL="514350" indent="-514350">
              <a:buFont typeface="+mj-lt"/>
              <a:buAutoNum type="alphaUcPeriod"/>
            </a:pPr>
            <a:r>
              <a:rPr lang="en-US" sz="2400" dirty="0" smtClean="0"/>
              <a:t>To see if all of the objects are near the </a:t>
            </a:r>
            <a:r>
              <a:rPr lang="en-US" sz="2400" dirty="0" err="1" smtClean="0"/>
              <a:t>palmtree</a:t>
            </a:r>
            <a:endParaRPr lang="en-US" sz="2400" dirty="0" smtClean="0"/>
          </a:p>
        </p:txBody>
      </p:sp>
      <p:sp>
        <p:nvSpPr>
          <p:cNvPr id="9" name="TextBox 8"/>
          <p:cNvSpPr txBox="1"/>
          <p:nvPr>
            <p:custDataLst>
              <p:tags r:id="rId4"/>
            </p:custDataLst>
          </p:nvPr>
        </p:nvSpPr>
        <p:spPr>
          <a:xfrm>
            <a:off x="6935434" y="5524924"/>
            <a:ext cx="2170466" cy="1384995"/>
          </a:xfrm>
          <a:prstGeom prst="rect">
            <a:avLst/>
          </a:prstGeom>
          <a:noFill/>
          <a:ln>
            <a:noFill/>
          </a:ln>
        </p:spPr>
        <p:txBody>
          <a:bodyPr wrap="none" rtlCol="0">
            <a:spAutoFit/>
          </a:bodyPr>
          <a:lstStyle/>
          <a:p>
            <a:pPr algn="ctr"/>
            <a:r>
              <a:rPr lang="en-US" sz="2800" b="1" dirty="0" smtClean="0">
                <a:solidFill>
                  <a:srgbClr val="7030A0"/>
                </a:solidFill>
              </a:rPr>
              <a:t>STOP, ASK</a:t>
            </a:r>
          </a:p>
          <a:p>
            <a:pPr algn="ctr"/>
            <a:r>
              <a:rPr lang="en-US" sz="2800" b="1" dirty="0" smtClean="0">
                <a:solidFill>
                  <a:srgbClr val="7030A0"/>
                </a:solidFill>
              </a:rPr>
              <a:t>PARAPHRASE</a:t>
            </a:r>
            <a:br>
              <a:rPr lang="en-US" sz="2800" b="1" dirty="0" smtClean="0">
                <a:solidFill>
                  <a:srgbClr val="7030A0"/>
                </a:solidFill>
              </a:rPr>
            </a:br>
            <a:r>
              <a:rPr lang="en-US" sz="2800" b="1" dirty="0" smtClean="0">
                <a:solidFill>
                  <a:srgbClr val="7030A0"/>
                </a:solidFill>
              </a:rPr>
              <a:t>EXAMPLE</a:t>
            </a:r>
          </a:p>
        </p:txBody>
      </p:sp>
    </p:spTree>
    <p:extLst>
      <p:ext uri="{BB962C8B-B14F-4D97-AF65-F5344CB8AC3E}">
        <p14:creationId xmlns:p14="http://schemas.microsoft.com/office/powerpoint/2010/main" val="39198027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28262" y="0"/>
            <a:ext cx="8229600" cy="1143000"/>
          </a:xfrm>
        </p:spPr>
        <p:txBody>
          <a:bodyPr>
            <a:normAutofit fontScale="90000"/>
          </a:bodyPr>
          <a:lstStyle/>
          <a:p>
            <a:r>
              <a:rPr lang="en-US" dirty="0" smtClean="0"/>
              <a:t>Do any of these do the same thing?</a:t>
            </a:r>
            <a:br>
              <a:rPr lang="en-US" dirty="0" smtClean="0"/>
            </a:br>
            <a:r>
              <a:rPr lang="en-US" sz="3600" dirty="0" smtClean="0"/>
              <a:t>(if all the objects near the tree)</a:t>
            </a:r>
            <a:endParaRPr lang="en-US" sz="3600" dirty="0"/>
          </a:p>
        </p:txBody>
      </p:sp>
      <p:pic>
        <p:nvPicPr>
          <p:cNvPr id="5" name="Picture 2"/>
          <p:cNvPicPr>
            <a:picLocks noChangeAspect="1" noChangeArrowheads="1"/>
          </p:cNvPicPr>
          <p:nvPr>
            <p:custDataLst>
              <p:tags r:id="rId2"/>
            </p:custDataLst>
          </p:nvPr>
        </p:nvPicPr>
        <p:blipFill rotWithShape="1">
          <a:blip r:embed="rId15">
            <a:extLst>
              <a:ext uri="{28A0092B-C50C-407E-A947-70E740481C1C}">
                <a14:useLocalDpi xmlns:a14="http://schemas.microsoft.com/office/drawing/2010/main" val="0"/>
              </a:ext>
            </a:extLst>
          </a:blip>
          <a:srcRect l="26448" t="34106" r="18158" b="60210"/>
          <a:stretch/>
        </p:blipFill>
        <p:spPr bwMode="auto">
          <a:xfrm>
            <a:off x="-181708" y="1377208"/>
            <a:ext cx="9105254" cy="58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custDataLst>
              <p:tags r:id="rId3"/>
            </p:custDataLst>
          </p:nvPr>
        </p:nvPicPr>
        <p:blipFill rotWithShape="1">
          <a:blip r:embed="rId16">
            <a:extLst>
              <a:ext uri="{28A0092B-C50C-407E-A947-70E740481C1C}">
                <a14:useLocalDpi xmlns:a14="http://schemas.microsoft.com/office/drawing/2010/main" val="0"/>
              </a:ext>
            </a:extLst>
          </a:blip>
          <a:srcRect l="37924" t="33068" r="15424" b="60894"/>
          <a:stretch/>
        </p:blipFill>
        <p:spPr bwMode="auto">
          <a:xfrm>
            <a:off x="596637" y="1780972"/>
            <a:ext cx="8514170" cy="68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custDataLst>
              <p:tags r:id="rId4"/>
            </p:custDataLst>
          </p:nvPr>
        </p:nvPicPr>
        <p:blipFill rotWithShape="1">
          <a:blip r:embed="rId17">
            <a:extLst>
              <a:ext uri="{28A0092B-C50C-407E-A947-70E740481C1C}">
                <a14:useLocalDpi xmlns:a14="http://schemas.microsoft.com/office/drawing/2010/main" val="0"/>
              </a:ext>
            </a:extLst>
          </a:blip>
          <a:srcRect l="42373" t="33678" r="1695" b="60895"/>
          <a:stretch/>
        </p:blipFill>
        <p:spPr bwMode="auto">
          <a:xfrm>
            <a:off x="-1" y="2469627"/>
            <a:ext cx="9332195" cy="56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custDataLst>
              <p:tags r:id="rId5"/>
            </p:custDataLst>
          </p:nvPr>
        </p:nvPicPr>
        <p:blipFill rotWithShape="1">
          <a:blip r:embed="rId18">
            <a:extLst>
              <a:ext uri="{28A0092B-C50C-407E-A947-70E740481C1C}">
                <a14:useLocalDpi xmlns:a14="http://schemas.microsoft.com/office/drawing/2010/main" val="0"/>
              </a:ext>
            </a:extLst>
          </a:blip>
          <a:srcRect l="22950" t="69120" r="16900" b="24880"/>
          <a:stretch/>
        </p:blipFill>
        <p:spPr bwMode="auto">
          <a:xfrm>
            <a:off x="63541" y="3673261"/>
            <a:ext cx="9080459" cy="56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custDataLst>
              <p:tags r:id="rId6"/>
            </p:custDataLst>
          </p:nvPr>
        </p:nvPicPr>
        <p:blipFill rotWithShape="1">
          <a:blip r:embed="rId19">
            <a:extLst>
              <a:ext uri="{28A0092B-C50C-407E-A947-70E740481C1C}">
                <a14:useLocalDpi xmlns:a14="http://schemas.microsoft.com/office/drawing/2010/main" val="0"/>
              </a:ext>
            </a:extLst>
          </a:blip>
          <a:srcRect l="25336" t="68000" r="24759" b="25308"/>
          <a:stretch/>
        </p:blipFill>
        <p:spPr bwMode="auto">
          <a:xfrm>
            <a:off x="770552" y="4240490"/>
            <a:ext cx="818230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custDataLst>
              <p:tags r:id="rId7"/>
            </p:custDataLst>
          </p:nvPr>
        </p:nvPicPr>
        <p:blipFill rotWithShape="1">
          <a:blip r:embed="rId20">
            <a:extLst>
              <a:ext uri="{28A0092B-C50C-407E-A947-70E740481C1C}">
                <a14:useLocalDpi xmlns:a14="http://schemas.microsoft.com/office/drawing/2010/main" val="0"/>
              </a:ext>
            </a:extLst>
          </a:blip>
          <a:srcRect l="45913" t="67104" r="6923" b="24088"/>
          <a:stretch/>
        </p:blipFill>
        <p:spPr bwMode="auto">
          <a:xfrm>
            <a:off x="1600200" y="4762167"/>
            <a:ext cx="7156324" cy="83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21">
            <p14:nvContentPartPr>
              <p14:cNvPr id="11" name="Ink 10"/>
              <p14:cNvContentPartPr/>
              <p14:nvPr>
                <p:custDataLst>
                  <p:tags r:id="rId8"/>
                </p:custDataLst>
              </p14:nvPr>
            </p14:nvContentPartPr>
            <p14:xfrm>
              <a:off x="134862" y="953972"/>
              <a:ext cx="586800" cy="2988360"/>
            </p14:xfrm>
          </p:contentPart>
        </mc:Choice>
        <mc:Fallback xmlns="">
          <p:pic>
            <p:nvPicPr>
              <p:cNvPr id="11" name="Ink 10"/>
              <p:cNvPicPr/>
              <p:nvPr/>
            </p:nvPicPr>
            <p:blipFill>
              <a:blip r:embed="rId22"/>
              <a:stretch>
                <a:fillRect/>
              </a:stretch>
            </p:blipFill>
            <p:spPr>
              <a:xfrm>
                <a:off x="131262" y="939212"/>
                <a:ext cx="604080" cy="300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p14:cNvContentPartPr/>
              <p14:nvPr>
                <p:custDataLst>
                  <p:tags r:id="rId9"/>
                </p:custDataLst>
              </p14:nvPr>
            </p14:nvContentPartPr>
            <p14:xfrm>
              <a:off x="287502" y="5878052"/>
              <a:ext cx="6839280" cy="911880"/>
            </p14:xfrm>
          </p:contentPart>
        </mc:Choice>
        <mc:Fallback xmlns="">
          <p:pic>
            <p:nvPicPr>
              <p:cNvPr id="23" name="Ink 22"/>
              <p:cNvPicPr/>
              <p:nvPr/>
            </p:nvPicPr>
            <p:blipFill>
              <a:blip r:embed="rId24"/>
              <a:stretch>
                <a:fillRect/>
              </a:stretch>
            </p:blipFill>
            <p:spPr>
              <a:xfrm>
                <a:off x="271662" y="5869772"/>
                <a:ext cx="6859800" cy="936360"/>
              </a:xfrm>
              <a:prstGeom prst="rect">
                <a:avLst/>
              </a:prstGeom>
            </p:spPr>
          </p:pic>
        </mc:Fallback>
      </mc:AlternateContent>
      <p:pic>
        <p:nvPicPr>
          <p:cNvPr id="45" name="Picture 2"/>
          <p:cNvPicPr>
            <a:picLocks noChangeAspect="1" noChangeArrowheads="1"/>
          </p:cNvPicPr>
          <p:nvPr>
            <p:custDataLst>
              <p:tags r:id="rId10"/>
            </p:custDataLst>
          </p:nvPr>
        </p:nvPicPr>
        <p:blipFill rotWithShape="1">
          <a:blip r:embed="rId25">
            <a:extLst>
              <a:ext uri="{28A0092B-C50C-407E-A947-70E740481C1C}">
                <a14:useLocalDpi xmlns:a14="http://schemas.microsoft.com/office/drawing/2010/main" val="0"/>
              </a:ext>
            </a:extLst>
          </a:blip>
          <a:srcRect l="37602" t="40266" r="6610" b="56129"/>
          <a:stretch/>
        </p:blipFill>
        <p:spPr bwMode="auto">
          <a:xfrm>
            <a:off x="813464" y="3043608"/>
            <a:ext cx="8524592" cy="34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custDataLst>
              <p:tags r:id="rId11"/>
            </p:custDataLst>
          </p:nvPr>
        </p:nvPicPr>
        <p:blipFill rotWithShape="1">
          <a:blip r:embed="rId25">
            <a:extLst>
              <a:ext uri="{28A0092B-C50C-407E-A947-70E740481C1C}">
                <a14:useLocalDpi xmlns:a14="http://schemas.microsoft.com/office/drawing/2010/main" val="0"/>
              </a:ext>
            </a:extLst>
          </a:blip>
          <a:srcRect l="37602" t="40266" r="12261" b="56796"/>
          <a:stretch/>
        </p:blipFill>
        <p:spPr bwMode="auto">
          <a:xfrm>
            <a:off x="-152400" y="5597436"/>
            <a:ext cx="7661031" cy="28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custDataLst>
              <p:tags r:id="rId12"/>
            </p:custDataLst>
          </p:nvPr>
        </p:nvSpPr>
        <p:spPr>
          <a:xfrm>
            <a:off x="6935434" y="5440348"/>
            <a:ext cx="2170466" cy="1384995"/>
          </a:xfrm>
          <a:prstGeom prst="rect">
            <a:avLst/>
          </a:prstGeom>
          <a:solidFill>
            <a:schemeClr val="bg1"/>
          </a:solidFill>
          <a:ln>
            <a:solidFill>
              <a:srgbClr val="7030A0"/>
            </a:solidFill>
          </a:ln>
        </p:spPr>
        <p:txBody>
          <a:bodyPr wrap="none" rtlCol="0">
            <a:spAutoFit/>
          </a:bodyPr>
          <a:lstStyle/>
          <a:p>
            <a:pPr algn="ctr"/>
            <a:r>
              <a:rPr lang="en-US" sz="2800" b="1" dirty="0" smtClean="0">
                <a:solidFill>
                  <a:srgbClr val="7030A0"/>
                </a:solidFill>
              </a:rPr>
              <a:t>STOP, ASK</a:t>
            </a:r>
          </a:p>
          <a:p>
            <a:pPr algn="ctr"/>
            <a:r>
              <a:rPr lang="en-US" sz="2800" b="1" dirty="0" smtClean="0">
                <a:solidFill>
                  <a:srgbClr val="7030A0"/>
                </a:solidFill>
              </a:rPr>
              <a:t>PARAPHRASE</a:t>
            </a:r>
            <a:br>
              <a:rPr lang="en-US" sz="2800" b="1" dirty="0" smtClean="0">
                <a:solidFill>
                  <a:srgbClr val="7030A0"/>
                </a:solidFill>
              </a:rPr>
            </a:br>
            <a:r>
              <a:rPr lang="en-US" sz="2800" b="1" dirty="0" smtClean="0">
                <a:solidFill>
                  <a:srgbClr val="7030A0"/>
                </a:solidFill>
              </a:rPr>
              <a:t>EXAMPLE</a:t>
            </a:r>
          </a:p>
        </p:txBody>
      </p:sp>
    </p:spTree>
    <p:extLst>
      <p:ext uri="{BB962C8B-B14F-4D97-AF65-F5344CB8AC3E}">
        <p14:creationId xmlns:p14="http://schemas.microsoft.com/office/powerpoint/2010/main" val="2003292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5948" y="-152400"/>
            <a:ext cx="8229600" cy="1143000"/>
          </a:xfrm>
        </p:spPr>
        <p:txBody>
          <a:bodyPr/>
          <a:lstStyle/>
          <a:p>
            <a:r>
              <a:rPr lang="en-US" dirty="0" smtClean="0"/>
              <a:t>When does a party happen?</a:t>
            </a:r>
            <a:endParaRPr lang="en-US" dirty="0"/>
          </a:p>
        </p:txBody>
      </p:sp>
      <p:sp>
        <p:nvSpPr>
          <p:cNvPr id="3" name="Content Placeholder 2"/>
          <p:cNvSpPr>
            <a:spLocks noGrp="1"/>
          </p:cNvSpPr>
          <p:nvPr>
            <p:ph idx="1"/>
            <p:custDataLst>
              <p:tags r:id="rId2"/>
            </p:custDataLst>
          </p:nvPr>
        </p:nvSpPr>
        <p:spPr>
          <a:xfrm>
            <a:off x="16329" y="722213"/>
            <a:ext cx="8710468" cy="4525963"/>
          </a:xfrm>
        </p:spPr>
        <p:txBody>
          <a:bodyPr/>
          <a:lstStyle/>
          <a:p>
            <a:pPr marL="514350" indent="-514350">
              <a:buFont typeface="+mj-lt"/>
              <a:buAutoNum type="alphaUcPeriod"/>
            </a:pPr>
            <a:r>
              <a:rPr lang="en-US" dirty="0"/>
              <a:t>I</a:t>
            </a:r>
            <a:r>
              <a:rPr lang="en-US" dirty="0" smtClean="0"/>
              <a:t>f </a:t>
            </a:r>
            <a:r>
              <a:rPr lang="en-US" dirty="0"/>
              <a:t>any of the objects is near the </a:t>
            </a:r>
            <a:r>
              <a:rPr lang="en-US" dirty="0" err="1"/>
              <a:t>palmtree</a:t>
            </a:r>
            <a:endParaRPr lang="en-US" dirty="0"/>
          </a:p>
          <a:p>
            <a:pPr marL="514350" indent="-514350">
              <a:buFont typeface="+mj-lt"/>
              <a:buAutoNum type="alphaUcPeriod"/>
            </a:pPr>
            <a:r>
              <a:rPr lang="en-US" dirty="0"/>
              <a:t>I</a:t>
            </a:r>
            <a:r>
              <a:rPr lang="en-US" dirty="0" smtClean="0"/>
              <a:t>f </a:t>
            </a:r>
            <a:r>
              <a:rPr lang="en-US" dirty="0"/>
              <a:t>all of the objects are near the </a:t>
            </a:r>
            <a:r>
              <a:rPr lang="en-US" dirty="0" err="1" smtClean="0"/>
              <a:t>palmtree</a:t>
            </a:r>
            <a:endParaRPr lang="en-US" dirty="0" smtClean="0"/>
          </a:p>
          <a:p>
            <a:pPr marL="514350" indent="-514350">
              <a:buFont typeface="+mj-lt"/>
              <a:buAutoNum type="alphaUcPeriod"/>
            </a:pPr>
            <a:r>
              <a:rPr lang="en-US" dirty="0" smtClean="0"/>
              <a:t>Something else (e.g. multiple parties…)</a:t>
            </a:r>
            <a:endParaRPr lang="en-US" dirty="0"/>
          </a:p>
          <a:p>
            <a:endParaRPr lang="en-US" dirty="0"/>
          </a:p>
        </p:txBody>
      </p:sp>
      <p:pic>
        <p:nvPicPr>
          <p:cNvPr id="4098" name="Picture 2"/>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24150" t="35520" r="13000" b="16960"/>
          <a:stretch/>
        </p:blipFill>
        <p:spPr bwMode="auto">
          <a:xfrm>
            <a:off x="-64920" y="2514600"/>
            <a:ext cx="919133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custDataLst>
              <p:tags r:id="rId4"/>
            </p:custDataLst>
          </p:nvPr>
        </p:nvSpPr>
        <p:spPr>
          <a:xfrm>
            <a:off x="6995305" y="1600200"/>
            <a:ext cx="2170466" cy="1384995"/>
          </a:xfrm>
          <a:prstGeom prst="rect">
            <a:avLst/>
          </a:prstGeom>
          <a:noFill/>
          <a:ln>
            <a:noFill/>
          </a:ln>
        </p:spPr>
        <p:txBody>
          <a:bodyPr wrap="none" rtlCol="0">
            <a:spAutoFit/>
          </a:bodyPr>
          <a:lstStyle/>
          <a:p>
            <a:pPr algn="ctr"/>
            <a:r>
              <a:rPr lang="en-US" sz="2800" b="1" dirty="0" smtClean="0">
                <a:solidFill>
                  <a:srgbClr val="7030A0"/>
                </a:solidFill>
              </a:rPr>
              <a:t>STOP, ASK</a:t>
            </a:r>
          </a:p>
          <a:p>
            <a:pPr algn="ctr"/>
            <a:r>
              <a:rPr lang="en-US" sz="2800" b="1" dirty="0" smtClean="0">
                <a:solidFill>
                  <a:srgbClr val="7030A0"/>
                </a:solidFill>
              </a:rPr>
              <a:t>PARAPHRASE</a:t>
            </a:r>
            <a:br>
              <a:rPr lang="en-US" sz="2800" b="1" dirty="0" smtClean="0">
                <a:solidFill>
                  <a:srgbClr val="7030A0"/>
                </a:solidFill>
              </a:rPr>
            </a:br>
            <a:r>
              <a:rPr lang="en-US" sz="2800" b="1" dirty="0" smtClean="0">
                <a:solidFill>
                  <a:srgbClr val="7030A0"/>
                </a:solidFill>
              </a:rPr>
              <a:t>EXAMPLE</a:t>
            </a:r>
          </a:p>
        </p:txBody>
      </p:sp>
    </p:spTree>
    <p:extLst>
      <p:ext uri="{BB962C8B-B14F-4D97-AF65-F5344CB8AC3E}">
        <p14:creationId xmlns:p14="http://schemas.microsoft.com/office/powerpoint/2010/main" val="765661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8600"/>
            <a:ext cx="8229600" cy="1143000"/>
          </a:xfrm>
        </p:spPr>
        <p:txBody>
          <a:bodyPr>
            <a:normAutofit fontScale="90000"/>
          </a:bodyPr>
          <a:lstStyle/>
          <a:p>
            <a:r>
              <a:rPr lang="en-US" dirty="0"/>
              <a:t>If any object is near the </a:t>
            </a:r>
            <a:r>
              <a:rPr lang="en-US" dirty="0" err="1" smtClean="0"/>
              <a:t>palmtree</a:t>
            </a:r>
            <a:r>
              <a:rPr lang="en-US" dirty="0" smtClean="0"/>
              <a:t>:</a:t>
            </a:r>
            <a:br>
              <a:rPr lang="en-US" dirty="0" smtClean="0"/>
            </a:br>
            <a:r>
              <a:rPr lang="en-US" dirty="0" smtClean="0"/>
              <a:t>Compound Boolean Expression </a:t>
            </a:r>
            <a:br>
              <a:rPr lang="en-US" dirty="0" smtClean="0"/>
            </a:br>
            <a:r>
              <a:rPr lang="en-US" sz="2700" dirty="0" smtClean="0"/>
              <a:t>(copied from one line in Alice)</a:t>
            </a:r>
            <a:endParaRPr lang="en-US" dirty="0"/>
          </a:p>
        </p:txBody>
      </p:sp>
      <p:sp>
        <p:nvSpPr>
          <p:cNvPr id="3" name="Content Placeholder 2"/>
          <p:cNvSpPr>
            <a:spLocks noGrp="1"/>
          </p:cNvSpPr>
          <p:nvPr>
            <p:ph idx="1"/>
            <p:custDataLst>
              <p:tags r:id="rId2"/>
            </p:custDataLst>
          </p:nvPr>
        </p:nvSpPr>
        <p:spPr/>
        <p:txBody>
          <a:bodyPr/>
          <a:lstStyle/>
          <a:p>
            <a:endParaRPr lang="en-US" dirty="0"/>
          </a:p>
        </p:txBody>
      </p:sp>
      <p:pic>
        <p:nvPicPr>
          <p:cNvPr id="2050" name="Picture 2"/>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l="26448" t="34106" r="18158" b="60210"/>
          <a:stretch/>
        </p:blipFill>
        <p:spPr bwMode="auto">
          <a:xfrm>
            <a:off x="-152400" y="2296810"/>
            <a:ext cx="9105254" cy="58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l="37924" t="33068" r="15424" b="60894"/>
          <a:stretch/>
        </p:blipFill>
        <p:spPr bwMode="auto">
          <a:xfrm>
            <a:off x="579052" y="2819400"/>
            <a:ext cx="8514170" cy="68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5"/>
            </p:custDataLst>
          </p:nvPr>
        </p:nvPicPr>
        <p:blipFill rotWithShape="1">
          <a:blip r:embed="rId10">
            <a:extLst>
              <a:ext uri="{28A0092B-C50C-407E-A947-70E740481C1C}">
                <a14:useLocalDpi xmlns:a14="http://schemas.microsoft.com/office/drawing/2010/main" val="0"/>
              </a:ext>
            </a:extLst>
          </a:blip>
          <a:srcRect l="42373" t="33678" r="1695" b="60895"/>
          <a:stretch/>
        </p:blipFill>
        <p:spPr bwMode="auto">
          <a:xfrm>
            <a:off x="-1" y="3508055"/>
            <a:ext cx="9332195" cy="56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8880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Review</a:t>
            </a:r>
            <a:endParaRPr lang="en-US" dirty="0"/>
          </a:p>
        </p:txBody>
      </p:sp>
      <p:sp>
        <p:nvSpPr>
          <p:cNvPr id="3" name="Content Placeholder 2"/>
          <p:cNvSpPr>
            <a:spLocks noGrp="1"/>
          </p:cNvSpPr>
          <p:nvPr>
            <p:ph idx="1"/>
            <p:custDataLst>
              <p:tags r:id="rId2"/>
            </p:custDataLst>
          </p:nvPr>
        </p:nvSpPr>
        <p:spPr/>
        <p:txBody>
          <a:bodyPr/>
          <a:lstStyle/>
          <a:p>
            <a:r>
              <a:rPr lang="en-US" dirty="0"/>
              <a:t>b</a:t>
            </a:r>
            <a:r>
              <a:rPr lang="en-US" dirty="0" smtClean="0"/>
              <a:t>oth __________ and ______________</a:t>
            </a:r>
          </a:p>
          <a:p>
            <a:r>
              <a:rPr lang="en-US" dirty="0"/>
              <a:t>e</a:t>
            </a:r>
            <a:r>
              <a:rPr lang="en-US" dirty="0" smtClean="0"/>
              <a:t>ither ___________ or ___________ or both</a:t>
            </a:r>
          </a:p>
          <a:p>
            <a:r>
              <a:rPr lang="en-US" dirty="0" smtClean="0"/>
              <a:t>Not</a:t>
            </a:r>
          </a:p>
          <a:p>
            <a:endParaRPr lang="en-US" dirty="0"/>
          </a:p>
          <a:p>
            <a:r>
              <a:rPr lang="en-US" dirty="0" smtClean="0"/>
              <a:t>When trying to read, match up the words above</a:t>
            </a:r>
            <a:endParaRPr lang="en-US" dirty="0"/>
          </a:p>
        </p:txBody>
      </p:sp>
    </p:spTree>
    <p:extLst>
      <p:ext uri="{BB962C8B-B14F-4D97-AF65-F5344CB8AC3E}">
        <p14:creationId xmlns:p14="http://schemas.microsoft.com/office/powerpoint/2010/main" val="37589052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smtClean="0"/>
              <a:t>Comment from a previous student:</a:t>
            </a:r>
            <a:endParaRPr lang="en-US" dirty="0"/>
          </a:p>
        </p:txBody>
      </p:sp>
      <p:sp>
        <p:nvSpPr>
          <p:cNvPr id="3" name="Content Placeholder 2"/>
          <p:cNvSpPr>
            <a:spLocks noGrp="1"/>
          </p:cNvSpPr>
          <p:nvPr>
            <p:ph idx="1"/>
            <p:custDataLst>
              <p:tags r:id="rId2"/>
            </p:custDataLst>
          </p:nvPr>
        </p:nvSpPr>
        <p:spPr/>
        <p:txBody>
          <a:bodyPr/>
          <a:lstStyle/>
          <a:p>
            <a:pPr marL="0" indent="0">
              <a:buNone/>
            </a:pPr>
            <a:r>
              <a:rPr lang="en-US" dirty="0"/>
              <a:t>“I feel the instructor really knew the material. I wish she had used this to her advantage and would have taught </a:t>
            </a:r>
            <a:r>
              <a:rPr lang="en-US" dirty="0" smtClean="0"/>
              <a:t>the class </a:t>
            </a:r>
            <a:r>
              <a:rPr lang="en-US" dirty="0"/>
              <a:t>everything we needed to know. I </a:t>
            </a:r>
            <a:r>
              <a:rPr lang="en-US" dirty="0" smtClean="0"/>
              <a:t>had to learn it myself.”</a:t>
            </a:r>
            <a:endParaRPr lang="en-US" dirty="0"/>
          </a:p>
        </p:txBody>
      </p:sp>
      <p:pic>
        <p:nvPicPr>
          <p:cNvPr id="4" name="Pictur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2514600" y="3810000"/>
            <a:ext cx="3632916" cy="2614968"/>
          </a:xfrm>
          <a:prstGeom prst="rect">
            <a:avLst/>
          </a:prstGeom>
        </p:spPr>
      </p:pic>
    </p:spTree>
    <p:extLst>
      <p:ext uri="{BB962C8B-B14F-4D97-AF65-F5344CB8AC3E}">
        <p14:creationId xmlns:p14="http://schemas.microsoft.com/office/powerpoint/2010/main" val="43471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Aside: Designing if statements that use parameters as objects</a:t>
            </a:r>
            <a:endParaRPr lang="en-US" dirty="0"/>
          </a:p>
        </p:txBody>
      </p:sp>
      <p:sp>
        <p:nvSpPr>
          <p:cNvPr id="3" name="Content Placeholder 2"/>
          <p:cNvSpPr>
            <a:spLocks noGrp="1"/>
          </p:cNvSpPr>
          <p:nvPr>
            <p:ph idx="1"/>
            <p:custDataLst>
              <p:tags r:id="rId2"/>
            </p:custDataLst>
          </p:nvPr>
        </p:nvSpPr>
        <p:spPr/>
        <p:txBody>
          <a:bodyPr/>
          <a:lstStyle/>
          <a:p>
            <a:r>
              <a:rPr lang="en-US" dirty="0" err="1" smtClean="0"/>
              <a:t>Wierdism</a:t>
            </a:r>
            <a:r>
              <a:rPr lang="en-US" dirty="0" smtClean="0"/>
              <a:t>… not real programming</a:t>
            </a:r>
          </a:p>
          <a:p>
            <a:r>
              <a:rPr lang="en-US" dirty="0" smtClean="0"/>
              <a:t>See online video</a:t>
            </a:r>
          </a:p>
          <a:p>
            <a:r>
              <a:rPr lang="en-US" dirty="0" smtClean="0"/>
              <a:t>Follow this process</a:t>
            </a:r>
          </a:p>
          <a:p>
            <a:pPr lvl="1"/>
            <a:r>
              <a:rPr lang="en-US" dirty="0" smtClean="0"/>
              <a:t>1) “cheat” by picking an actual object from the object tree, and then picking from it’s function set in the left right</a:t>
            </a:r>
          </a:p>
          <a:p>
            <a:pPr lvl="1"/>
            <a:r>
              <a:rPr lang="en-US" dirty="0" smtClean="0"/>
              <a:t>2)Then drag the parameter object you want on top of the object name that you just “cheated” with and it will replace it.</a:t>
            </a:r>
            <a:endParaRPr lang="en-US" dirty="0"/>
          </a:p>
        </p:txBody>
      </p:sp>
    </p:spTree>
    <p:extLst>
      <p:ext uri="{BB962C8B-B14F-4D97-AF65-F5344CB8AC3E}">
        <p14:creationId xmlns:p14="http://schemas.microsoft.com/office/powerpoint/2010/main" val="27758572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Chapter 7: Repetition</a:t>
            </a:r>
            <a:endParaRPr lang="en-US" dirty="0"/>
          </a:p>
        </p:txBody>
      </p:sp>
      <p:sp>
        <p:nvSpPr>
          <p:cNvPr id="3" name="Content Placeholder 2"/>
          <p:cNvSpPr>
            <a:spLocks noGrp="1"/>
          </p:cNvSpPr>
          <p:nvPr>
            <p:ph idx="1"/>
            <p:custDataLst>
              <p:tags r:id="rId2"/>
            </p:custDataLst>
          </p:nvPr>
        </p:nvSpPr>
        <p:spPr/>
        <p:txBody>
          <a:bodyPr/>
          <a:lstStyle/>
          <a:p>
            <a:r>
              <a:rPr lang="en-US" dirty="0" smtClean="0"/>
              <a:t>7.1 Definite loops (counted)</a:t>
            </a:r>
          </a:p>
          <a:p>
            <a:r>
              <a:rPr lang="en-US" dirty="0" smtClean="0"/>
              <a:t>7.2 Conditional loops (indefinite)</a:t>
            </a:r>
            <a:endParaRPr lang="en-US" dirty="0"/>
          </a:p>
        </p:txBody>
      </p:sp>
    </p:spTree>
    <p:extLst>
      <p:ext uri="{BB962C8B-B14F-4D97-AF65-F5344CB8AC3E}">
        <p14:creationId xmlns:p14="http://schemas.microsoft.com/office/powerpoint/2010/main" val="31196839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1143000"/>
          </a:xfrm>
        </p:spPr>
        <p:txBody>
          <a:bodyPr/>
          <a:lstStyle/>
          <a:p>
            <a:r>
              <a:rPr lang="en-US" dirty="0" smtClean="0"/>
              <a:t>A blinking neon sign</a:t>
            </a:r>
            <a:endParaRPr lang="en-US" dirty="0"/>
          </a:p>
        </p:txBody>
      </p:sp>
      <p:sp>
        <p:nvSpPr>
          <p:cNvPr id="3" name="Content Placeholder 2"/>
          <p:cNvSpPr>
            <a:spLocks noGrp="1"/>
          </p:cNvSpPr>
          <p:nvPr>
            <p:ph idx="1"/>
            <p:custDataLst>
              <p:tags r:id="rId2"/>
            </p:custDataLst>
          </p:nvPr>
        </p:nvSpPr>
        <p:spPr/>
        <p:txBody>
          <a:bodyPr/>
          <a:lstStyle/>
          <a:p>
            <a:endParaRPr lang="en-US"/>
          </a:p>
        </p:txBody>
      </p:sp>
      <p:pic>
        <p:nvPicPr>
          <p:cNvPr id="7170" name="Picture 2"/>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l="27664" t="14164" r="22910" b="17377"/>
          <a:stretch/>
        </p:blipFill>
        <p:spPr bwMode="auto">
          <a:xfrm>
            <a:off x="1219200" y="609600"/>
            <a:ext cx="7086600" cy="613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9459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What does this code do? </a:t>
            </a:r>
            <a:br>
              <a:rPr lang="en-US" dirty="0" smtClean="0"/>
            </a:br>
            <a:r>
              <a:rPr lang="en-US" dirty="0" smtClean="0"/>
              <a:t>How many times does it flash…</a:t>
            </a:r>
            <a:endParaRPr lang="en-US" dirty="0"/>
          </a:p>
        </p:txBody>
      </p:sp>
      <p:sp>
        <p:nvSpPr>
          <p:cNvPr id="3" name="Content Placeholder 2"/>
          <p:cNvSpPr>
            <a:spLocks noGrp="1"/>
          </p:cNvSpPr>
          <p:nvPr>
            <p:ph idx="1"/>
            <p:custDataLst>
              <p:tags r:id="rId2"/>
            </p:custDataLst>
          </p:nvPr>
        </p:nvSpPr>
        <p:spPr/>
        <p:txBody>
          <a:bodyPr/>
          <a:lstStyle/>
          <a:p>
            <a:pPr marL="0" indent="0">
              <a:buNone/>
            </a:pPr>
            <a:endParaRPr lang="en-US" dirty="0"/>
          </a:p>
        </p:txBody>
      </p:sp>
      <p:pic>
        <p:nvPicPr>
          <p:cNvPr id="3075" name="Picture 3"/>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30363" t="51870" r="8790" b="20065"/>
          <a:stretch/>
        </p:blipFill>
        <p:spPr bwMode="auto">
          <a:xfrm>
            <a:off x="-76200" y="3886200"/>
            <a:ext cx="9763350" cy="281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l="9101" t="15125" r="38985" b="46625"/>
          <a:stretch/>
        </p:blipFill>
        <p:spPr bwMode="auto">
          <a:xfrm>
            <a:off x="152400" y="1407730"/>
            <a:ext cx="5495925" cy="253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5"/>
            </p:custDataLst>
          </p:nvPr>
        </p:nvSpPr>
        <p:spPr>
          <a:xfrm>
            <a:off x="6024562" y="2057399"/>
            <a:ext cx="2953564" cy="1200329"/>
          </a:xfrm>
          <a:prstGeom prst="rect">
            <a:avLst/>
          </a:prstGeom>
          <a:noFill/>
          <a:ln>
            <a:solidFill>
              <a:schemeClr val="tx1"/>
            </a:solidFill>
          </a:ln>
        </p:spPr>
        <p:txBody>
          <a:bodyPr wrap="none" rtlCol="0">
            <a:spAutoFit/>
          </a:bodyPr>
          <a:lstStyle/>
          <a:p>
            <a:pPr algn="ctr"/>
            <a:r>
              <a:rPr lang="en-US" sz="2400" dirty="0" smtClean="0">
                <a:solidFill>
                  <a:schemeClr val="accent6">
                    <a:lumMod val="75000"/>
                  </a:schemeClr>
                </a:solidFill>
              </a:rPr>
              <a:t>Start off with 3-D text </a:t>
            </a:r>
            <a:br>
              <a:rPr lang="en-US" sz="2400" dirty="0" smtClean="0">
                <a:solidFill>
                  <a:schemeClr val="accent6">
                    <a:lumMod val="75000"/>
                  </a:schemeClr>
                </a:solidFill>
              </a:rPr>
            </a:br>
            <a:r>
              <a:rPr lang="en-US" sz="2400" dirty="0" smtClean="0">
                <a:solidFill>
                  <a:schemeClr val="accent6">
                    <a:lumMod val="75000"/>
                  </a:schemeClr>
                </a:solidFill>
              </a:rPr>
              <a:t>objects at opacity 0</a:t>
            </a:r>
          </a:p>
          <a:p>
            <a:pPr algn="ctr"/>
            <a:r>
              <a:rPr lang="en-US" sz="2400" dirty="0" smtClean="0">
                <a:solidFill>
                  <a:schemeClr val="accent6">
                    <a:lumMod val="75000"/>
                  </a:schemeClr>
                </a:solidFill>
              </a:rPr>
              <a:t>(invisible)</a:t>
            </a:r>
          </a:p>
        </p:txBody>
      </p:sp>
      <p:cxnSp>
        <p:nvCxnSpPr>
          <p:cNvPr id="6" name="Straight Arrow Connector 5"/>
          <p:cNvCxnSpPr>
            <a:stCxn id="4" idx="1"/>
          </p:cNvCxnSpPr>
          <p:nvPr>
            <p:custDataLst>
              <p:tags r:id="rId6"/>
            </p:custDataLst>
          </p:nvPr>
        </p:nvCxnSpPr>
        <p:spPr>
          <a:xfrm flipH="1" flipV="1">
            <a:off x="4572000" y="2209800"/>
            <a:ext cx="1452562" cy="44776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custDataLst>
              <p:tags r:id="rId7"/>
            </p:custDataLst>
          </p:nvPr>
        </p:nvCxnSpPr>
        <p:spPr>
          <a:xfrm flipH="1">
            <a:off x="1447800" y="2472898"/>
            <a:ext cx="4576762" cy="72750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4381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0"/>
            <a:ext cx="8229600" cy="1143000"/>
          </a:xfrm>
        </p:spPr>
        <p:txBody>
          <a:bodyPr/>
          <a:lstStyle/>
          <a:p>
            <a:r>
              <a:rPr lang="en-US" dirty="0" smtClean="0"/>
              <a:t>How many times does it flash…</a:t>
            </a:r>
            <a:endParaRPr lang="en-US"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4151572416"/>
              </p:ext>
            </p:extLst>
          </p:nvPr>
        </p:nvGraphicFramePr>
        <p:xfrm>
          <a:off x="457200" y="914400"/>
          <a:ext cx="6248399" cy="2590799"/>
        </p:xfrm>
        <a:graphic>
          <a:graphicData uri="http://schemas.openxmlformats.org/drawingml/2006/table">
            <a:tbl>
              <a:tblPr firstRow="1" bandRow="1">
                <a:tableStyleId>{5C22544A-7EE6-4342-B048-85BDC9FD1C3A}</a:tableStyleId>
              </a:tblPr>
              <a:tblGrid>
                <a:gridCol w="1504244"/>
                <a:gridCol w="2024944"/>
                <a:gridCol w="2719211"/>
              </a:tblGrid>
              <a:tr h="370840">
                <a:tc>
                  <a:txBody>
                    <a:bodyPr/>
                    <a:lstStyle/>
                    <a:p>
                      <a:endParaRPr lang="en-US" sz="2800" dirty="0"/>
                    </a:p>
                  </a:txBody>
                  <a:tcPr/>
                </a:tc>
                <a:tc>
                  <a:txBody>
                    <a:bodyPr/>
                    <a:lstStyle/>
                    <a:p>
                      <a:r>
                        <a:rPr lang="en-US" sz="2800" dirty="0" err="1" smtClean="0"/>
                        <a:t>EatAt</a:t>
                      </a:r>
                      <a:endParaRPr lang="en-US" sz="2800" dirty="0"/>
                    </a:p>
                  </a:txBody>
                  <a:tcPr/>
                </a:tc>
                <a:tc>
                  <a:txBody>
                    <a:bodyPr/>
                    <a:lstStyle/>
                    <a:p>
                      <a:r>
                        <a:rPr lang="en-US" sz="2800" dirty="0" smtClean="0"/>
                        <a:t>Joes</a:t>
                      </a:r>
                      <a:endParaRPr lang="en-US" sz="2800" dirty="0"/>
                    </a:p>
                  </a:txBody>
                  <a:tcPr/>
                </a:tc>
              </a:tr>
              <a:tr h="370840">
                <a:tc>
                  <a:txBody>
                    <a:bodyPr/>
                    <a:lstStyle/>
                    <a:p>
                      <a:r>
                        <a:rPr lang="en-US" sz="2800" dirty="0" smtClean="0"/>
                        <a:t>A</a:t>
                      </a:r>
                      <a:endParaRPr lang="en-US" sz="2800" dirty="0"/>
                    </a:p>
                  </a:txBody>
                  <a:tcPr/>
                </a:tc>
                <a:tc>
                  <a:txBody>
                    <a:bodyPr/>
                    <a:lstStyle/>
                    <a:p>
                      <a:r>
                        <a:rPr lang="en-US" sz="2800" dirty="0" smtClean="0"/>
                        <a:t>2 times</a:t>
                      </a:r>
                      <a:endParaRPr lang="en-US" sz="2800" dirty="0"/>
                    </a:p>
                  </a:txBody>
                  <a:tcPr/>
                </a:tc>
                <a:tc>
                  <a:txBody>
                    <a:bodyPr/>
                    <a:lstStyle/>
                    <a:p>
                      <a:r>
                        <a:rPr lang="en-US" sz="2800" dirty="0" smtClean="0"/>
                        <a:t>3 times</a:t>
                      </a:r>
                      <a:endParaRPr lang="en-US" sz="2800" dirty="0"/>
                    </a:p>
                  </a:txBody>
                  <a:tcPr/>
                </a:tc>
              </a:tr>
              <a:tr h="370840">
                <a:tc>
                  <a:txBody>
                    <a:bodyPr/>
                    <a:lstStyle/>
                    <a:p>
                      <a:r>
                        <a:rPr lang="en-US" sz="2800" dirty="0" smtClean="0"/>
                        <a:t>B</a:t>
                      </a:r>
                      <a:endParaRPr lang="en-US" sz="2800" dirty="0"/>
                    </a:p>
                  </a:txBody>
                  <a:tcPr/>
                </a:tc>
                <a:tc>
                  <a:txBody>
                    <a:bodyPr/>
                    <a:lstStyle/>
                    <a:p>
                      <a:r>
                        <a:rPr lang="en-US" sz="2800" dirty="0" smtClean="0"/>
                        <a:t>2 times</a:t>
                      </a:r>
                      <a:endParaRPr lang="en-US" sz="2800" dirty="0"/>
                    </a:p>
                  </a:txBody>
                  <a:tcPr/>
                </a:tc>
                <a:tc>
                  <a:txBody>
                    <a:bodyPr/>
                    <a:lstStyle/>
                    <a:p>
                      <a:r>
                        <a:rPr lang="en-US" sz="2800" dirty="0" smtClean="0"/>
                        <a:t>6 times</a:t>
                      </a:r>
                      <a:endParaRPr lang="en-US" sz="2800" dirty="0"/>
                    </a:p>
                  </a:txBody>
                  <a:tcPr/>
                </a:tc>
              </a:tr>
              <a:tr h="370840">
                <a:tc>
                  <a:txBody>
                    <a:bodyPr/>
                    <a:lstStyle/>
                    <a:p>
                      <a:r>
                        <a:rPr lang="en-US" sz="2800" dirty="0" smtClean="0"/>
                        <a:t>C</a:t>
                      </a:r>
                      <a:endParaRPr lang="en-US" sz="2800" dirty="0"/>
                    </a:p>
                  </a:txBody>
                  <a:tcPr/>
                </a:tc>
                <a:tc>
                  <a:txBody>
                    <a:bodyPr/>
                    <a:lstStyle/>
                    <a:p>
                      <a:r>
                        <a:rPr lang="en-US" sz="2800" dirty="0" smtClean="0"/>
                        <a:t>3 times</a:t>
                      </a:r>
                      <a:endParaRPr lang="en-US" sz="2800" dirty="0"/>
                    </a:p>
                  </a:txBody>
                  <a:tcPr/>
                </a:tc>
                <a:tc>
                  <a:txBody>
                    <a:bodyPr/>
                    <a:lstStyle/>
                    <a:p>
                      <a:r>
                        <a:rPr lang="en-US" sz="2800" dirty="0" smtClean="0"/>
                        <a:t>2 times</a:t>
                      </a:r>
                      <a:endParaRPr lang="en-US" sz="2800" dirty="0"/>
                    </a:p>
                  </a:txBody>
                  <a:tcPr/>
                </a:tc>
              </a:tr>
              <a:tr h="370840">
                <a:tc>
                  <a:txBody>
                    <a:bodyPr/>
                    <a:lstStyle/>
                    <a:p>
                      <a:r>
                        <a:rPr lang="en-US" sz="2800" dirty="0" smtClean="0"/>
                        <a:t>D</a:t>
                      </a:r>
                      <a:endParaRPr lang="en-US" sz="2800" dirty="0"/>
                    </a:p>
                  </a:txBody>
                  <a:tcPr/>
                </a:tc>
                <a:tc>
                  <a:txBody>
                    <a:bodyPr/>
                    <a:lstStyle/>
                    <a:p>
                      <a:r>
                        <a:rPr lang="en-US" sz="2800" dirty="0" smtClean="0"/>
                        <a:t>3 times</a:t>
                      </a:r>
                      <a:endParaRPr lang="en-US" sz="2800" dirty="0"/>
                    </a:p>
                  </a:txBody>
                  <a:tcPr/>
                </a:tc>
                <a:tc>
                  <a:txBody>
                    <a:bodyPr/>
                    <a:lstStyle/>
                    <a:p>
                      <a:r>
                        <a:rPr lang="en-US" sz="2800" dirty="0" smtClean="0"/>
                        <a:t>6 times</a:t>
                      </a:r>
                      <a:endParaRPr lang="en-US" sz="2800" dirty="0"/>
                    </a:p>
                  </a:txBody>
                  <a:tcPr/>
                </a:tc>
              </a:tr>
            </a:tbl>
          </a:graphicData>
        </a:graphic>
      </p:graphicFrame>
      <p:pic>
        <p:nvPicPr>
          <p:cNvPr id="5" name="Picture 3"/>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30363" t="51870" r="8790" b="20065"/>
          <a:stretch/>
        </p:blipFill>
        <p:spPr bwMode="auto">
          <a:xfrm>
            <a:off x="-76200" y="3886200"/>
            <a:ext cx="9763350" cy="281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custDataLst>
              <p:tags r:id="rId4"/>
            </p:custDataLst>
          </p:nvPr>
        </p:nvSpPr>
        <p:spPr>
          <a:xfrm>
            <a:off x="6563895" y="1447800"/>
            <a:ext cx="2453878" cy="2246769"/>
          </a:xfrm>
          <a:prstGeom prst="rect">
            <a:avLst/>
          </a:prstGeom>
          <a:noFill/>
          <a:ln>
            <a:solidFill>
              <a:srgbClr val="7030A0"/>
            </a:solidFill>
          </a:ln>
        </p:spPr>
        <p:txBody>
          <a:bodyPr wrap="none" rtlCol="0">
            <a:spAutoFit/>
          </a:bodyPr>
          <a:lstStyle/>
          <a:p>
            <a:pPr algn="ctr"/>
            <a:r>
              <a:rPr lang="en-US" sz="2800" b="1" dirty="0" smtClean="0">
                <a:solidFill>
                  <a:srgbClr val="7030A0"/>
                </a:solidFill>
              </a:rPr>
              <a:t>STOP, ASK</a:t>
            </a:r>
          </a:p>
          <a:p>
            <a:pPr algn="ctr"/>
            <a:r>
              <a:rPr lang="en-US" sz="2800" b="1" dirty="0" smtClean="0">
                <a:solidFill>
                  <a:srgbClr val="7030A0"/>
                </a:solidFill>
              </a:rPr>
              <a:t>PARAPHRASE</a:t>
            </a:r>
            <a:br>
              <a:rPr lang="en-US" sz="2800" b="1" dirty="0" smtClean="0">
                <a:solidFill>
                  <a:srgbClr val="7030A0"/>
                </a:solidFill>
              </a:rPr>
            </a:br>
            <a:r>
              <a:rPr lang="en-US" sz="2800" b="1" dirty="0" smtClean="0">
                <a:solidFill>
                  <a:srgbClr val="FF0000"/>
                </a:solidFill>
              </a:rPr>
              <a:t>Another</a:t>
            </a:r>
          </a:p>
          <a:p>
            <a:pPr algn="ctr"/>
            <a:r>
              <a:rPr lang="en-US" sz="2800" b="1" dirty="0" smtClean="0">
                <a:solidFill>
                  <a:srgbClr val="7030A0"/>
                </a:solidFill>
              </a:rPr>
              <a:t>EXAMPLE</a:t>
            </a:r>
          </a:p>
          <a:p>
            <a:pPr algn="ctr"/>
            <a:r>
              <a:rPr lang="en-US" sz="2800" b="1" dirty="0" smtClean="0">
                <a:solidFill>
                  <a:srgbClr val="FF0000"/>
                </a:solidFill>
              </a:rPr>
              <a:t>(change the #s)</a:t>
            </a:r>
          </a:p>
        </p:txBody>
      </p:sp>
    </p:spTree>
    <p:extLst>
      <p:ext uri="{BB962C8B-B14F-4D97-AF65-F5344CB8AC3E}">
        <p14:creationId xmlns:p14="http://schemas.microsoft.com/office/powerpoint/2010/main" val="6731487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How can I mess around with this code?</a:t>
            </a:r>
            <a:endParaRPr lang="en-US" dirty="0"/>
          </a:p>
        </p:txBody>
      </p:sp>
      <p:sp>
        <p:nvSpPr>
          <p:cNvPr id="3" name="Content Placeholder 2"/>
          <p:cNvSpPr>
            <a:spLocks noGrp="1"/>
          </p:cNvSpPr>
          <p:nvPr>
            <p:ph idx="1"/>
            <p:custDataLst>
              <p:tags r:id="rId2"/>
            </p:custDataLst>
          </p:nvPr>
        </p:nvSpPr>
        <p:spPr/>
        <p:txBody>
          <a:bodyPr>
            <a:normAutofit fontScale="85000" lnSpcReduction="20000"/>
          </a:bodyPr>
          <a:lstStyle/>
          <a:p>
            <a:r>
              <a:rPr lang="en-US" dirty="0" smtClean="0"/>
              <a:t>Make </a:t>
            </a:r>
            <a:r>
              <a:rPr lang="en-US" dirty="0" err="1" smtClean="0"/>
              <a:t>EatAt</a:t>
            </a:r>
            <a:r>
              <a:rPr lang="en-US" dirty="0" smtClean="0"/>
              <a:t> flash and disappear, before Joes flashes 3 times.</a:t>
            </a:r>
          </a:p>
          <a:p>
            <a:r>
              <a:rPr lang="en-US" dirty="0" smtClean="0"/>
              <a:t>Make </a:t>
            </a:r>
            <a:r>
              <a:rPr lang="en-US" dirty="0" err="1" smtClean="0"/>
              <a:t>EatAt</a:t>
            </a:r>
            <a:r>
              <a:rPr lang="en-US" dirty="0" smtClean="0"/>
              <a:t> appear at the same time as Joes flashes 3 times</a:t>
            </a:r>
          </a:p>
          <a:p>
            <a:r>
              <a:rPr lang="en-US" dirty="0" smtClean="0"/>
              <a:t>Make Joes come on first, and </a:t>
            </a:r>
            <a:r>
              <a:rPr lang="en-US" dirty="0" err="1" smtClean="0"/>
              <a:t>EatAt</a:t>
            </a:r>
            <a:r>
              <a:rPr lang="en-US" dirty="0" smtClean="0"/>
              <a:t> flash several times while Joes is on…</a:t>
            </a:r>
          </a:p>
          <a:p>
            <a:r>
              <a:rPr lang="en-US" dirty="0" smtClean="0"/>
              <a:t>Change the number of times each flashes…</a:t>
            </a:r>
          </a:p>
          <a:p>
            <a:r>
              <a:rPr lang="en-US" dirty="0" smtClean="0"/>
              <a:t>Add a third 3-D text saying “Crab Shack” and have that flash 5 times for each time </a:t>
            </a:r>
            <a:r>
              <a:rPr lang="en-US" dirty="0" err="1" smtClean="0"/>
              <a:t>EatAt</a:t>
            </a:r>
            <a:r>
              <a:rPr lang="en-US" dirty="0" smtClean="0"/>
              <a:t> flashes 1 time</a:t>
            </a:r>
          </a:p>
          <a:p>
            <a:r>
              <a:rPr lang="en-US" dirty="0"/>
              <a:t>Add a third 3-D text saying “Crab Shack” and have that flash 5 times for each time </a:t>
            </a:r>
            <a:r>
              <a:rPr lang="en-US" dirty="0" smtClean="0"/>
              <a:t>Joes </a:t>
            </a:r>
            <a:r>
              <a:rPr lang="en-US" dirty="0"/>
              <a:t>flashes 1 time</a:t>
            </a:r>
          </a:p>
          <a:p>
            <a:endParaRPr lang="en-US" dirty="0"/>
          </a:p>
        </p:txBody>
      </p:sp>
    </p:spTree>
    <p:extLst>
      <p:ext uri="{BB962C8B-B14F-4D97-AF65-F5344CB8AC3E}">
        <p14:creationId xmlns:p14="http://schemas.microsoft.com/office/powerpoint/2010/main" val="17802545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Bunny Square Dance</a:t>
            </a:r>
            <a:endParaRPr lang="en-US" dirty="0"/>
          </a:p>
        </p:txBody>
      </p:sp>
      <p:sp>
        <p:nvSpPr>
          <p:cNvPr id="3" name="Content Placeholder 2"/>
          <p:cNvSpPr>
            <a:spLocks noGrp="1"/>
          </p:cNvSpPr>
          <p:nvPr>
            <p:ph idx="1"/>
            <p:custDataLst>
              <p:tags r:id="rId2"/>
            </p:custDataLst>
          </p:nvPr>
        </p:nvSpPr>
        <p:spPr/>
        <p:txBody>
          <a:bodyPr/>
          <a:lstStyle/>
          <a:p>
            <a:r>
              <a:rPr lang="en-US" dirty="0" smtClean="0"/>
              <a:t>We want to direct the bunny to hop in a square pattern.  The “length” of each side of his square should be 5 hops.</a:t>
            </a:r>
          </a:p>
          <a:p>
            <a:r>
              <a:rPr lang="en-US" dirty="0" smtClean="0"/>
              <a:t>Here’s the structure of our code, what numbers would you put in for each missing number?</a:t>
            </a:r>
          </a:p>
        </p:txBody>
      </p:sp>
    </p:spTree>
    <p:extLst>
      <p:ext uri="{BB962C8B-B14F-4D97-AF65-F5344CB8AC3E}">
        <p14:creationId xmlns:p14="http://schemas.microsoft.com/office/powerpoint/2010/main" val="6621008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dirty="0"/>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52983318"/>
              </p:ext>
            </p:extLst>
          </p:nvPr>
        </p:nvGraphicFramePr>
        <p:xfrm>
          <a:off x="410496" y="152400"/>
          <a:ext cx="8229601" cy="1981200"/>
        </p:xfrm>
        <a:graphic>
          <a:graphicData uri="http://schemas.openxmlformats.org/drawingml/2006/table">
            <a:tbl>
              <a:tblPr firstRow="1" bandRow="1">
                <a:tableStyleId>{5C22544A-7EE6-4342-B048-85BDC9FD1C3A}</a:tableStyleId>
              </a:tblPr>
              <a:tblGrid>
                <a:gridCol w="1646903"/>
                <a:gridCol w="2467898"/>
                <a:gridCol w="2057400"/>
                <a:gridCol w="2057400"/>
              </a:tblGrid>
              <a:tr h="370840">
                <a:tc>
                  <a:txBody>
                    <a:bodyPr/>
                    <a:lstStyle/>
                    <a:p>
                      <a:endParaRPr lang="en-US" sz="2000" dirty="0"/>
                    </a:p>
                  </a:txBody>
                  <a:tcPr/>
                </a:tc>
                <a:tc>
                  <a:txBody>
                    <a:bodyPr/>
                    <a:lstStyle/>
                    <a:p>
                      <a:r>
                        <a:rPr lang="en-US" sz="2000" dirty="0" smtClean="0">
                          <a:solidFill>
                            <a:schemeClr val="bg1"/>
                          </a:solidFill>
                        </a:rPr>
                        <a:t>Outer</a:t>
                      </a:r>
                      <a:r>
                        <a:rPr lang="en-US" sz="2000" baseline="0" dirty="0" smtClean="0">
                          <a:solidFill>
                            <a:schemeClr val="bg1"/>
                          </a:solidFill>
                        </a:rPr>
                        <a:t> Loop count</a:t>
                      </a:r>
                      <a:endParaRPr lang="en-US" sz="2000" dirty="0">
                        <a:solidFill>
                          <a:schemeClr val="bg1"/>
                        </a:solidFill>
                      </a:endParaRPr>
                    </a:p>
                  </a:txBody>
                  <a:tcPr/>
                </a:tc>
                <a:tc>
                  <a:txBody>
                    <a:bodyPr/>
                    <a:lstStyle/>
                    <a:p>
                      <a:r>
                        <a:rPr lang="en-US" sz="2000" dirty="0" smtClean="0">
                          <a:solidFill>
                            <a:schemeClr val="accent6">
                              <a:lumMod val="60000"/>
                              <a:lumOff val="40000"/>
                            </a:schemeClr>
                          </a:solidFill>
                        </a:rPr>
                        <a:t>Inner Loop count</a:t>
                      </a:r>
                      <a:endParaRPr lang="en-US" sz="2000" dirty="0">
                        <a:solidFill>
                          <a:schemeClr val="accent6">
                            <a:lumMod val="60000"/>
                            <a:lumOff val="40000"/>
                          </a:schemeClr>
                        </a:solidFill>
                      </a:endParaRPr>
                    </a:p>
                  </a:txBody>
                  <a:tcPr/>
                </a:tc>
                <a:tc>
                  <a:txBody>
                    <a:bodyPr/>
                    <a:lstStyle/>
                    <a:p>
                      <a:r>
                        <a:rPr lang="en-US" sz="2000" dirty="0" smtClean="0">
                          <a:solidFill>
                            <a:schemeClr val="accent3">
                              <a:lumMod val="60000"/>
                              <a:lumOff val="40000"/>
                            </a:schemeClr>
                          </a:solidFill>
                        </a:rPr>
                        <a:t>Turn</a:t>
                      </a:r>
                      <a:r>
                        <a:rPr lang="en-US" sz="2000" baseline="0" dirty="0" smtClean="0">
                          <a:solidFill>
                            <a:schemeClr val="accent3">
                              <a:lumMod val="60000"/>
                              <a:lumOff val="40000"/>
                            </a:schemeClr>
                          </a:solidFill>
                        </a:rPr>
                        <a:t> parameter</a:t>
                      </a:r>
                      <a:endParaRPr lang="en-US" sz="2000" dirty="0">
                        <a:solidFill>
                          <a:schemeClr val="accent3">
                            <a:lumMod val="60000"/>
                            <a:lumOff val="40000"/>
                          </a:schemeClr>
                        </a:solidFill>
                      </a:endParaRPr>
                    </a:p>
                  </a:txBody>
                  <a:tcPr/>
                </a:tc>
              </a:tr>
              <a:tr h="370840">
                <a:tc>
                  <a:txBody>
                    <a:bodyPr/>
                    <a:lstStyle/>
                    <a:p>
                      <a:r>
                        <a:rPr lang="en-US" sz="2000" dirty="0" smtClean="0"/>
                        <a:t>A</a:t>
                      </a:r>
                      <a:endParaRPr lang="en-US" sz="2000" dirty="0"/>
                    </a:p>
                  </a:txBody>
                  <a:tcPr/>
                </a:tc>
                <a:tc>
                  <a:txBody>
                    <a:bodyPr/>
                    <a:lstStyle/>
                    <a:p>
                      <a:r>
                        <a:rPr lang="en-US" sz="2000" dirty="0" smtClean="0"/>
                        <a:t>4</a:t>
                      </a:r>
                      <a:endParaRPr lang="en-US" sz="2000" dirty="0"/>
                    </a:p>
                  </a:txBody>
                  <a:tcPr/>
                </a:tc>
                <a:tc>
                  <a:txBody>
                    <a:bodyPr/>
                    <a:lstStyle/>
                    <a:p>
                      <a:r>
                        <a:rPr lang="en-US" sz="2000" dirty="0" smtClean="0"/>
                        <a:t>5</a:t>
                      </a:r>
                      <a:endParaRPr lang="en-US" sz="2000" dirty="0"/>
                    </a:p>
                  </a:txBody>
                  <a:tcPr/>
                </a:tc>
                <a:tc>
                  <a:txBody>
                    <a:bodyPr/>
                    <a:lstStyle/>
                    <a:p>
                      <a:r>
                        <a:rPr lang="en-US" sz="2000" dirty="0" smtClean="0"/>
                        <a:t>.25</a:t>
                      </a:r>
                      <a:endParaRPr lang="en-US" sz="2000" dirty="0"/>
                    </a:p>
                  </a:txBody>
                  <a:tcPr/>
                </a:tc>
              </a:tr>
              <a:tr h="370840">
                <a:tc>
                  <a:txBody>
                    <a:bodyPr/>
                    <a:lstStyle/>
                    <a:p>
                      <a:r>
                        <a:rPr lang="en-US" sz="2000" dirty="0" smtClean="0"/>
                        <a:t>B</a:t>
                      </a:r>
                      <a:endParaRPr lang="en-US" sz="2000" dirty="0"/>
                    </a:p>
                  </a:txBody>
                  <a:tcPr/>
                </a:tc>
                <a:tc>
                  <a:txBody>
                    <a:bodyPr/>
                    <a:lstStyle/>
                    <a:p>
                      <a:r>
                        <a:rPr lang="en-US" sz="2000" dirty="0" smtClean="0"/>
                        <a:t>4</a:t>
                      </a:r>
                      <a:endParaRPr lang="en-US" sz="2000" dirty="0"/>
                    </a:p>
                  </a:txBody>
                  <a:tcPr/>
                </a:tc>
                <a:tc>
                  <a:txBody>
                    <a:bodyPr/>
                    <a:lstStyle/>
                    <a:p>
                      <a:r>
                        <a:rPr lang="en-US" sz="2000" dirty="0" smtClean="0"/>
                        <a:t>5</a:t>
                      </a:r>
                      <a:endParaRPr lang="en-US" sz="2000" dirty="0"/>
                    </a:p>
                  </a:txBody>
                  <a:tcPr/>
                </a:tc>
                <a:tc>
                  <a:txBody>
                    <a:bodyPr/>
                    <a:lstStyle/>
                    <a:p>
                      <a:r>
                        <a:rPr lang="en-US" sz="2000" dirty="0" smtClean="0"/>
                        <a:t>1</a:t>
                      </a:r>
                      <a:endParaRPr lang="en-US" sz="2000" dirty="0"/>
                    </a:p>
                  </a:txBody>
                  <a:tcPr/>
                </a:tc>
              </a:tr>
              <a:tr h="370840">
                <a:tc>
                  <a:txBody>
                    <a:bodyPr/>
                    <a:lstStyle/>
                    <a:p>
                      <a:r>
                        <a:rPr lang="en-US" sz="2000" dirty="0" smtClean="0"/>
                        <a:t>C</a:t>
                      </a:r>
                      <a:endParaRPr lang="en-US" sz="2000" dirty="0"/>
                    </a:p>
                  </a:txBody>
                  <a:tcPr/>
                </a:tc>
                <a:tc>
                  <a:txBody>
                    <a:bodyPr/>
                    <a:lstStyle/>
                    <a:p>
                      <a:r>
                        <a:rPr lang="en-US" sz="2000" dirty="0" smtClean="0"/>
                        <a:t>5</a:t>
                      </a:r>
                      <a:endParaRPr lang="en-US" sz="2000" dirty="0"/>
                    </a:p>
                  </a:txBody>
                  <a:tcPr/>
                </a:tc>
                <a:tc>
                  <a:txBody>
                    <a:bodyPr/>
                    <a:lstStyle/>
                    <a:p>
                      <a:r>
                        <a:rPr lang="en-US" sz="2000" dirty="0" smtClean="0"/>
                        <a:t>4</a:t>
                      </a:r>
                      <a:endParaRPr lang="en-US" sz="2000" dirty="0"/>
                    </a:p>
                  </a:txBody>
                  <a:tcPr/>
                </a:tc>
                <a:tc>
                  <a:txBody>
                    <a:bodyPr/>
                    <a:lstStyle/>
                    <a:p>
                      <a:r>
                        <a:rPr lang="en-US" sz="2000" dirty="0" smtClean="0"/>
                        <a:t>.25</a:t>
                      </a:r>
                      <a:endParaRPr lang="en-US" sz="2000" dirty="0"/>
                    </a:p>
                  </a:txBody>
                  <a:tcPr/>
                </a:tc>
              </a:tr>
              <a:tr h="0">
                <a:tc>
                  <a:txBody>
                    <a:bodyPr/>
                    <a:lstStyle/>
                    <a:p>
                      <a:r>
                        <a:rPr lang="en-US" sz="2000" dirty="0" smtClean="0"/>
                        <a:t>D</a:t>
                      </a:r>
                      <a:endParaRPr lang="en-US" sz="2000" dirty="0"/>
                    </a:p>
                  </a:txBody>
                  <a:tcPr/>
                </a:tc>
                <a:tc>
                  <a:txBody>
                    <a:bodyPr/>
                    <a:lstStyle/>
                    <a:p>
                      <a:r>
                        <a:rPr lang="en-US" sz="2000" dirty="0" smtClean="0"/>
                        <a:t>5</a:t>
                      </a:r>
                      <a:endParaRPr lang="en-US" sz="2000" dirty="0"/>
                    </a:p>
                  </a:txBody>
                  <a:tcPr/>
                </a:tc>
                <a:tc>
                  <a:txBody>
                    <a:bodyPr/>
                    <a:lstStyle/>
                    <a:p>
                      <a:r>
                        <a:rPr lang="en-US" sz="2000" dirty="0" smtClean="0"/>
                        <a:t>4</a:t>
                      </a:r>
                      <a:endParaRPr lang="en-US" sz="2000" dirty="0"/>
                    </a:p>
                  </a:txBody>
                  <a:tcPr/>
                </a:tc>
                <a:tc>
                  <a:txBody>
                    <a:bodyPr/>
                    <a:lstStyle/>
                    <a:p>
                      <a:r>
                        <a:rPr lang="en-US" sz="2000" dirty="0" smtClean="0"/>
                        <a:t>1</a:t>
                      </a:r>
                      <a:endParaRPr lang="en-US" sz="2000" dirty="0"/>
                    </a:p>
                  </a:txBody>
                  <a:tcPr/>
                </a:tc>
              </a:tr>
            </a:tbl>
          </a:graphicData>
        </a:graphic>
      </p:graphicFrame>
      <p:pic>
        <p:nvPicPr>
          <p:cNvPr id="4098" name="Picture 2"/>
          <p:cNvPicPr>
            <a:picLocks noChangeAspect="1" noChangeArrowheads="1"/>
          </p:cNvPicPr>
          <p:nvPr>
            <p:custDataLst>
              <p:tags r:id="rId3"/>
            </p:custDataLst>
          </p:nvPr>
        </p:nvPicPr>
        <p:blipFill rotWithShape="1">
          <a:blip r:embed="rId10">
            <a:extLst>
              <a:ext uri="{28A0092B-C50C-407E-A947-70E740481C1C}">
                <a14:useLocalDpi xmlns:a14="http://schemas.microsoft.com/office/drawing/2010/main" val="0"/>
              </a:ext>
            </a:extLst>
          </a:blip>
          <a:srcRect l="28669" t="40055" r="28266" b="24904"/>
          <a:stretch/>
        </p:blipFill>
        <p:spPr bwMode="auto">
          <a:xfrm>
            <a:off x="685800" y="2914650"/>
            <a:ext cx="7678994"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custDataLst>
              <p:tags r:id="rId4"/>
            </p:custDataLst>
          </p:nvPr>
        </p:nvSpPr>
        <p:spPr>
          <a:xfrm>
            <a:off x="2057400" y="4648200"/>
            <a:ext cx="1219200" cy="438150"/>
          </a:xfrm>
          <a:prstGeom prst="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5"/>
            </p:custDataLst>
          </p:nvPr>
        </p:nvSpPr>
        <p:spPr>
          <a:xfrm>
            <a:off x="2476498" y="5086350"/>
            <a:ext cx="1181101" cy="381000"/>
          </a:xfrm>
          <a:prstGeom prst="rect">
            <a:avLst/>
          </a:prstGeom>
          <a:solidFill>
            <a:schemeClr val="accent6">
              <a:lumMod val="60000"/>
              <a:lumOff val="4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6"/>
            </p:custDataLst>
          </p:nvPr>
        </p:nvSpPr>
        <p:spPr>
          <a:xfrm>
            <a:off x="4114800" y="6172200"/>
            <a:ext cx="609600" cy="381000"/>
          </a:xfrm>
          <a:prstGeom prst="rect">
            <a:avLst/>
          </a:prstGeom>
          <a:solidFill>
            <a:schemeClr val="accent3">
              <a:lumMod val="60000"/>
              <a:lumOff val="4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custDataLst>
              <p:tags r:id="rId7"/>
            </p:custDataLst>
          </p:nvPr>
        </p:nvSpPr>
        <p:spPr>
          <a:xfrm>
            <a:off x="1757904" y="2283767"/>
            <a:ext cx="5534785" cy="461665"/>
          </a:xfrm>
          <a:prstGeom prst="rect">
            <a:avLst/>
          </a:prstGeom>
          <a:noFill/>
          <a:ln>
            <a:solidFill>
              <a:schemeClr val="tx1"/>
            </a:solidFill>
          </a:ln>
        </p:spPr>
        <p:txBody>
          <a:bodyPr wrap="none" rtlCol="0">
            <a:spAutoFit/>
          </a:bodyPr>
          <a:lstStyle/>
          <a:p>
            <a:pPr algn="ctr"/>
            <a:r>
              <a:rPr lang="en-US" sz="2400" dirty="0" smtClean="0">
                <a:solidFill>
                  <a:schemeClr val="accent6">
                    <a:lumMod val="75000"/>
                  </a:schemeClr>
                </a:solidFill>
              </a:rPr>
              <a:t>Goal: Hop in a square,  5 hops on each side</a:t>
            </a:r>
          </a:p>
        </p:txBody>
      </p:sp>
    </p:spTree>
    <p:extLst>
      <p:ext uri="{BB962C8B-B14F-4D97-AF65-F5344CB8AC3E}">
        <p14:creationId xmlns:p14="http://schemas.microsoft.com/office/powerpoint/2010/main" val="38665615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19200" y="381000"/>
            <a:ext cx="8229600" cy="1143000"/>
          </a:xfrm>
        </p:spPr>
        <p:txBody>
          <a:bodyPr/>
          <a:lstStyle/>
          <a:p>
            <a:r>
              <a:rPr lang="en-US" dirty="0" smtClean="0"/>
              <a:t>What does this code do?</a:t>
            </a:r>
            <a:endParaRPr lang="en-US" dirty="0"/>
          </a:p>
        </p:txBody>
      </p:sp>
      <p:sp>
        <p:nvSpPr>
          <p:cNvPr id="3" name="Content Placeholder 2"/>
          <p:cNvSpPr>
            <a:spLocks noGrp="1"/>
          </p:cNvSpPr>
          <p:nvPr>
            <p:ph idx="1"/>
            <p:custDataLst>
              <p:tags r:id="rId2"/>
            </p:custDataLst>
          </p:nvPr>
        </p:nvSpPr>
        <p:spPr/>
        <p:txBody>
          <a:bodyPr>
            <a:normAutofit/>
          </a:bodyPr>
          <a:lstStyle/>
          <a:p>
            <a:pPr marL="514350" indent="-514350">
              <a:buFont typeface="+mj-lt"/>
              <a:buAutoNum type="alphaUcPeriod"/>
            </a:pPr>
            <a:r>
              <a:rPr lang="en-US" sz="2400" dirty="0" smtClean="0"/>
              <a:t>Makes the guy move “up close” to the girl</a:t>
            </a:r>
          </a:p>
          <a:p>
            <a:pPr marL="514350" indent="-514350">
              <a:buFont typeface="+mj-lt"/>
              <a:buAutoNum type="alphaUcPeriod"/>
            </a:pPr>
            <a:r>
              <a:rPr lang="en-US" sz="2400" dirty="0" smtClean="0"/>
              <a:t>Makes the guy move toward the girl, but not all the way toward her</a:t>
            </a:r>
          </a:p>
          <a:p>
            <a:pPr marL="514350" indent="-514350">
              <a:buFont typeface="+mj-lt"/>
              <a:buAutoNum type="alphaUcPeriod"/>
            </a:pPr>
            <a:r>
              <a:rPr lang="en-US" sz="2400" dirty="0" smtClean="0"/>
              <a:t>Makes the guy move toward the girl and then go on past her</a:t>
            </a:r>
          </a:p>
          <a:p>
            <a:pPr marL="514350" indent="-514350">
              <a:buFont typeface="+mj-lt"/>
              <a:buAutoNum type="alphaUcPeriod"/>
            </a:pPr>
            <a:r>
              <a:rPr lang="en-US" sz="2400" dirty="0" smtClean="0"/>
              <a:t>I don’t know </a:t>
            </a:r>
          </a:p>
        </p:txBody>
      </p:sp>
      <p:pic>
        <p:nvPicPr>
          <p:cNvPr id="2052" name="Picture 4"/>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26562" t="22812" r="56094" b="62938"/>
          <a:stretch/>
        </p:blipFill>
        <p:spPr bwMode="auto">
          <a:xfrm>
            <a:off x="5924549" y="-88107"/>
            <a:ext cx="3181350"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l="25703" t="42313" r="22695" b="26000"/>
          <a:stretch/>
        </p:blipFill>
        <p:spPr bwMode="auto">
          <a:xfrm>
            <a:off x="1008593" y="3733800"/>
            <a:ext cx="8140169"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845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primary benefit of using a function to control the number of times a loop runs is…</a:t>
            </a:r>
            <a:endParaRPr lang="en-US" dirty="0"/>
          </a:p>
        </p:txBody>
      </p:sp>
      <p:sp>
        <p:nvSpPr>
          <p:cNvPr id="3" name="Content Placeholder 2"/>
          <p:cNvSpPr>
            <a:spLocks noGrp="1"/>
          </p:cNvSpPr>
          <p:nvPr>
            <p:ph idx="1"/>
            <p:custDataLst>
              <p:tags r:id="rId2"/>
            </p:custDataLst>
          </p:nvPr>
        </p:nvSpPr>
        <p:spPr/>
        <p:txBody>
          <a:bodyPr/>
          <a:lstStyle/>
          <a:p>
            <a:pPr marL="514350" indent="-514350">
              <a:buFont typeface="+mj-lt"/>
              <a:buAutoNum type="alphaUcPeriod"/>
            </a:pPr>
            <a:r>
              <a:rPr lang="en-US" dirty="0" smtClean="0"/>
              <a:t>The function can be used to make the loop run a fixed number of times</a:t>
            </a:r>
          </a:p>
          <a:p>
            <a:pPr marL="514350" indent="-514350">
              <a:buFont typeface="+mj-lt"/>
              <a:buAutoNum type="alphaUcPeriod"/>
            </a:pPr>
            <a:r>
              <a:rPr lang="en-US" dirty="0" smtClean="0"/>
              <a:t>The state of the world can be used to calculate how many times a loop should run</a:t>
            </a:r>
          </a:p>
          <a:p>
            <a:pPr marL="514350" indent="-514350">
              <a:buFont typeface="+mj-lt"/>
              <a:buAutoNum type="alphaUcPeriod"/>
            </a:pPr>
            <a:r>
              <a:rPr lang="en-US" dirty="0" smtClean="0"/>
              <a:t>The function can be used to allow the loop to run forever.</a:t>
            </a:r>
          </a:p>
          <a:p>
            <a:pPr marL="514350" indent="-514350">
              <a:buFont typeface="+mj-lt"/>
              <a:buAutoNum type="alphaUcPeriod"/>
            </a:pPr>
            <a:r>
              <a:rPr lang="en-US" dirty="0" smtClean="0"/>
              <a:t>I don’t know</a:t>
            </a:r>
          </a:p>
          <a:p>
            <a:pPr marL="514350" indent="-514350">
              <a:buFont typeface="+mj-lt"/>
              <a:buAutoNum type="alphaUcPeriod"/>
            </a:pPr>
            <a:endParaRPr lang="en-US" dirty="0"/>
          </a:p>
        </p:txBody>
      </p:sp>
      <p:sp>
        <p:nvSpPr>
          <p:cNvPr id="4" name="TextBox 3"/>
          <p:cNvSpPr txBox="1"/>
          <p:nvPr>
            <p:custDataLst>
              <p:tags r:id="rId3"/>
            </p:custDataLst>
          </p:nvPr>
        </p:nvSpPr>
        <p:spPr>
          <a:xfrm>
            <a:off x="6935434" y="5440348"/>
            <a:ext cx="2170466" cy="1384995"/>
          </a:xfrm>
          <a:prstGeom prst="rect">
            <a:avLst/>
          </a:prstGeom>
          <a:noFill/>
          <a:ln>
            <a:solidFill>
              <a:srgbClr val="7030A0"/>
            </a:solidFill>
          </a:ln>
        </p:spPr>
        <p:txBody>
          <a:bodyPr wrap="none" rtlCol="0">
            <a:spAutoFit/>
          </a:bodyPr>
          <a:lstStyle/>
          <a:p>
            <a:pPr algn="ctr"/>
            <a:r>
              <a:rPr lang="en-US" sz="2800" b="1" dirty="0" smtClean="0">
                <a:solidFill>
                  <a:srgbClr val="7030A0"/>
                </a:solidFill>
              </a:rPr>
              <a:t>STOP, ASK</a:t>
            </a:r>
          </a:p>
          <a:p>
            <a:pPr algn="ctr"/>
            <a:r>
              <a:rPr lang="en-US" sz="2800" b="1" dirty="0" smtClean="0">
                <a:solidFill>
                  <a:srgbClr val="7030A0"/>
                </a:solidFill>
              </a:rPr>
              <a:t>PARAPHRASE</a:t>
            </a:r>
            <a:br>
              <a:rPr lang="en-US" sz="2800" b="1" dirty="0" smtClean="0">
                <a:solidFill>
                  <a:srgbClr val="7030A0"/>
                </a:solidFill>
              </a:rPr>
            </a:br>
            <a:r>
              <a:rPr lang="en-US" sz="2800" b="1" dirty="0" smtClean="0">
                <a:solidFill>
                  <a:srgbClr val="7030A0"/>
                </a:solidFill>
              </a:rPr>
              <a:t>EXAMPLE</a:t>
            </a:r>
          </a:p>
        </p:txBody>
      </p:sp>
    </p:spTree>
    <p:extLst>
      <p:ext uri="{BB962C8B-B14F-4D97-AF65-F5344CB8AC3E}">
        <p14:creationId xmlns:p14="http://schemas.microsoft.com/office/powerpoint/2010/main" val="1944690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eth\AppData\Local\Microsoft\Windows\Temporary Internet Files\Content.IE5\WWM38NRT\MP910220943[1].jpg"/>
          <p:cNvPicPr>
            <a:picLocks noChangeAspect="1" noChangeArrowheads="1"/>
          </p:cNvPicPr>
          <p:nvPr>
            <p:custDataLst>
              <p:tags r:id="rId1"/>
            </p:custDataLst>
          </p:nvPr>
        </p:nvPicPr>
        <p:blipFill rotWithShape="1">
          <a:blip r:embed="rId14" cstate="print">
            <a:extLst>
              <a:ext uri="{28A0092B-C50C-407E-A947-70E740481C1C}">
                <a14:useLocalDpi xmlns:a14="http://schemas.microsoft.com/office/drawing/2010/main" val="0"/>
              </a:ext>
            </a:extLst>
          </a:blip>
          <a:srcRect l="11798" b="40819"/>
          <a:stretch/>
        </p:blipFill>
        <p:spPr bwMode="auto">
          <a:xfrm>
            <a:off x="3579879" y="2018894"/>
            <a:ext cx="1435608" cy="1531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eth\AppData\Local\Microsoft\Windows\Temporary Internet Files\Content.IE5\DM7TJF41\MC900279022[1].wmf"/>
          <p:cNvPicPr>
            <a:picLocks noChangeAspect="1" noChangeArrowheads="1"/>
          </p:cNvPicPr>
          <p:nvPr>
            <p:custDataLst>
              <p:tags r:id="rId2"/>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3153162" y="1011007"/>
            <a:ext cx="1144521" cy="1066877"/>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sp>
        <p:nvSpPr>
          <p:cNvPr id="6" name="Rectangle 5"/>
          <p:cNvSpPr/>
          <p:nvPr>
            <p:custDataLst>
              <p:tags r:id="rId3"/>
            </p:custDataLst>
          </p:nvPr>
        </p:nvSpPr>
        <p:spPr>
          <a:xfrm>
            <a:off x="5586987" y="1059707"/>
            <a:ext cx="2887843" cy="646331"/>
          </a:xfrm>
          <a:prstGeom prst="rect">
            <a:avLst/>
          </a:prstGeom>
        </p:spPr>
        <p:txBody>
          <a:bodyPr wrap="none">
            <a:spAutoFit/>
          </a:bodyPr>
          <a:lstStyle/>
          <a:p>
            <a:pPr lvl="0" algn="ctr"/>
            <a:r>
              <a:rPr lang="en-US" sz="3600" dirty="0" smtClean="0">
                <a:solidFill>
                  <a:srgbClr val="F79646">
                    <a:lumMod val="75000"/>
                  </a:srgbClr>
                </a:solidFill>
              </a:rPr>
              <a:t>understanding</a:t>
            </a:r>
            <a:endParaRPr lang="en-US" sz="3600" dirty="0">
              <a:solidFill>
                <a:srgbClr val="F79646">
                  <a:lumMod val="75000"/>
                </a:srgbClr>
              </a:solidFill>
            </a:endParaRPr>
          </a:p>
        </p:txBody>
      </p:sp>
      <p:pic>
        <p:nvPicPr>
          <p:cNvPr id="2053" name="Picture 5" descr="C:\Users\beth\AppData\Local\Microsoft\Windows\Temporary Internet Files\Content.IE5\YUTI4JG3\MC900441753[1].png"/>
          <p:cNvPicPr>
            <a:picLocks noChangeAspect="1" noChangeArrowheads="1"/>
          </p:cNvPicPr>
          <p:nvPr>
            <p:custDataLst>
              <p:tags r:id="rId4"/>
            </p:custDataLst>
          </p:nvPr>
        </p:nvPicPr>
        <p:blipFill rotWithShape="1">
          <a:blip r:embed="rId16">
            <a:extLst>
              <a:ext uri="{28A0092B-C50C-407E-A947-70E740481C1C}">
                <a14:useLocalDpi xmlns:a14="http://schemas.microsoft.com/office/drawing/2010/main" val="0"/>
              </a:ext>
            </a:extLst>
          </a:blip>
          <a:srcRect t="61667" r="6000"/>
          <a:stretch/>
        </p:blipFill>
        <p:spPr bwMode="auto">
          <a:xfrm>
            <a:off x="2667000" y="3550094"/>
            <a:ext cx="2578608"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beth\AppData\Local\Microsoft\Windows\Temporary Internet Files\Content.IE5\YUTI4JG3\MC900441753[1].png"/>
          <p:cNvPicPr>
            <a:picLocks noChangeAspect="1" noChangeArrowheads="1"/>
          </p:cNvPicPr>
          <p:nvPr>
            <p:custDataLst>
              <p:tags r:id="rId5"/>
            </p:custDataLst>
          </p:nvPr>
        </p:nvPicPr>
        <p:blipFill rotWithShape="1">
          <a:blip r:embed="rId16">
            <a:extLst>
              <a:ext uri="{28A0092B-C50C-407E-A947-70E740481C1C}">
                <a14:useLocalDpi xmlns:a14="http://schemas.microsoft.com/office/drawing/2010/main" val="0"/>
              </a:ext>
            </a:extLst>
          </a:blip>
          <a:srcRect t="61667" r="6000"/>
          <a:stretch/>
        </p:blipFill>
        <p:spPr bwMode="auto">
          <a:xfrm>
            <a:off x="3008379" y="4343400"/>
            <a:ext cx="2578608" cy="10515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custDataLst>
              <p:tags r:id="rId6"/>
            </p:custDataLst>
          </p:nvPr>
        </p:nvSpPr>
        <p:spPr>
          <a:xfrm>
            <a:off x="838200" y="1059707"/>
            <a:ext cx="2229265" cy="646331"/>
          </a:xfrm>
          <a:prstGeom prst="rect">
            <a:avLst/>
          </a:prstGeom>
        </p:spPr>
        <p:txBody>
          <a:bodyPr wrap="none">
            <a:spAutoFit/>
          </a:bodyPr>
          <a:lstStyle/>
          <a:p>
            <a:pPr lvl="0" algn="ctr"/>
            <a:r>
              <a:rPr lang="en-US" sz="3600" dirty="0">
                <a:solidFill>
                  <a:srgbClr val="F79646">
                    <a:lumMod val="75000"/>
                  </a:srgbClr>
                </a:solidFill>
              </a:rPr>
              <a:t>knowledge</a:t>
            </a:r>
          </a:p>
        </p:txBody>
      </p:sp>
      <p:pic>
        <p:nvPicPr>
          <p:cNvPr id="20" name="Picture 2" descr="C:\Users\beth\AppData\Local\Microsoft\Windows\Temporary Internet Files\Content.IE5\DM7TJF41\MC900279022[1].wmf"/>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4190240" y="1011007"/>
            <a:ext cx="1396747" cy="1066877"/>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7">
            <p14:nvContentPartPr>
              <p14:cNvPr id="23" name="Ink 22"/>
              <p14:cNvContentPartPr/>
              <p14:nvPr>
                <p:custDataLst>
                  <p:tags r:id="rId8"/>
                </p:custDataLst>
              </p14:nvPr>
            </p14:nvContentPartPr>
            <p14:xfrm>
              <a:off x="4623264" y="1096056"/>
              <a:ext cx="804240" cy="1048320"/>
            </p14:xfrm>
          </p:contentPart>
        </mc:Choice>
        <mc:Fallback xmlns="">
          <p:pic>
            <p:nvPicPr>
              <p:cNvPr id="23" name="Ink 22"/>
              <p:cNvPicPr/>
              <p:nvPr/>
            </p:nvPicPr>
            <p:blipFill>
              <a:blip r:embed="rId18"/>
              <a:stretch>
                <a:fillRect/>
              </a:stretch>
            </p:blipFill>
            <p:spPr>
              <a:xfrm>
                <a:off x="4586184" y="1058976"/>
                <a:ext cx="878400" cy="113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p14:cNvContentPartPr/>
              <p14:nvPr>
                <p:custDataLst>
                  <p:tags r:id="rId9"/>
                </p:custDataLst>
              </p14:nvPr>
            </p14:nvContentPartPr>
            <p14:xfrm>
              <a:off x="4595184" y="1037016"/>
              <a:ext cx="1039320" cy="1080360"/>
            </p14:xfrm>
          </p:contentPart>
        </mc:Choice>
        <mc:Fallback xmlns="">
          <p:pic>
            <p:nvPicPr>
              <p:cNvPr id="24" name="Ink 23"/>
              <p:cNvPicPr/>
              <p:nvPr/>
            </p:nvPicPr>
            <p:blipFill>
              <a:blip r:embed="rId20"/>
              <a:stretch>
                <a:fillRect/>
              </a:stretch>
            </p:blipFill>
            <p:spPr>
              <a:xfrm>
                <a:off x="4550184" y="984096"/>
                <a:ext cx="1137240" cy="1178280"/>
              </a:xfrm>
              <a:prstGeom prst="rect">
                <a:avLst/>
              </a:prstGeom>
            </p:spPr>
          </p:pic>
        </mc:Fallback>
      </mc:AlternateContent>
      <p:pic>
        <p:nvPicPr>
          <p:cNvPr id="2055" name="Picture 7" descr="http://onlineaikido.com/blog_resources/pictures/neural_network_3.jpg"/>
          <p:cNvPicPr>
            <a:picLocks noChangeAspect="1" noChangeArrowheads="1"/>
          </p:cNvPicPr>
          <p:nvPr>
            <p:custDataLst>
              <p:tags r:id="rId10"/>
            </p:custDataLst>
          </p:nvPr>
        </p:nvPicPr>
        <p:blipFill>
          <a:blip r:embed="rId21">
            <a:extLst>
              <a:ext uri="{28A0092B-C50C-407E-A947-70E740481C1C}">
                <a14:useLocalDpi xmlns:a14="http://schemas.microsoft.com/office/drawing/2010/main" val="0"/>
              </a:ext>
            </a:extLst>
          </a:blip>
          <a:srcRect/>
          <a:stretch>
            <a:fillRect/>
          </a:stretch>
        </p:blipFill>
        <p:spPr bwMode="auto">
          <a:xfrm>
            <a:off x="6184393" y="2807315"/>
            <a:ext cx="1693030" cy="17159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eth\AppData\Local\Microsoft\Windows\Temporary Internet Files\Content.IE5\YUTI4JG3\MC900057662[1].wmf"/>
          <p:cNvPicPr>
            <a:picLocks noChangeAspect="1" noChangeArrowheads="1"/>
          </p:cNvPicPr>
          <p:nvPr>
            <p:custDataLst>
              <p:tags r:id="rId11"/>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6354709" y="4869180"/>
            <a:ext cx="1352398" cy="182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8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Games: </a:t>
            </a:r>
            <a:br>
              <a:rPr lang="en-US" dirty="0" smtClean="0"/>
            </a:br>
            <a:r>
              <a:rPr lang="en-US" dirty="0" smtClean="0"/>
              <a:t>Infinite loops and events</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r>
              <a:rPr lang="en-US" dirty="0" smtClean="0"/>
              <a:t>Set up:</a:t>
            </a:r>
          </a:p>
          <a:p>
            <a:pPr lvl="1"/>
            <a:r>
              <a:rPr lang="en-US" dirty="0" smtClean="0"/>
              <a:t>A bunny, a cat, and a hawk all “move” in “squares” 2.5 meters on a side</a:t>
            </a:r>
          </a:p>
          <a:p>
            <a:pPr lvl="2"/>
            <a:r>
              <a:rPr lang="en-US" dirty="0" smtClean="0"/>
              <a:t>moving forward .5 meters at a time</a:t>
            </a:r>
          </a:p>
          <a:p>
            <a:pPr lvl="1"/>
            <a:r>
              <a:rPr lang="en-US" dirty="0" smtClean="0"/>
              <a:t>An anvil hovers above their head</a:t>
            </a:r>
          </a:p>
          <a:p>
            <a:r>
              <a:rPr lang="en-US" dirty="0" smtClean="0"/>
              <a:t>Game:</a:t>
            </a:r>
          </a:p>
          <a:p>
            <a:pPr lvl="1"/>
            <a:r>
              <a:rPr lang="en-US" dirty="0" smtClean="0"/>
              <a:t>When I click on an animal, the anvil drops down and “</a:t>
            </a:r>
            <a:r>
              <a:rPr lang="en-US" dirty="0" err="1" smtClean="0"/>
              <a:t>smooshes</a:t>
            </a:r>
            <a:r>
              <a:rPr lang="en-US" dirty="0" smtClean="0"/>
              <a:t>” them (they go invisible) then the anvil returns to it’s place so I can click again</a:t>
            </a:r>
          </a:p>
          <a:p>
            <a:pPr lvl="1"/>
            <a:r>
              <a:rPr lang="en-US" dirty="0" smtClean="0"/>
              <a:t>An infinite loop is used to keep all the animals continuing to move in their square patterns</a:t>
            </a:r>
          </a:p>
        </p:txBody>
      </p:sp>
    </p:spTree>
    <p:extLst>
      <p:ext uri="{BB962C8B-B14F-4D97-AF65-F5344CB8AC3E}">
        <p14:creationId xmlns:p14="http://schemas.microsoft.com/office/powerpoint/2010/main" val="28628927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US" sz="3600" dirty="0" smtClean="0"/>
              <a:t>In the nested loops that control this code how many times should the loops run?</a:t>
            </a:r>
            <a:endParaRPr lang="en-US" sz="360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349329016"/>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Outer</a:t>
                      </a:r>
                      <a:r>
                        <a:rPr lang="en-US" baseline="0" dirty="0" smtClean="0"/>
                        <a:t> Loop</a:t>
                      </a:r>
                      <a:endParaRPr lang="en-US" dirty="0"/>
                    </a:p>
                  </a:txBody>
                  <a:tcPr/>
                </a:tc>
                <a:tc>
                  <a:txBody>
                    <a:bodyPr/>
                    <a:lstStyle/>
                    <a:p>
                      <a:r>
                        <a:rPr lang="en-US" dirty="0" smtClean="0"/>
                        <a:t>Inner </a:t>
                      </a:r>
                      <a:r>
                        <a:rPr lang="en-US" baseline="0" dirty="0" smtClean="0"/>
                        <a:t> Loop</a:t>
                      </a:r>
                      <a:endParaRPr lang="en-US" dirty="0"/>
                    </a:p>
                  </a:txBody>
                  <a:tcPr/>
                </a:tc>
              </a:tr>
              <a:tr h="370840">
                <a:tc>
                  <a:txBody>
                    <a:bodyPr/>
                    <a:lstStyle/>
                    <a:p>
                      <a:r>
                        <a:rPr lang="en-US" dirty="0" smtClean="0"/>
                        <a:t>A</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Infinite</a:t>
                      </a:r>
                      <a:endParaRPr lang="en-US" dirty="0"/>
                    </a:p>
                  </a:txBody>
                  <a:tcPr/>
                </a:tc>
              </a:tr>
              <a:tr h="370840">
                <a:tc>
                  <a:txBody>
                    <a:bodyPr/>
                    <a:lstStyle/>
                    <a:p>
                      <a:r>
                        <a:rPr lang="en-US" dirty="0" smtClean="0"/>
                        <a:t>C</a:t>
                      </a:r>
                      <a:endParaRPr lang="en-US" dirty="0"/>
                    </a:p>
                  </a:txBody>
                  <a:tcPr/>
                </a:tc>
                <a:tc>
                  <a:txBody>
                    <a:bodyPr/>
                    <a:lstStyle/>
                    <a:p>
                      <a:r>
                        <a:rPr lang="en-US" dirty="0" smtClean="0"/>
                        <a:t>Infinite</a:t>
                      </a:r>
                      <a:endParaRPr lang="en-US" dirty="0"/>
                    </a:p>
                  </a:txBody>
                  <a:tcPr/>
                </a:tc>
                <a:tc>
                  <a:txBody>
                    <a:bodyPr/>
                    <a:lstStyle/>
                    <a:p>
                      <a:r>
                        <a:rPr lang="en-US" dirty="0" smtClean="0"/>
                        <a:t>5</a:t>
                      </a:r>
                    </a:p>
                  </a:txBody>
                  <a:tcPr/>
                </a:tc>
              </a:tr>
              <a:tr h="370840">
                <a:tc>
                  <a:txBody>
                    <a:bodyPr/>
                    <a:lstStyle/>
                    <a:p>
                      <a:r>
                        <a:rPr lang="en-US" dirty="0" smtClean="0"/>
                        <a:t>D</a:t>
                      </a:r>
                      <a:endParaRPr lang="en-US" dirty="0"/>
                    </a:p>
                  </a:txBody>
                  <a:tcPr/>
                </a:tc>
                <a:tc>
                  <a:txBody>
                    <a:bodyPr/>
                    <a:lstStyle/>
                    <a:p>
                      <a:r>
                        <a:rPr lang="en-US" dirty="0" smtClean="0"/>
                        <a:t>Infinite</a:t>
                      </a:r>
                      <a:endParaRPr lang="en-US" dirty="0"/>
                    </a:p>
                  </a:txBody>
                  <a:tcPr/>
                </a:tc>
                <a:tc>
                  <a:txBody>
                    <a:bodyPr/>
                    <a:lstStyle/>
                    <a:p>
                      <a:r>
                        <a:rPr lang="en-US" dirty="0" smtClean="0"/>
                        <a:t>Infinite</a:t>
                      </a:r>
                      <a:endParaRPr lang="en-US" dirty="0"/>
                    </a:p>
                  </a:txBody>
                  <a:tcPr/>
                </a:tc>
              </a:tr>
            </a:tbl>
          </a:graphicData>
        </a:graphic>
      </p:graphicFrame>
      <p:sp>
        <p:nvSpPr>
          <p:cNvPr id="5" name="TextBox 4"/>
          <p:cNvSpPr txBox="1"/>
          <p:nvPr>
            <p:custDataLst>
              <p:tags r:id="rId3"/>
            </p:custDataLst>
          </p:nvPr>
        </p:nvSpPr>
        <p:spPr>
          <a:xfrm>
            <a:off x="457200" y="3455312"/>
            <a:ext cx="1738553" cy="400110"/>
          </a:xfrm>
          <a:prstGeom prst="rect">
            <a:avLst/>
          </a:prstGeom>
          <a:noFill/>
          <a:ln>
            <a:noFill/>
          </a:ln>
        </p:spPr>
        <p:txBody>
          <a:bodyPr wrap="none" rtlCol="0">
            <a:spAutoFit/>
          </a:bodyPr>
          <a:lstStyle/>
          <a:p>
            <a:pPr algn="ctr"/>
            <a:r>
              <a:rPr lang="en-US" sz="2000" dirty="0" smtClean="0"/>
              <a:t>E: I don’t know</a:t>
            </a:r>
          </a:p>
        </p:txBody>
      </p:sp>
    </p:spTree>
    <p:extLst>
      <p:ext uri="{BB962C8B-B14F-4D97-AF65-F5344CB8AC3E}">
        <p14:creationId xmlns:p14="http://schemas.microsoft.com/office/powerpoint/2010/main" val="1947007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Why we do what we do in this class</a:t>
            </a:r>
            <a:endParaRPr lang="en-US" dirty="0"/>
          </a:p>
        </p:txBody>
      </p:sp>
      <p:sp>
        <p:nvSpPr>
          <p:cNvPr id="3" name="Content Placeholder 2"/>
          <p:cNvSpPr>
            <a:spLocks noGrp="1"/>
          </p:cNvSpPr>
          <p:nvPr>
            <p:ph idx="1"/>
            <p:custDataLst>
              <p:tags r:id="rId2"/>
            </p:custDataLst>
          </p:nvPr>
        </p:nvSpPr>
        <p:spPr/>
        <p:txBody>
          <a:bodyPr>
            <a:normAutofit lnSpcReduction="10000"/>
          </a:bodyPr>
          <a:lstStyle/>
          <a:p>
            <a:r>
              <a:rPr lang="en-US" dirty="0" smtClean="0"/>
              <a:t>My teaching expertise to guide in developing understanding (not “telling you knowledge”)</a:t>
            </a:r>
          </a:p>
          <a:p>
            <a:pPr lvl="1"/>
            <a:r>
              <a:rPr lang="en-US" dirty="0" smtClean="0"/>
              <a:t>Homework, Discussion, Lab</a:t>
            </a:r>
          </a:p>
          <a:p>
            <a:r>
              <a:rPr lang="en-US" dirty="0" smtClean="0"/>
              <a:t>But what you ask us to </a:t>
            </a:r>
            <a:r>
              <a:rPr lang="en-US" dirty="0" smtClean="0"/>
              <a:t>do (</a:t>
            </a:r>
            <a:r>
              <a:rPr lang="en-US" dirty="0" smtClean="0"/>
              <a:t>A</a:t>
            </a:r>
            <a:r>
              <a:rPr lang="en-US" dirty="0" smtClean="0"/>
              <a:t>lice, explaining)… </a:t>
            </a:r>
            <a:br>
              <a:rPr lang="en-US" dirty="0" smtClean="0"/>
            </a:br>
            <a:r>
              <a:rPr lang="en-US" dirty="0" smtClean="0"/>
              <a:t>I </a:t>
            </a:r>
            <a:r>
              <a:rPr lang="en-US" dirty="0" smtClean="0"/>
              <a:t>don’t see how it helps us!</a:t>
            </a:r>
          </a:p>
          <a:p>
            <a:pPr lvl="1"/>
            <a:r>
              <a:rPr lang="en-US" dirty="0" smtClean="0"/>
              <a:t>Authentic tasks (not “school” tasks)</a:t>
            </a:r>
          </a:p>
          <a:p>
            <a:pPr lvl="2"/>
            <a:r>
              <a:rPr lang="en-US" dirty="0" smtClean="0"/>
              <a:t>What people who “can work with computers” do</a:t>
            </a:r>
          </a:p>
          <a:p>
            <a:pPr lvl="1"/>
            <a:r>
              <a:rPr lang="en-US" dirty="0" smtClean="0"/>
              <a:t>Let me tell you how I started to understand the importance of this difference…</a:t>
            </a:r>
          </a:p>
        </p:txBody>
      </p:sp>
    </p:spTree>
    <p:extLst>
      <p:ext uri="{BB962C8B-B14F-4D97-AF65-F5344CB8AC3E}">
        <p14:creationId xmlns:p14="http://schemas.microsoft.com/office/powerpoint/2010/main" val="69123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dirty="0"/>
          </a:p>
        </p:txBody>
      </p:sp>
      <p:sp>
        <p:nvSpPr>
          <p:cNvPr id="4" name="AutoShape 2" descr="data:image/jpg;base64,/9j/4AAQSkZJRgABAQAAAQABAAD/2wCEAAkGBhISEBQUEhQUFRQVFBQUFBAUFBQVFRQUFRUVFBQVFBQXHCYeFxkjGRUUHy8gIycpLCwsFR4xNTAqNSYrLCkBCQoKDgwOGg8PGikdHCApKiksKSkpKSwsKSwsKSkpKSwpLCkpKSkpLCkpKSkpLCksLCkpKSwpLCkpLCwsKSksKf/AABEIAPQAzgMBIgACEQEDEQH/xAAcAAACAgMBAQAAAAAAAAAAAAAAAQIGBAUHAwj/xABBEAABBAADBQUFBQYFBAMAAAABAAIDEQQFIQYSMUFRImFxgZEHEzKhwSNCUnKxFGKC0eHwFSQzkqJTssLxQ3OD/8QAGgEAAgMBAQAAAAAAAAAAAAAAAAECAwQFBv/EACQRAQEAAgICAgEFAQAAAAAAAAABAhEDIQQSIjFBEzJRYYEF/9oADAMBAAIRAxEAPwDo1JKVIXXcxFY2Zyxtw8zpHhgbG4gkXZo0KWVSqvtFlaMIQXUSRQ6qHJb63SeH7opPs9zr3WLLT8Mpquh4rrq4XsjM1uOi3uG9XnyXdVHhvxPlnYpCE1crKkJql7T+0FsW8zD0540MhFtHD4R97x4KGWcxm6ljjcuot8+Iaxu89zWtH3nEAepWvO0+Euv2iK/zj9eC4lm2dzTOLpZHOPUn6clqHYs8j81lvlfxGieP/NfR+HzCKT4JGP8AyuaT6ArIXzXBj3tIIcQQbBB1HgVdNm/aZNCQ2c+9j7/jaO53PwPqp4eRL9oZcFn07AhYuWZnHiI2yRO3mu58weYI5EdFlLVvaiwUhNJNHQSTQgypCaECkkpUikGVKUaSkzilQmhNCiZbq5v7TsJIZ2hu88BtkVo0ldAzDNDCwCNhdK6wNLA8VzbMsxnc5xkd2rII4LBzc1uXrPw18fFrHakfsL2m91wIN3XArsWwmaumwo3zb2HdJPFUT3hJ4hZmWZrLC8e75mt3kU+Pl9aM+PcdTQvPCvJY0uFEgEhTe6gSeABPpqtzIo+3e1JY44eP8P2rgddeDBXDlZ6GlzmWB8hG6CTQsAd/L0C2LN6aVz3E05xLj3PdZ8uK6ps3leEiwVsAL6Pbdx3uR/RcTyPI3k63Dw6xcQxOQz3RY4dVjuyaUfcPkuk5u4OfQIIHNYTIwqv1emicMqkw7OSuF/I8VkP2ZkAux4K5tw446IkipR/Xqd8eaVrZbaeXBTjtfZlwEkZ1BbdEjo4DUELuMUgc0OBsEAg9QRYK4JnsFSaDjR811X2bZmZsAwH4onGI+A7Tfka8l1fE5fbpyfJ4/W7WikJ0ilu2xkhOkUgEhNJBhCEIIJs4pUpMQHokpIpRSa/OGu90S07rhwIXPM1ydwBlJJtxBvr1XScyH2Z8lT85d/lT/wDYVzvJ65I28HeCje5IY67Gui3+yeWl+IiJPZ414LX49tN8grDsYftYvyuUsMfkjnl8XQKWHnMhbhpnDiIpCPEMdSzVr8/c39mmaSAXRSNaCQLJYaAvieC3X6ZJO3IMpxW78J10BNmiD1Vmy7HPMTgL3SSLPLTU9ONeqqGzuG94CXEkD7vLj/RXXBviihe6R261rbo/CeYFeS81y35aeg4p8dtA/COa6iVkws71Xcy2v33uc1jyCdDX0HBPCZ+4kWC2zwKllhdJYZy1Z4uBHQqT2aLT47FPaN5vMaFV8Z5iC6vextP5q+ihjh7Ls8/T7b/M8Dvj94cFv/ZBOQ7Exk8o31/uaT8wq3luYSOoSU7iBI0gg9xpZeQYubCyzSsNNLw1woHea1wd5Citfj5/pZbv0w8/HeWax+3YqQhrgRY4HUeB4JruxxEUUmhAJFJ0ikBFCklSASkwapKTOKA9EJ0ko7SeeKguMkmgK1VCzudtPjBsbxcHDvXSnviZA4zEbp5FcrzLERl53OFmrXM5b7cm2/j+OGmmmjLhRK3Gy2KDJ4946ai/Fa57x3KWFcwvbvaCxZ7lZjbvavKTTrAVB9qUDicMRdVOCeV7rSAfQq8YKRhY3ccCK0NrUbcYD3uBloasp47qNO/4ly1c09uOxTwZTHkm3Ldmmbkz93VpbyNhrhRq/NPajEPf2GtJA15hm8atx61wTySDcbIODjbvGqojuW695EY3F9WSAB3f+1wbflt2tdaUNmFksb0jq/6bGkDw0/msnB5c/wB4HOJq9ATdBbvGTRtBdoAFDKSHOD5SGRkE8bcaB3QehJrwVmy9NM3Fw+8YGlYEGzzWm+wfFv8AVbRsjS09oDoeV8lhyYl0faaRI0fEOJHWjz8FRbq9Ncx3rbKw+Utbb2ADqGigfIfVNrN5z2a07drxOl+KzMHmUb2W08QvfJMvEmJj3jXaaKrUgdseRrilh88vX+yz+EuX9OkRx7rQ0cGgN9BSdKSS9PHl/skJ0hMEik0UgFSSdIpMiUmJKTEg9FkYfLCe1vbo181q8XmjWWBqRx6DxWoxue4hwDN6t7RrG8SOpPRYufOWesa+HCy7rVbUQj3pAcS2upOqrUsdUt3jHAyCMG61e75kLAixIMj3GqDSGj5KjHHpdle2rcR6KBgb1Xpv9gtoam75rzLVb6qvZnYDESMc3ckLRYsA6cei6nFTmC+0C3XvBGtrjtK15HtqYwGSi2jQOHEDvV3HddVVnN9jGbGPZ76W2BkbCYmsvefqLMljSmb2nXXkqBnGJLXlvKjXiDr8iF3LDYqOdnZIc1wIPgRRtcQ2lwxbI9p+JjiPNpojzA+aw+Vw44WXFt8blyy3MmlnxbnEN5c1ObCNIHbI/ir5LxxeG3wC01vNu+8aEH5L3yfBQgfbxvcb1LTYIpw66fdKoxnTTnldsnB0CLeC3oSthJm8UbQCaB4HdNeRW1y/NcFG07mFLnOY0EboA3mmwbcdD3jisfMv85K0ujYyKMuc2JuupJPaPPifmqLO+500Y5Wzpi5YwGUlmjSAaqtTfpouw5LhQ2CE7o3hGBvULo9qr41quZ5TgTJMI28XvrwFUT5NBK641gAAHACh4DQLb/z8e8sv8Yf+hlqY4hCEUuu5JITpJACEUikAkJoTBKTOKSlGkGieW27/AKUWrnfjf0votBFmBPvcQ78rB06ALK2hl91ho4QdX9p+up5m/VaTHO3YI2fiO8fp9FycI6WdeWHkpkjzxIq+8/2FrydFNzzVciVBy0RQRCRCkUk9o6KkgE0FGxpl5Zm0kDw5h05t5Fem3uUukhhzCNv2WIaC8gfA/g1x/deAKPXxCrG0WaiNu409pw1/dafqV0P2P7XMxWDdgJ91z4mkMa6iJMOeVHju3unu3VDP5z1TwvpfZyaF/Ec7Lm+PBw8/osiRu8ByKum2PswdE90mD7TLswHVzDf/AMbj8Q7jr3lUkZhuEtkaQ4HUEEEHzWTLjyxbMOTHJmYGB1izw8VYAezQVdhzFo1tZ0OZF5puvUrNnju9tmPJJNR0bYHKqY6dw1dbI7/AD2nDxIr+HvVvpYGz8O5hYG9I2epG8fmSs9dzgwmGEkcHnzuedyopCEK5SSE6RSewVIpOkUjZo0hNOk9kipM4pKTOKWw5vtRjy7EFvAhrWgd5/sLX7QSOY8NkIBa1oFd6x87lL8dv8WiUk+ANfReG1UpnmLm8C5voAFzMZrTflftGWSm2ToBxSikttg2DzXljoi6MtHEhGDjLYg08grEEoJw66N0aPckJxvbt68aWugxccG/vuFkk7o1PpyWsxGeASF7ByoA/0QFlnnDTqQPFabMdqWt0j7R68vTmq9jc0fIbc4n9B4ALBLkbSke2JxTnuJcbJNkr1yzNpMPMyaF27JG7eaf1B6giwR0KwCmCoJafT2ye0sWY4VsrKDvhkj5seOI8OYPMFYe0GxMWI+NgJ/FwcPAjVcR2E2wfl+JD9TE6myxjm3k4fvNux11HNfTWXYpk0bJI3BzHtDmuGocDwIVv7op/ZenF859ls0DTJH9pENXCvtGDrX3h3jh05o2TyI4jEMgiBIsOlkGoij5kn8R4AcyV0Xb3buPANbFGWnFSjsA6tiadPeSefAcz3Arm2zO22LwMo7QdET28OWsa1w5lm6Buu7/UFZbwbu9tU57MdadUw+aN/bMThKDTAIXRjrC+NtejgR5hbJcW2/2pezNxisM9zBJhoDG8VZY5pDgQbB7QIIPNq3eR+2Pg3FxXp/rRaX3mM6ehHgt2GfWqw54Xe46ektRlu2GCnA93PHZ+487jv9r6+S3A4Xy68vVXbivRJ0nSVJkVIUqQgIoTRSAipsSpSYNUBxYS7z7PUk+trxmcSTpzVkxT4g0lpHk1asvaVz5W6xrZpNO6uPRVfM9p3G2x6N4F3N38gtvtdjdyHcH33USPwjUj9FR3OToker8TfFebpF5EoJS2ek99RtRtNAO0wUkmtQaQXTfZF7QXYZ/7JIQY5CfcFxoRzO+6T+Bx+fiVzNMFOXRWbjrm1eyxlMrpHl05d7xszup+4R+HSq5WFVIZwY92WmyMJbXM1x4dOqt2x+0wxuG3Zjc0IDZSeL4jQbN4g0HeR5qt4/CBmKmrm+vl181dcZqWKN96rFzbDmXAMlGvuJCGv5GGYglt/uy0f/3VeEv99Fdsvt+WYvD/AHmw++YBz9y4b4r8mvkqE12irWTtlsnPVbTLdp8TAfsppGdzXGv9vArQBy9A5GxY6jkftilbQxLGyN5vZTH+NfCfQK+Zdt1gZt0Nna1zuDJLY6+hvT5r50a9e4m0U5yWK7xx9RoVC9k+0zp4HQSEl0IBYTqTGTVfwmvJwV9V+N3NqbNXQQhCkQUmcVFSYgOK4kkMu+Kx2OtZMmILhRGi8y+uAXNljdZVQ2vm7bB3E/Ovoq6VYtsm3KzSvs//ACcq2QpbMFIo3kWgBFpIQSYKXBIFSTCQKdrzGinSAz8mzaTDTNlj4t4t5OaRTmO7iLCtrsUyR5kYbDwHC+IFVR7xRHkqItnkeN3XhpPZPyJ4Kcy1NIZY77XHL8SIpQ4/CbDhpqx4LJAf4XOVELN0lv4SW+hI+iuDxbSqaT2nXx3jfqlaMTUmlRCaRvS1O9F5gqTSmFz9lOYmPMIRekm9Ef4mmv8AkGrvK+XspxjopGPYacxwc097TY+YX0zl2ObNDHKwgtkY14rvFkeRseSu4r+FHJO2RSaEUrlQUo+KjSnGEBxR4OhXnFKH3RuuK9JD2B4LAynQuXP027aHbOGnRu6gt9DY/U+iqzrVy2zbbG/m+hVNcUJRAlJNJMjBQkhACm0qCYQE0NKQKdJhNMFRa5STC35fit+MHqNR3jiqzim1K/8AMVsNnMRq5h56jy0P0WDmH+s/x+iEY8wmoAqQKAmEwVC0iUbD2hK7b7GscX4SWMm/dyggdA9t+ltK4dC5dN9jOeNZiHwFt++AIffAxhzqI6EE+YClx3VQ5J07LSEJrWzEpM4pKTBqkHE5vhHgsTLGfECttI9rvurzDmg1u6rBuN2qrO1sdxWPukX+n1VLe1dSzTBiWJ7AK3mmvHiPmAuYyNS2cYxCSm5QTAQhJMhSEIQDClaghAeikCvMFNpTDOyybdlYe+j4HT6p5ift3/mWG19eS9sW+5XnqbQBadqATQSdpOcokpIoegOi2eR5rJh5WyQuLJGnRw9CPAix5rxgyd74nSAtAaLomiR3KOAwr5DUbS4/314JSix9RZbjBLDHIOEkbH/7mgn5krKXOfZftYSBgsR2ZIwfdXoS0amM94FkHmPBdGWvG7jJlNUKTBqoqcaki4h+1t5WoHEjvXl/iUf4vkm7HtGt6LButz0OJ/MqNtBhdyd9Cg7ti+/j87Vy/wAVZ1PotJtUGvja4cWmv4T/AFr1QIqLl5lerl5kJw0EIpCZGhJMIBIUmRlxoCz0WUcomq9w+VFGz0xAmm6FwNEEHpRUSgkrUg7UqAKk1AeidqATLkwkSsrLsH7x2vAfNYS3UEfu2D8R0aO8qOV0ljNs6QE/YsNNr7R/Xnuj6rZxRtwzQW3Z0DBxJWGyJsTA5xsngOZcVkYTEgEvkOtfEeDR0HQKm1dGUGGP/Nb5EzHMe3hu6EU3qu55RmTcRBHMz4ZGh1dDwc3yII8lwKLCnFOJc4xx8WAAank8g8ld/Y5tHrJg3uvVz4Tysf6jR4gb1dxWnhz0yc+P5jqSmxRUmcVq2yvnKXBhmqyYcOHQ/VRzgdhe+Wj7ELDI2ba2UBtC1m4rDgxC+fHzWvx/xrazD7EeCehtz6ZtEjpp5heJcsvM2VK7vN+oWEhIEpIKEyCEItAekEu64H+6VjweODh2T4joqwvbDYksNj0KjljtPHLS3xkE8V6+5aTwafILSYLNA7Q0D06+a2DJwefoqruLtysx+Cj0JYw89WtWxybZXD5jHPGGthxcI95HJGN1s0VgOEkQ7Ic0ub2m1Ydw011Tn6KxeyyWszOg1w01u1sDs6dNSW+gU+HK+0ivmnx3HNMXhHRPcx4pzTRHevLcCu/tUy8NxPvGj4rB/UH9VRrWjPHV0oxu5t6MaAb6LMjzIhwLgDXDksEORahZKlvSwDMo5HBxO7ujRrup4nv6KGIzFjjr8IPw0e1XM93ctFabZFH0iXvW+zLPy5obHp1PDTmAsfKM1fBKyWM05jg5p7xy8OXgVq99SD05JPpDK2/b6T2X9oGFxxDGEslIv3LxRNC3bjhYcBr31yVpj4r5l2EzUQY/DyPPZbK3ePRruyT5B1r6ZjGqvxy3O1GWOnz5m7Lbp3LNZhPdsDd4O0ux3rGme7fDaF6aLOZgJqrdHqs69iQ7My4hrpGVTeXM0pmAuY1g4ns+fBb3JsTPBG5ojad4nn10WjlneyUDdAcHbw/VPcqPas7cbPvwro9+reHURzAr+aqpV69puYTTDDvkFAB7RXC7af78FRbTqU3rskk0kjCEIQDQkhAO1mQ5kWiv6LCQlZs5dNj/AIq+9PSlePZ/j/dmSeTRz2iNg/cvec7zIaB4Fc4ZIQbBIPULKwuMdvdp7gOvH1TxkxuxlblNLztpihMx1a8x4jVUC1vJJHbm9e82jra0FqeWW0MZpO095ee8i1FJ6Wi1DeRvJBNrlIOXkUwUBlYeTVfU2xmZGfA4aV3xOhbvHq5vYcfVpXypGV9EezrO44ctw8cm9vtY4kBpNbz3PA9HBSw+1fJOnKzi71vXqvX/ABV9fGfVap4fXL0SAk7vRHRtyM2eB8Z9V5nGXqTr1Wrc1/8AYTEb6/oj/A9s3d76FzS7h2m/maD+oseapas+MDhG8390/PT6qsJJQJITKRkhCEAIQhACEIQAhCEBkw40iNzOR4dx5/JeFqKEBJCSbRfBAK07SpCAdotJZGHwL3/C0kdeA9UGysmw3vJWjkO07wHLz4ea6TgNp5Y27odoOCo+X5e6McLJ4kfoFmDe6fNOSflC7ZSkE0IgJxUHuIQhMmBm7j7h/l/3NVWKEJVKEhCEjCEIQAhCEAIQhACEIQAhCEAKTTRSQgLhJl0cmrmgkgGxodR1Cg3ZiE/j8N4fyQhCMZUGSwM4MBPV1u/XRZ+6BWiSFKElWiTWjohCkT//2Q=="/>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CEAAkGBhISEBQUEhQUFRQVFBQUFBAUFBQVFRQUFRUVFBQVFBQXHCYeFxkjGRUUHy8gIycpLCwsFR4xNTAqNSYrLCkBCQoKDgwOGg8PGikdHCApKiksKSkpKSwsKSwsKSkpKSwpLCkpKSkpLCkpKSkpLCksLCkpKSwpLCkpLCwsKSksKf/AABEIAPQAzgMBIgACEQEDEQH/xAAcAAACAgMBAQAAAAAAAAAAAAAAAQIGBAUHAwj/xABBEAABBAADBQUFBQYFBAMAAAABAAIDEQQFIQYSMUFRImFxgZEHEzKhwSNCUnKxFGKC0eHwFSQzkqJTssLxQ3OD/8QAGgEAAgMBAQAAAAAAAAAAAAAAAAECAwQFBv/EACQRAQEAAgICAgEFAQAAAAAAAAABAhEDIQQSIjFBEzJRYYEF/9oADAMBAAIRAxEAPwDo1JKVIXXcxFY2Zyxtw8zpHhgbG4gkXZo0KWVSqvtFlaMIQXUSRQ6qHJb63SeH7opPs9zr3WLLT8Mpquh4rrq4XsjM1uOi3uG9XnyXdVHhvxPlnYpCE1crKkJql7T+0FsW8zD0540MhFtHD4R97x4KGWcxm6ljjcuot8+Iaxu89zWtH3nEAepWvO0+Euv2iK/zj9eC4lm2dzTOLpZHOPUn6clqHYs8j81lvlfxGieP/NfR+HzCKT4JGP8AyuaT6ArIXzXBj3tIIcQQbBB1HgVdNm/aZNCQ2c+9j7/jaO53PwPqp4eRL9oZcFn07AhYuWZnHiI2yRO3mu58weYI5EdFlLVvaiwUhNJNHQSTQgypCaECkkpUikGVKUaSkzilQmhNCiZbq5v7TsJIZ2hu88BtkVo0ldAzDNDCwCNhdK6wNLA8VzbMsxnc5xkd2rII4LBzc1uXrPw18fFrHakfsL2m91wIN3XArsWwmaumwo3zb2HdJPFUT3hJ4hZmWZrLC8e75mt3kU+Pl9aM+PcdTQvPCvJY0uFEgEhTe6gSeABPpqtzIo+3e1JY44eP8P2rgddeDBXDlZ6GlzmWB8hG6CTQsAd/L0C2LN6aVz3E05xLj3PdZ8uK6ps3leEiwVsAL6Pbdx3uR/RcTyPI3k63Dw6xcQxOQz3RY4dVjuyaUfcPkuk5u4OfQIIHNYTIwqv1emicMqkw7OSuF/I8VkP2ZkAux4K5tw446IkipR/Xqd8eaVrZbaeXBTjtfZlwEkZ1BbdEjo4DUELuMUgc0OBsEAg9QRYK4JnsFSaDjR811X2bZmZsAwH4onGI+A7Tfka8l1fE5fbpyfJ4/W7WikJ0ilu2xkhOkUgEhNJBhCEIIJs4pUpMQHokpIpRSa/OGu90S07rhwIXPM1ydwBlJJtxBvr1XScyH2Z8lT85d/lT/wDYVzvJ65I28HeCje5IY67Gui3+yeWl+IiJPZ414LX49tN8grDsYftYvyuUsMfkjnl8XQKWHnMhbhpnDiIpCPEMdSzVr8/c39mmaSAXRSNaCQLJYaAvieC3X6ZJO3IMpxW78J10BNmiD1Vmy7HPMTgL3SSLPLTU9ONeqqGzuG94CXEkD7vLj/RXXBviihe6R261rbo/CeYFeS81y35aeg4p8dtA/COa6iVkws71Xcy2v33uc1jyCdDX0HBPCZ+4kWC2zwKllhdJYZy1Z4uBHQqT2aLT47FPaN5vMaFV8Z5iC6vextP5q+ihjh7Ls8/T7b/M8Dvj94cFv/ZBOQ7Exk8o31/uaT8wq3luYSOoSU7iBI0gg9xpZeQYubCyzSsNNLw1woHea1wd5Citfj5/pZbv0w8/HeWax+3YqQhrgRY4HUeB4JruxxEUUmhAJFJ0ikBFCklSASkwapKTOKA9EJ0ko7SeeKguMkmgK1VCzudtPjBsbxcHDvXSnviZA4zEbp5FcrzLERl53OFmrXM5b7cm2/j+OGmmmjLhRK3Gy2KDJ4946ai/Fa57x3KWFcwvbvaCxZ7lZjbvavKTTrAVB9qUDicMRdVOCeV7rSAfQq8YKRhY3ccCK0NrUbcYD3uBloasp47qNO/4ly1c09uOxTwZTHkm3Ldmmbkz93VpbyNhrhRq/NPajEPf2GtJA15hm8atx61wTySDcbIODjbvGqojuW695EY3F9WSAB3f+1wbflt2tdaUNmFksb0jq/6bGkDw0/msnB5c/wB4HOJq9ATdBbvGTRtBdoAFDKSHOD5SGRkE8bcaB3QehJrwVmy9NM3Fw+8YGlYEGzzWm+wfFv8AVbRsjS09oDoeV8lhyYl0faaRI0fEOJHWjz8FRbq9Ncx3rbKw+Utbb2ADqGigfIfVNrN5z2a07drxOl+KzMHmUb2W08QvfJMvEmJj3jXaaKrUgdseRrilh88vX+yz+EuX9OkRx7rQ0cGgN9BSdKSS9PHl/skJ0hMEik0UgFSSdIpMiUmJKTEg9FkYfLCe1vbo181q8XmjWWBqRx6DxWoxue4hwDN6t7RrG8SOpPRYufOWesa+HCy7rVbUQj3pAcS2upOqrUsdUt3jHAyCMG61e75kLAixIMj3GqDSGj5KjHHpdle2rcR6KBgb1Xpv9gtoam75rzLVb6qvZnYDESMc3ckLRYsA6cei6nFTmC+0C3XvBGtrjtK15HtqYwGSi2jQOHEDvV3HddVVnN9jGbGPZ76W2BkbCYmsvefqLMljSmb2nXXkqBnGJLXlvKjXiDr8iF3LDYqOdnZIc1wIPgRRtcQ2lwxbI9p+JjiPNpojzA+aw+Vw44WXFt8blyy3MmlnxbnEN5c1ObCNIHbI/ir5LxxeG3wC01vNu+8aEH5L3yfBQgfbxvcb1LTYIpw66fdKoxnTTnldsnB0CLeC3oSthJm8UbQCaB4HdNeRW1y/NcFG07mFLnOY0EboA3mmwbcdD3jisfMv85K0ujYyKMuc2JuupJPaPPifmqLO+500Y5Wzpi5YwGUlmjSAaqtTfpouw5LhQ2CE7o3hGBvULo9qr41quZ5TgTJMI28XvrwFUT5NBK641gAAHACh4DQLb/z8e8sv8Yf+hlqY4hCEUuu5JITpJACEUikAkJoTBKTOKSlGkGieW27/AKUWrnfjf0votBFmBPvcQ78rB06ALK2hl91ho4QdX9p+up5m/VaTHO3YI2fiO8fp9FycI6WdeWHkpkjzxIq+8/2FrydFNzzVciVBy0RQRCRCkUk9o6KkgE0FGxpl5Zm0kDw5h05t5Fem3uUukhhzCNv2WIaC8gfA/g1x/deAKPXxCrG0WaiNu409pw1/dafqV0P2P7XMxWDdgJ91z4mkMa6iJMOeVHju3unu3VDP5z1TwvpfZyaF/Ec7Lm+PBw8/osiRu8ByKum2PswdE90mD7TLswHVzDf/AMbj8Q7jr3lUkZhuEtkaQ4HUEEEHzWTLjyxbMOTHJmYGB1izw8VYAezQVdhzFo1tZ0OZF5puvUrNnju9tmPJJNR0bYHKqY6dw1dbI7/AD2nDxIr+HvVvpYGz8O5hYG9I2epG8fmSs9dzgwmGEkcHnzuedyopCEK5SSE6RSewVIpOkUjZo0hNOk9kipM4pKTOKWw5vtRjy7EFvAhrWgd5/sLX7QSOY8NkIBa1oFd6x87lL8dv8WiUk+ANfReG1UpnmLm8C5voAFzMZrTflftGWSm2ToBxSikttg2DzXljoi6MtHEhGDjLYg08grEEoJw66N0aPckJxvbt68aWugxccG/vuFkk7o1PpyWsxGeASF7ByoA/0QFlnnDTqQPFabMdqWt0j7R68vTmq9jc0fIbc4n9B4ALBLkbSke2JxTnuJcbJNkr1yzNpMPMyaF27JG7eaf1B6giwR0KwCmCoJafT2ye0sWY4VsrKDvhkj5seOI8OYPMFYe0GxMWI+NgJ/FwcPAjVcR2E2wfl+JD9TE6myxjm3k4fvNux11HNfTWXYpk0bJI3BzHtDmuGocDwIVv7op/ZenF859ls0DTJH9pENXCvtGDrX3h3jh05o2TyI4jEMgiBIsOlkGoij5kn8R4AcyV0Xb3buPANbFGWnFSjsA6tiadPeSefAcz3Arm2zO22LwMo7QdET28OWsa1w5lm6Buu7/UFZbwbu9tU57MdadUw+aN/bMThKDTAIXRjrC+NtejgR5hbJcW2/2pezNxisM9zBJhoDG8VZY5pDgQbB7QIIPNq3eR+2Pg3FxXp/rRaX3mM6ehHgt2GfWqw54Xe46ektRlu2GCnA93PHZ+487jv9r6+S3A4Xy68vVXbivRJ0nSVJkVIUqQgIoTRSAipsSpSYNUBxYS7z7PUk+trxmcSTpzVkxT4g0lpHk1asvaVz5W6xrZpNO6uPRVfM9p3G2x6N4F3N38gtvtdjdyHcH33USPwjUj9FR3OToker8TfFebpF5EoJS2ek99RtRtNAO0wUkmtQaQXTfZF7QXYZ/7JIQY5CfcFxoRzO+6T+Bx+fiVzNMFOXRWbjrm1eyxlMrpHl05d7xszup+4R+HSq5WFVIZwY92WmyMJbXM1x4dOqt2x+0wxuG3Zjc0IDZSeL4jQbN4g0HeR5qt4/CBmKmrm+vl181dcZqWKN96rFzbDmXAMlGvuJCGv5GGYglt/uy0f/3VeEv99Fdsvt+WYvD/AHmw++YBz9y4b4r8mvkqE12irWTtlsnPVbTLdp8TAfsppGdzXGv9vArQBy9A5GxY6jkftilbQxLGyN5vZTH+NfCfQK+Zdt1gZt0Nna1zuDJLY6+hvT5r50a9e4m0U5yWK7xx9RoVC9k+0zp4HQSEl0IBYTqTGTVfwmvJwV9V+N3NqbNXQQhCkQUmcVFSYgOK4kkMu+Kx2OtZMmILhRGi8y+uAXNljdZVQ2vm7bB3E/Ovoq6VYtsm3KzSvs//ACcq2QpbMFIo3kWgBFpIQSYKXBIFSTCQKdrzGinSAz8mzaTDTNlj4t4t5OaRTmO7iLCtrsUyR5kYbDwHC+IFVR7xRHkqItnkeN3XhpPZPyJ4Kcy1NIZY77XHL8SIpQ4/CbDhpqx4LJAf4XOVELN0lv4SW+hI+iuDxbSqaT2nXx3jfqlaMTUmlRCaRvS1O9F5gqTSmFz9lOYmPMIRekm9Ef4mmv8AkGrvK+XspxjopGPYacxwc097TY+YX0zl2ObNDHKwgtkY14rvFkeRseSu4r+FHJO2RSaEUrlQUo+KjSnGEBxR4OhXnFKH3RuuK9JD2B4LAynQuXP027aHbOGnRu6gt9DY/U+iqzrVy2zbbG/m+hVNcUJRAlJNJMjBQkhACm0qCYQE0NKQKdJhNMFRa5STC35fit+MHqNR3jiqzim1K/8AMVsNnMRq5h56jy0P0WDmH+s/x+iEY8wmoAqQKAmEwVC0iUbD2hK7b7GscX4SWMm/dyggdA9t+ltK4dC5dN9jOeNZiHwFt++AIffAxhzqI6EE+YClx3VQ5J07LSEJrWzEpM4pKTBqkHE5vhHgsTLGfECttI9rvurzDmg1u6rBuN2qrO1sdxWPukX+n1VLe1dSzTBiWJ7AK3mmvHiPmAuYyNS2cYxCSm5QTAQhJMhSEIQDClaghAeikCvMFNpTDOyybdlYe+j4HT6p5ift3/mWG19eS9sW+5XnqbQBadqATQSdpOcokpIoegOi2eR5rJh5WyQuLJGnRw9CPAix5rxgyd74nSAtAaLomiR3KOAwr5DUbS4/314JSix9RZbjBLDHIOEkbH/7mgn5krKXOfZftYSBgsR2ZIwfdXoS0amM94FkHmPBdGWvG7jJlNUKTBqoqcaki4h+1t5WoHEjvXl/iUf4vkm7HtGt6LButz0OJ/MqNtBhdyd9Cg7ti+/j87Vy/wAVZ1PotJtUGvja4cWmv4T/AFr1QIqLl5lerl5kJw0EIpCZGhJMIBIUmRlxoCz0WUcomq9w+VFGz0xAmm6FwNEEHpRUSgkrUg7UqAKk1AeidqATLkwkSsrLsH7x2vAfNYS3UEfu2D8R0aO8qOV0ljNs6QE/YsNNr7R/Xnuj6rZxRtwzQW3Z0DBxJWGyJsTA5xsngOZcVkYTEgEvkOtfEeDR0HQKm1dGUGGP/Nb5EzHMe3hu6EU3qu55RmTcRBHMz4ZGh1dDwc3yII8lwKLCnFOJc4xx8WAAank8g8ld/Y5tHrJg3uvVz4Tysf6jR4gb1dxWnhz0yc+P5jqSmxRUmcVq2yvnKXBhmqyYcOHQ/VRzgdhe+Wj7ELDI2ba2UBtC1m4rDgxC+fHzWvx/xrazD7EeCehtz6ZtEjpp5heJcsvM2VK7vN+oWEhIEpIKEyCEItAekEu64H+6VjweODh2T4joqwvbDYksNj0KjljtPHLS3xkE8V6+5aTwafILSYLNA7Q0D06+a2DJwefoqruLtysx+Cj0JYw89WtWxybZXD5jHPGGthxcI95HJGN1s0VgOEkQ7Ic0ub2m1Ydw011Tn6KxeyyWszOg1w01u1sDs6dNSW+gU+HK+0ivmnx3HNMXhHRPcx4pzTRHevLcCu/tUy8NxPvGj4rB/UH9VRrWjPHV0oxu5t6MaAb6LMjzIhwLgDXDksEORahZKlvSwDMo5HBxO7ujRrup4nv6KGIzFjjr8IPw0e1XM93ctFabZFH0iXvW+zLPy5obHp1PDTmAsfKM1fBKyWM05jg5p7xy8OXgVq99SD05JPpDK2/b6T2X9oGFxxDGEslIv3LxRNC3bjhYcBr31yVpj4r5l2EzUQY/DyPPZbK3ePRruyT5B1r6ZjGqvxy3O1GWOnz5m7Lbp3LNZhPdsDd4O0ux3rGme7fDaF6aLOZgJqrdHqs69iQ7My4hrpGVTeXM0pmAuY1g4ns+fBb3JsTPBG5ojad4nn10WjlneyUDdAcHbw/VPcqPas7cbPvwro9+reHURzAr+aqpV69puYTTDDvkFAB7RXC7af78FRbTqU3rskk0kjCEIQDQkhAO1mQ5kWiv6LCQlZs5dNj/AIq+9PSlePZ/j/dmSeTRz2iNg/cvec7zIaB4Fc4ZIQbBIPULKwuMdvdp7gOvH1TxkxuxlblNLztpihMx1a8x4jVUC1vJJHbm9e82jra0FqeWW0MZpO095ee8i1FJ6Wi1DeRvJBNrlIOXkUwUBlYeTVfU2xmZGfA4aV3xOhbvHq5vYcfVpXypGV9EezrO44ctw8cm9vtY4kBpNbz3PA9HBSw+1fJOnKzi71vXqvX/ABV9fGfVap4fXL0SAk7vRHRtyM2eB8Z9V5nGXqTr1Wrc1/8AYTEb6/oj/A9s3d76FzS7h2m/maD+oseapas+MDhG8390/PT6qsJJQJITKRkhCEAIQhACEIQAhCEBkw40iNzOR4dx5/JeFqKEBJCSbRfBAK07SpCAdotJZGHwL3/C0kdeA9UGysmw3vJWjkO07wHLz4ea6TgNp5Y27odoOCo+X5e6McLJ4kfoFmDe6fNOSflC7ZSkE0IgJxUHuIQhMmBm7j7h/l/3NVWKEJVKEhCEjCEIQAhCEAIQhACEIQAhCEAKTTRSQgLhJl0cmrmgkgGxodR1Cg3ZiE/j8N4fyQhCMZUGSwM4MBPV1u/XRZ+6BWiSFKElWiTWjohCkT//2Q=="/>
          <p:cNvSpPr>
            <a:spLocks noChangeAspect="1" noChangeArrowheads="1"/>
          </p:cNvSpPr>
          <p:nvPr>
            <p:custDataLst>
              <p:tags r:id="rId3"/>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http://www.rescorp.org/gdresources/downloads/carl_wieman_Courtesy_of_UBC.jp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22797" y="2646044"/>
            <a:ext cx="1714500" cy="223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7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dirty="0"/>
          </a:p>
        </p:txBody>
      </p:sp>
      <p:sp>
        <p:nvSpPr>
          <p:cNvPr id="4" name="AutoShape 2" descr="data:image/jpg;base64,/9j/4AAQSkZJRgABAQAAAQABAAD/2wCEAAkGBhISEBQUEhQUFRQVFBQUFBAUFBQVFRQUFRUVFBQVFBQXHCYeFxkjGRUUHy8gIycpLCwsFR4xNTAqNSYrLCkBCQoKDgwOGg8PGikdHCApKiksKSkpKSwsKSwsKSkpKSwpLCkpKSkpLCkpKSkpLCksLCkpKSwpLCkpLCwsKSksKf/AABEIAPQAzgMBIgACEQEDEQH/xAAcAAACAgMBAQAAAAAAAAAAAAAAAQIGBAUHAwj/xABBEAABBAADBQUFBQYFBAMAAAABAAIDEQQFIQYSMUFRImFxgZEHEzKhwSNCUnKxFGKC0eHwFSQzkqJTssLxQ3OD/8QAGgEAAgMBAQAAAAAAAAAAAAAAAAECAwQFBv/EACQRAQEAAgICAgEFAQAAAAAAAAABAhEDIQQSIjFBEzJRYYEF/9oADAMBAAIRAxEAPwDo1JKVIXXcxFY2Zyxtw8zpHhgbG4gkXZo0KWVSqvtFlaMIQXUSRQ6qHJb63SeH7opPs9zr3WLLT8Mpquh4rrq4XsjM1uOi3uG9XnyXdVHhvxPlnYpCE1crKkJql7T+0FsW8zD0540MhFtHD4R97x4KGWcxm6ljjcuot8+Iaxu89zWtH3nEAepWvO0+Euv2iK/zj9eC4lm2dzTOLpZHOPUn6clqHYs8j81lvlfxGieP/NfR+HzCKT4JGP8AyuaT6ArIXzXBj3tIIcQQbBB1HgVdNm/aZNCQ2c+9j7/jaO53PwPqp4eRL9oZcFn07AhYuWZnHiI2yRO3mu58weYI5EdFlLVvaiwUhNJNHQSTQgypCaECkkpUikGVKUaSkzilQmhNCiZbq5v7TsJIZ2hu88BtkVo0ldAzDNDCwCNhdK6wNLA8VzbMsxnc5xkd2rII4LBzc1uXrPw18fFrHakfsL2m91wIN3XArsWwmaumwo3zb2HdJPFUT3hJ4hZmWZrLC8e75mt3kU+Pl9aM+PcdTQvPCvJY0uFEgEhTe6gSeABPpqtzIo+3e1JY44eP8P2rgddeDBXDlZ6GlzmWB8hG6CTQsAd/L0C2LN6aVz3E05xLj3PdZ8uK6ps3leEiwVsAL6Pbdx3uR/RcTyPI3k63Dw6xcQxOQz3RY4dVjuyaUfcPkuk5u4OfQIIHNYTIwqv1emicMqkw7OSuF/I8VkP2ZkAux4K5tw446IkipR/Xqd8eaVrZbaeXBTjtfZlwEkZ1BbdEjo4DUELuMUgc0OBsEAg9QRYK4JnsFSaDjR811X2bZmZsAwH4onGI+A7Tfka8l1fE5fbpyfJ4/W7WikJ0ilu2xkhOkUgEhNJBhCEIIJs4pUpMQHokpIpRSa/OGu90S07rhwIXPM1ydwBlJJtxBvr1XScyH2Z8lT85d/lT/wDYVzvJ65I28HeCje5IY67Gui3+yeWl+IiJPZ414LX49tN8grDsYftYvyuUsMfkjnl8XQKWHnMhbhpnDiIpCPEMdSzVr8/c39mmaSAXRSNaCQLJYaAvieC3X6ZJO3IMpxW78J10BNmiD1Vmy7HPMTgL3SSLPLTU9ONeqqGzuG94CXEkD7vLj/RXXBviihe6R261rbo/CeYFeS81y35aeg4p8dtA/COa6iVkws71Xcy2v33uc1jyCdDX0HBPCZ+4kWC2zwKllhdJYZy1Z4uBHQqT2aLT47FPaN5vMaFV8Z5iC6vextP5q+ihjh7Ls8/T7b/M8Dvj94cFv/ZBOQ7Exk8o31/uaT8wq3luYSOoSU7iBI0gg9xpZeQYubCyzSsNNLw1woHea1wd5Citfj5/pZbv0w8/HeWax+3YqQhrgRY4HUeB4JruxxEUUmhAJFJ0ikBFCklSASkwapKTOKA9EJ0ko7SeeKguMkmgK1VCzudtPjBsbxcHDvXSnviZA4zEbp5FcrzLERl53OFmrXM5b7cm2/j+OGmmmjLhRK3Gy2KDJ4946ai/Fa57x3KWFcwvbvaCxZ7lZjbvavKTTrAVB9qUDicMRdVOCeV7rSAfQq8YKRhY3ccCK0NrUbcYD3uBloasp47qNO/4ly1c09uOxTwZTHkm3Ldmmbkz93VpbyNhrhRq/NPajEPf2GtJA15hm8atx61wTySDcbIODjbvGqojuW695EY3F9WSAB3f+1wbflt2tdaUNmFksb0jq/6bGkDw0/msnB5c/wB4HOJq9ATdBbvGTRtBdoAFDKSHOD5SGRkE8bcaB3QehJrwVmy9NM3Fw+8YGlYEGzzWm+wfFv8AVbRsjS09oDoeV8lhyYl0faaRI0fEOJHWjz8FRbq9Ncx3rbKw+Utbb2ADqGigfIfVNrN5z2a07drxOl+KzMHmUb2W08QvfJMvEmJj3jXaaKrUgdseRrilh88vX+yz+EuX9OkRx7rQ0cGgN9BSdKSS9PHl/skJ0hMEik0UgFSSdIpMiUmJKTEg9FkYfLCe1vbo181q8XmjWWBqRx6DxWoxue4hwDN6t7RrG8SOpPRYufOWesa+HCy7rVbUQj3pAcS2upOqrUsdUt3jHAyCMG61e75kLAixIMj3GqDSGj5KjHHpdle2rcR6KBgb1Xpv9gtoam75rzLVb6qvZnYDESMc3ckLRYsA6cei6nFTmC+0C3XvBGtrjtK15HtqYwGSi2jQOHEDvV3HddVVnN9jGbGPZ76W2BkbCYmsvefqLMljSmb2nXXkqBnGJLXlvKjXiDr8iF3LDYqOdnZIc1wIPgRRtcQ2lwxbI9p+JjiPNpojzA+aw+Vw44WXFt8blyy3MmlnxbnEN5c1ObCNIHbI/ir5LxxeG3wC01vNu+8aEH5L3yfBQgfbxvcb1LTYIpw66fdKoxnTTnldsnB0CLeC3oSthJm8UbQCaB4HdNeRW1y/NcFG07mFLnOY0EboA3mmwbcdD3jisfMv85K0ujYyKMuc2JuupJPaPPifmqLO+500Y5Wzpi5YwGUlmjSAaqtTfpouw5LhQ2CE7o3hGBvULo9qr41quZ5TgTJMI28XvrwFUT5NBK641gAAHACh4DQLb/z8e8sv8Yf+hlqY4hCEUuu5JITpJACEUikAkJoTBKTOKSlGkGieW27/AKUWrnfjf0votBFmBPvcQ78rB06ALK2hl91ho4QdX9p+up5m/VaTHO3YI2fiO8fp9FycI6WdeWHkpkjzxIq+8/2FrydFNzzVciVBy0RQRCRCkUk9o6KkgE0FGxpl5Zm0kDw5h05t5Fem3uUukhhzCNv2WIaC8gfA/g1x/deAKPXxCrG0WaiNu409pw1/dafqV0P2P7XMxWDdgJ91z4mkMa6iJMOeVHju3unu3VDP5z1TwvpfZyaF/Ec7Lm+PBw8/osiRu8ByKum2PswdE90mD7TLswHVzDf/AMbj8Q7jr3lUkZhuEtkaQ4HUEEEHzWTLjyxbMOTHJmYGB1izw8VYAezQVdhzFo1tZ0OZF5puvUrNnju9tmPJJNR0bYHKqY6dw1dbI7/AD2nDxIr+HvVvpYGz8O5hYG9I2epG8fmSs9dzgwmGEkcHnzuedyopCEK5SSE6RSewVIpOkUjZo0hNOk9kipM4pKTOKWw5vtRjy7EFvAhrWgd5/sLX7QSOY8NkIBa1oFd6x87lL8dv8WiUk+ANfReG1UpnmLm8C5voAFzMZrTflftGWSm2ToBxSikttg2DzXljoi6MtHEhGDjLYg08grEEoJw66N0aPckJxvbt68aWugxccG/vuFkk7o1PpyWsxGeASF7ByoA/0QFlnnDTqQPFabMdqWt0j7R68vTmq9jc0fIbc4n9B4ALBLkbSke2JxTnuJcbJNkr1yzNpMPMyaF27JG7eaf1B6giwR0KwCmCoJafT2ye0sWY4VsrKDvhkj5seOI8OYPMFYe0GxMWI+NgJ/FwcPAjVcR2E2wfl+JD9TE6myxjm3k4fvNux11HNfTWXYpk0bJI3BzHtDmuGocDwIVv7op/ZenF859ls0DTJH9pENXCvtGDrX3h3jh05o2TyI4jEMgiBIsOlkGoij5kn8R4AcyV0Xb3buPANbFGWnFSjsA6tiadPeSefAcz3Arm2zO22LwMo7QdET28OWsa1w5lm6Buu7/UFZbwbu9tU57MdadUw+aN/bMThKDTAIXRjrC+NtejgR5hbJcW2/2pezNxisM9zBJhoDG8VZY5pDgQbB7QIIPNq3eR+2Pg3FxXp/rRaX3mM6ehHgt2GfWqw54Xe46ektRlu2GCnA93PHZ+487jv9r6+S3A4Xy68vVXbivRJ0nSVJkVIUqQgIoTRSAipsSpSYNUBxYS7z7PUk+trxmcSTpzVkxT4g0lpHk1asvaVz5W6xrZpNO6uPRVfM9p3G2x6N4F3N38gtvtdjdyHcH33USPwjUj9FR3OToker8TfFebpF5EoJS2ek99RtRtNAO0wUkmtQaQXTfZF7QXYZ/7JIQY5CfcFxoRzO+6T+Bx+fiVzNMFOXRWbjrm1eyxlMrpHl05d7xszup+4R+HSq5WFVIZwY92WmyMJbXM1x4dOqt2x+0wxuG3Zjc0IDZSeL4jQbN4g0HeR5qt4/CBmKmrm+vl181dcZqWKN96rFzbDmXAMlGvuJCGv5GGYglt/uy0f/3VeEv99Fdsvt+WYvD/AHmw++YBz9y4b4r8mvkqE12irWTtlsnPVbTLdp8TAfsppGdzXGv9vArQBy9A5GxY6jkftilbQxLGyN5vZTH+NfCfQK+Zdt1gZt0Nna1zuDJLY6+hvT5r50a9e4m0U5yWK7xx9RoVC9k+0zp4HQSEl0IBYTqTGTVfwmvJwV9V+N3NqbNXQQhCkQUmcVFSYgOK4kkMu+Kx2OtZMmILhRGi8y+uAXNljdZVQ2vm7bB3E/Ovoq6VYtsm3KzSvs//ACcq2QpbMFIo3kWgBFpIQSYKXBIFSTCQKdrzGinSAz8mzaTDTNlj4t4t5OaRTmO7iLCtrsUyR5kYbDwHC+IFVR7xRHkqItnkeN3XhpPZPyJ4Kcy1NIZY77XHL8SIpQ4/CbDhpqx4LJAf4XOVELN0lv4SW+hI+iuDxbSqaT2nXx3jfqlaMTUmlRCaRvS1O9F5gqTSmFz9lOYmPMIRekm9Ef4mmv8AkGrvK+XspxjopGPYacxwc097TY+YX0zl2ObNDHKwgtkY14rvFkeRseSu4r+FHJO2RSaEUrlQUo+KjSnGEBxR4OhXnFKH3RuuK9JD2B4LAynQuXP027aHbOGnRu6gt9DY/U+iqzrVy2zbbG/m+hVNcUJRAlJNJMjBQkhACm0qCYQE0NKQKdJhNMFRa5STC35fit+MHqNR3jiqzim1K/8AMVsNnMRq5h56jy0P0WDmH+s/x+iEY8wmoAqQKAmEwVC0iUbD2hK7b7GscX4SWMm/dyggdA9t+ltK4dC5dN9jOeNZiHwFt++AIffAxhzqI6EE+YClx3VQ5J07LSEJrWzEpM4pKTBqkHE5vhHgsTLGfECttI9rvurzDmg1u6rBuN2qrO1sdxWPukX+n1VLe1dSzTBiWJ7AK3mmvHiPmAuYyNS2cYxCSm5QTAQhJMhSEIQDClaghAeikCvMFNpTDOyybdlYe+j4HT6p5ift3/mWG19eS9sW+5XnqbQBadqATQSdpOcokpIoegOi2eR5rJh5WyQuLJGnRw9CPAix5rxgyd74nSAtAaLomiR3KOAwr5DUbS4/314JSix9RZbjBLDHIOEkbH/7mgn5krKXOfZftYSBgsR2ZIwfdXoS0amM94FkHmPBdGWvG7jJlNUKTBqoqcaki4h+1t5WoHEjvXl/iUf4vkm7HtGt6LButz0OJ/MqNtBhdyd9Cg7ti+/j87Vy/wAVZ1PotJtUGvja4cWmv4T/AFr1QIqLl5lerl5kJw0EIpCZGhJMIBIUmRlxoCz0WUcomq9w+VFGz0xAmm6FwNEEHpRUSgkrUg7UqAKk1AeidqATLkwkSsrLsH7x2vAfNYS3UEfu2D8R0aO8qOV0ljNs6QE/YsNNr7R/Xnuj6rZxRtwzQW3Z0DBxJWGyJsTA5xsngOZcVkYTEgEvkOtfEeDR0HQKm1dGUGGP/Nb5EzHMe3hu6EU3qu55RmTcRBHMz4ZGh1dDwc3yII8lwKLCnFOJc4xx8WAAank8g8ld/Y5tHrJg3uvVz4Tysf6jR4gb1dxWnhz0yc+P5jqSmxRUmcVq2yvnKXBhmqyYcOHQ/VRzgdhe+Wj7ELDI2ba2UBtC1m4rDgxC+fHzWvx/xrazD7EeCehtz6ZtEjpp5heJcsvM2VK7vN+oWEhIEpIKEyCEItAekEu64H+6VjweODh2T4joqwvbDYksNj0KjljtPHLS3xkE8V6+5aTwafILSYLNA7Q0D06+a2DJwefoqruLtysx+Cj0JYw89WtWxybZXD5jHPGGthxcI95HJGN1s0VgOEkQ7Ic0ub2m1Ydw011Tn6KxeyyWszOg1w01u1sDs6dNSW+gU+HK+0ivmnx3HNMXhHRPcx4pzTRHevLcCu/tUy8NxPvGj4rB/UH9VRrWjPHV0oxu5t6MaAb6LMjzIhwLgDXDksEORahZKlvSwDMo5HBxO7ujRrup4nv6KGIzFjjr8IPw0e1XM93ctFabZFH0iXvW+zLPy5obHp1PDTmAsfKM1fBKyWM05jg5p7xy8OXgVq99SD05JPpDK2/b6T2X9oGFxxDGEslIv3LxRNC3bjhYcBr31yVpj4r5l2EzUQY/DyPPZbK3ePRruyT5B1r6ZjGqvxy3O1GWOnz5m7Lbp3LNZhPdsDd4O0ux3rGme7fDaF6aLOZgJqrdHqs69iQ7My4hrpGVTeXM0pmAuY1g4ns+fBb3JsTPBG5ojad4nn10WjlneyUDdAcHbw/VPcqPas7cbPvwro9+reHURzAr+aqpV69puYTTDDvkFAB7RXC7af78FRbTqU3rskk0kjCEIQDQkhAO1mQ5kWiv6LCQlZs5dNj/AIq+9PSlePZ/j/dmSeTRz2iNg/cvec7zIaB4Fc4ZIQbBIPULKwuMdvdp7gOvH1TxkxuxlblNLztpihMx1a8x4jVUC1vJJHbm9e82jra0FqeWW0MZpO095ee8i1FJ6Wi1DeRvJBNrlIOXkUwUBlYeTVfU2xmZGfA4aV3xOhbvHq5vYcfVpXypGV9EezrO44ctw8cm9vtY4kBpNbz3PA9HBSw+1fJOnKzi71vXqvX/ABV9fGfVap4fXL0SAk7vRHRtyM2eB8Z9V5nGXqTr1Wrc1/8AYTEb6/oj/A9s3d76FzS7h2m/maD+oseapas+MDhG8390/PT6qsJJQJITKRkhCEAIQhACEIQAhCEBkw40iNzOR4dx5/JeFqKEBJCSbRfBAK07SpCAdotJZGHwL3/C0kdeA9UGysmw3vJWjkO07wHLz4ea6TgNp5Y27odoOCo+X5e6McLJ4kfoFmDe6fNOSflC7ZSkE0IgJxUHuIQhMmBm7j7h/l/3NVWKEJVKEhCEjCEIQAhCEAIQhACEIQAhCEAKTTRSQgLhJl0cmrmgkgGxodR1Cg3ZiE/j8N4fyQhCMZUGSwM4MBPV1u/XRZ+6BWiSFKElWiTWjohCkT//2Q=="/>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CEAAkGBhISEBQUEhQUFRQVFBQUFBAUFBQVFRQUFRUVFBQVFBQXHCYeFxkjGRUUHy8gIycpLCwsFR4xNTAqNSYrLCkBCQoKDgwOGg8PGikdHCApKiksKSkpKSwsKSwsKSkpKSwpLCkpKSkpLCkpKSkpLCksLCkpKSwpLCkpLCwsKSksKf/AABEIAPQAzgMBIgACEQEDEQH/xAAcAAACAgMBAQAAAAAAAAAAAAAAAQIGBAUHAwj/xABBEAABBAADBQUFBQYFBAMAAAABAAIDEQQFIQYSMUFRImFxgZEHEzKhwSNCUnKxFGKC0eHwFSQzkqJTssLxQ3OD/8QAGgEAAgMBAQAAAAAAAAAAAAAAAAECAwQFBv/EACQRAQEAAgICAgEFAQAAAAAAAAABAhEDIQQSIjFBEzJRYYEF/9oADAMBAAIRAxEAPwDo1JKVIXXcxFY2Zyxtw8zpHhgbG4gkXZo0KWVSqvtFlaMIQXUSRQ6qHJb63SeH7opPs9zr3WLLT8Mpquh4rrq4XsjM1uOi3uG9XnyXdVHhvxPlnYpCE1crKkJql7T+0FsW8zD0540MhFtHD4R97x4KGWcxm6ljjcuot8+Iaxu89zWtH3nEAepWvO0+Euv2iK/zj9eC4lm2dzTOLpZHOPUn6clqHYs8j81lvlfxGieP/NfR+HzCKT4JGP8AyuaT6ArIXzXBj3tIIcQQbBB1HgVdNm/aZNCQ2c+9j7/jaO53PwPqp4eRL9oZcFn07AhYuWZnHiI2yRO3mu58weYI5EdFlLVvaiwUhNJNHQSTQgypCaECkkpUikGVKUaSkzilQmhNCiZbq5v7TsJIZ2hu88BtkVo0ldAzDNDCwCNhdK6wNLA8VzbMsxnc5xkd2rII4LBzc1uXrPw18fFrHakfsL2m91wIN3XArsWwmaumwo3zb2HdJPFUT3hJ4hZmWZrLC8e75mt3kU+Pl9aM+PcdTQvPCvJY0uFEgEhTe6gSeABPpqtzIo+3e1JY44eP8P2rgddeDBXDlZ6GlzmWB8hG6CTQsAd/L0C2LN6aVz3E05xLj3PdZ8uK6ps3leEiwVsAL6Pbdx3uR/RcTyPI3k63Dw6xcQxOQz3RY4dVjuyaUfcPkuk5u4OfQIIHNYTIwqv1emicMqkw7OSuF/I8VkP2ZkAux4K5tw446IkipR/Xqd8eaVrZbaeXBTjtfZlwEkZ1BbdEjo4DUELuMUgc0OBsEAg9QRYK4JnsFSaDjR811X2bZmZsAwH4onGI+A7Tfka8l1fE5fbpyfJ4/W7WikJ0ilu2xkhOkUgEhNJBhCEIIJs4pUpMQHokpIpRSa/OGu90S07rhwIXPM1ydwBlJJtxBvr1XScyH2Z8lT85d/lT/wDYVzvJ65I28HeCje5IY67Gui3+yeWl+IiJPZ414LX49tN8grDsYftYvyuUsMfkjnl8XQKWHnMhbhpnDiIpCPEMdSzVr8/c39mmaSAXRSNaCQLJYaAvieC3X6ZJO3IMpxW78J10BNmiD1Vmy7HPMTgL3SSLPLTU9ONeqqGzuG94CXEkD7vLj/RXXBviihe6R261rbo/CeYFeS81y35aeg4p8dtA/COa6iVkws71Xcy2v33uc1jyCdDX0HBPCZ+4kWC2zwKllhdJYZy1Z4uBHQqT2aLT47FPaN5vMaFV8Z5iC6vextP5q+ihjh7Ls8/T7b/M8Dvj94cFv/ZBOQ7Exk8o31/uaT8wq3luYSOoSU7iBI0gg9xpZeQYubCyzSsNNLw1woHea1wd5Citfj5/pZbv0w8/HeWax+3YqQhrgRY4HUeB4JruxxEUUmhAJFJ0ikBFCklSASkwapKTOKA9EJ0ko7SeeKguMkmgK1VCzudtPjBsbxcHDvXSnviZA4zEbp5FcrzLERl53OFmrXM5b7cm2/j+OGmmmjLhRK3Gy2KDJ4946ai/Fa57x3KWFcwvbvaCxZ7lZjbvavKTTrAVB9qUDicMRdVOCeV7rSAfQq8YKRhY3ccCK0NrUbcYD3uBloasp47qNO/4ly1c09uOxTwZTHkm3Ldmmbkz93VpbyNhrhRq/NPajEPf2GtJA15hm8atx61wTySDcbIODjbvGqojuW695EY3F9WSAB3f+1wbflt2tdaUNmFksb0jq/6bGkDw0/msnB5c/wB4HOJq9ATdBbvGTRtBdoAFDKSHOD5SGRkE8bcaB3QehJrwVmy9NM3Fw+8YGlYEGzzWm+wfFv8AVbRsjS09oDoeV8lhyYl0faaRI0fEOJHWjz8FRbq9Ncx3rbKw+Utbb2ADqGigfIfVNrN5z2a07drxOl+KzMHmUb2W08QvfJMvEmJj3jXaaKrUgdseRrilh88vX+yz+EuX9OkRx7rQ0cGgN9BSdKSS9PHl/skJ0hMEik0UgFSSdIpMiUmJKTEg9FkYfLCe1vbo181q8XmjWWBqRx6DxWoxue4hwDN6t7RrG8SOpPRYufOWesa+HCy7rVbUQj3pAcS2upOqrUsdUt3jHAyCMG61e75kLAixIMj3GqDSGj5KjHHpdle2rcR6KBgb1Xpv9gtoam75rzLVb6qvZnYDESMc3ckLRYsA6cei6nFTmC+0C3XvBGtrjtK15HtqYwGSi2jQOHEDvV3HddVVnN9jGbGPZ76W2BkbCYmsvefqLMljSmb2nXXkqBnGJLXlvKjXiDr8iF3LDYqOdnZIc1wIPgRRtcQ2lwxbI9p+JjiPNpojzA+aw+Vw44WXFt8blyy3MmlnxbnEN5c1ObCNIHbI/ir5LxxeG3wC01vNu+8aEH5L3yfBQgfbxvcb1LTYIpw66fdKoxnTTnldsnB0CLeC3oSthJm8UbQCaB4HdNeRW1y/NcFG07mFLnOY0EboA3mmwbcdD3jisfMv85K0ujYyKMuc2JuupJPaPPifmqLO+500Y5Wzpi5YwGUlmjSAaqtTfpouw5LhQ2CE7o3hGBvULo9qr41quZ5TgTJMI28XvrwFUT5NBK641gAAHACh4DQLb/z8e8sv8Yf+hlqY4hCEUuu5JITpJACEUikAkJoTBKTOKSlGkGieW27/AKUWrnfjf0votBFmBPvcQ78rB06ALK2hl91ho4QdX9p+up5m/VaTHO3YI2fiO8fp9FycI6WdeWHkpkjzxIq+8/2FrydFNzzVciVBy0RQRCRCkUk9o6KkgE0FGxpl5Zm0kDw5h05t5Fem3uUukhhzCNv2WIaC8gfA/g1x/deAKPXxCrG0WaiNu409pw1/dafqV0P2P7XMxWDdgJ91z4mkMa6iJMOeVHju3unu3VDP5z1TwvpfZyaF/Ec7Lm+PBw8/osiRu8ByKum2PswdE90mD7TLswHVzDf/AMbj8Q7jr3lUkZhuEtkaQ4HUEEEHzWTLjyxbMOTHJmYGB1izw8VYAezQVdhzFo1tZ0OZF5puvUrNnju9tmPJJNR0bYHKqY6dw1dbI7/AD2nDxIr+HvVvpYGz8O5hYG9I2epG8fmSs9dzgwmGEkcHnzuedyopCEK5SSE6RSewVIpOkUjZo0hNOk9kipM4pKTOKWw5vtRjy7EFvAhrWgd5/sLX7QSOY8NkIBa1oFd6x87lL8dv8WiUk+ANfReG1UpnmLm8C5voAFzMZrTflftGWSm2ToBxSikttg2DzXljoi6MtHEhGDjLYg08grEEoJw66N0aPckJxvbt68aWugxccG/vuFkk7o1PpyWsxGeASF7ByoA/0QFlnnDTqQPFabMdqWt0j7R68vTmq9jc0fIbc4n9B4ALBLkbSke2JxTnuJcbJNkr1yzNpMPMyaF27JG7eaf1B6giwR0KwCmCoJafT2ye0sWY4VsrKDvhkj5seOI8OYPMFYe0GxMWI+NgJ/FwcPAjVcR2E2wfl+JD9TE6myxjm3k4fvNux11HNfTWXYpk0bJI3BzHtDmuGocDwIVv7op/ZenF859ls0DTJH9pENXCvtGDrX3h3jh05o2TyI4jEMgiBIsOlkGoij5kn8R4AcyV0Xb3buPANbFGWnFSjsA6tiadPeSefAcz3Arm2zO22LwMo7QdET28OWsa1w5lm6Buu7/UFZbwbu9tU57MdadUw+aN/bMThKDTAIXRjrC+NtejgR5hbJcW2/2pezNxisM9zBJhoDG8VZY5pDgQbB7QIIPNq3eR+2Pg3FxXp/rRaX3mM6ehHgt2GfWqw54Xe46ektRlu2GCnA93PHZ+487jv9r6+S3A4Xy68vVXbivRJ0nSVJkVIUqQgIoTRSAipsSpSYNUBxYS7z7PUk+trxmcSTpzVkxT4g0lpHk1asvaVz5W6xrZpNO6uPRVfM9p3G2x6N4F3N38gtvtdjdyHcH33USPwjUj9FR3OToker8TfFebpF5EoJS2ek99RtRtNAO0wUkmtQaQXTfZF7QXYZ/7JIQY5CfcFxoRzO+6T+Bx+fiVzNMFOXRWbjrm1eyxlMrpHl05d7xszup+4R+HSq5WFVIZwY92WmyMJbXM1x4dOqt2x+0wxuG3Zjc0IDZSeL4jQbN4g0HeR5qt4/CBmKmrm+vl181dcZqWKN96rFzbDmXAMlGvuJCGv5GGYglt/uy0f/3VeEv99Fdsvt+WYvD/AHmw++YBz9y4b4r8mvkqE12irWTtlsnPVbTLdp8TAfsppGdzXGv9vArQBy9A5GxY6jkftilbQxLGyN5vZTH+NfCfQK+Zdt1gZt0Nna1zuDJLY6+hvT5r50a9e4m0U5yWK7xx9RoVC9k+0zp4HQSEl0IBYTqTGTVfwmvJwV9V+N3NqbNXQQhCkQUmcVFSYgOK4kkMu+Kx2OtZMmILhRGi8y+uAXNljdZVQ2vm7bB3E/Ovoq6VYtsm3KzSvs//ACcq2QpbMFIo3kWgBFpIQSYKXBIFSTCQKdrzGinSAz8mzaTDTNlj4t4t5OaRTmO7iLCtrsUyR5kYbDwHC+IFVR7xRHkqItnkeN3XhpPZPyJ4Kcy1NIZY77XHL8SIpQ4/CbDhpqx4LJAf4XOVELN0lv4SW+hI+iuDxbSqaT2nXx3jfqlaMTUmlRCaRvS1O9F5gqTSmFz9lOYmPMIRekm9Ef4mmv8AkGrvK+XspxjopGPYacxwc097TY+YX0zl2ObNDHKwgtkY14rvFkeRseSu4r+FHJO2RSaEUrlQUo+KjSnGEBxR4OhXnFKH3RuuK9JD2B4LAynQuXP027aHbOGnRu6gt9DY/U+iqzrVy2zbbG/m+hVNcUJRAlJNJMjBQkhACm0qCYQE0NKQKdJhNMFRa5STC35fit+MHqNR3jiqzim1K/8AMVsNnMRq5h56jy0P0WDmH+s/x+iEY8wmoAqQKAmEwVC0iUbD2hK7b7GscX4SWMm/dyggdA9t+ltK4dC5dN9jOeNZiHwFt++AIffAxhzqI6EE+YClx3VQ5J07LSEJrWzEpM4pKTBqkHE5vhHgsTLGfECttI9rvurzDmg1u6rBuN2qrO1sdxWPukX+n1VLe1dSzTBiWJ7AK3mmvHiPmAuYyNS2cYxCSm5QTAQhJMhSEIQDClaghAeikCvMFNpTDOyybdlYe+j4HT6p5ift3/mWG19eS9sW+5XnqbQBadqATQSdpOcokpIoegOi2eR5rJh5WyQuLJGnRw9CPAix5rxgyd74nSAtAaLomiR3KOAwr5DUbS4/314JSix9RZbjBLDHIOEkbH/7mgn5krKXOfZftYSBgsR2ZIwfdXoS0amM94FkHmPBdGWvG7jJlNUKTBqoqcaki4h+1t5WoHEjvXl/iUf4vkm7HtGt6LButz0OJ/MqNtBhdyd9Cg7ti+/j87Vy/wAVZ1PotJtUGvja4cWmv4T/AFr1QIqLl5lerl5kJw0EIpCZGhJMIBIUmRlxoCz0WUcomq9w+VFGz0xAmm6FwNEEHpRUSgkrUg7UqAKk1AeidqATLkwkSsrLsH7x2vAfNYS3UEfu2D8R0aO8qOV0ljNs6QE/YsNNr7R/Xnuj6rZxRtwzQW3Z0DBxJWGyJsTA5xsngOZcVkYTEgEvkOtfEeDR0HQKm1dGUGGP/Nb5EzHMe3hu6EU3qu55RmTcRBHMz4ZGh1dDwc3yII8lwKLCnFOJc4xx8WAAank8g8ld/Y5tHrJg3uvVz4Tysf6jR4gb1dxWnhz0yc+P5jqSmxRUmcVq2yvnKXBhmqyYcOHQ/VRzgdhe+Wj7ELDI2ba2UBtC1m4rDgxC+fHzWvx/xrazD7EeCehtz6ZtEjpp5heJcsvM2VK7vN+oWEhIEpIKEyCEItAekEu64H+6VjweODh2T4joqwvbDYksNj0KjljtPHLS3xkE8V6+5aTwafILSYLNA7Q0D06+a2DJwefoqruLtysx+Cj0JYw89WtWxybZXD5jHPGGthxcI95HJGN1s0VgOEkQ7Ic0ub2m1Ydw011Tn6KxeyyWszOg1w01u1sDs6dNSW+gU+HK+0ivmnx3HNMXhHRPcx4pzTRHevLcCu/tUy8NxPvGj4rB/UH9VRrWjPHV0oxu5t6MaAb6LMjzIhwLgDXDksEORahZKlvSwDMo5HBxO7ujRrup4nv6KGIzFjjr8IPw0e1XM93ctFabZFH0iXvW+zLPy5obHp1PDTmAsfKM1fBKyWM05jg5p7xy8OXgVq99SD05JPpDK2/b6T2X9oGFxxDGEslIv3LxRNC3bjhYcBr31yVpj4r5l2EzUQY/DyPPZbK3ePRruyT5B1r6ZjGqvxy3O1GWOnz5m7Lbp3LNZhPdsDd4O0ux3rGme7fDaF6aLOZgJqrdHqs69iQ7My4hrpGVTeXM0pmAuY1g4ns+fBb3JsTPBG5ojad4nn10WjlneyUDdAcHbw/VPcqPas7cbPvwro9+reHURzAr+aqpV69puYTTDDvkFAB7RXC7af78FRbTqU3rskk0kjCEIQDQkhAO1mQ5kWiv6LCQlZs5dNj/AIq+9PSlePZ/j/dmSeTRz2iNg/cvec7zIaB4Fc4ZIQbBIPULKwuMdvdp7gOvH1TxkxuxlblNLztpihMx1a8x4jVUC1vJJHbm9e82jra0FqeWW0MZpO095ee8i1FJ6Wi1DeRvJBNrlIOXkUwUBlYeTVfU2xmZGfA4aV3xOhbvHq5vYcfVpXypGV9EezrO44ctw8cm9vtY4kBpNbz3PA9HBSw+1fJOnKzi71vXqvX/ABV9fGfVap4fXL0SAk7vRHRtyM2eB8Z9V5nGXqTr1Wrc1/8AYTEb6/oj/A9s3d76FzS7h2m/maD+oseapas+MDhG8390/PT6qsJJQJITKRkhCEAIQhACEIQAhCEBkw40iNzOR4dx5/JeFqKEBJCSbRfBAK07SpCAdotJZGHwL3/C0kdeA9UGysmw3vJWjkO07wHLz4ea6TgNp5Y27odoOCo+X5e6McLJ4kfoFmDe6fNOSflC7ZSkE0IgJxUHuIQhMmBm7j7h/l/3NVWKEJVKEhCEjCEIQAhCEAIQhACEIQAhCEAKTTRSQgLhJl0cmrmgkgGxodR1Cg3ZiE/j8N4fyQhCMZUGSwM4MBPV1u/XRZ+6BWiSFKElWiTWjohCkT//2Q=="/>
          <p:cNvSpPr>
            <a:spLocks noChangeAspect="1" noChangeArrowheads="1"/>
          </p:cNvSpPr>
          <p:nvPr>
            <p:custDataLst>
              <p:tags r:id="rId3"/>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http://www.rescorp.org/gdresources/downloads/carl_wieman_Courtesy_of_UBC.jp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022797" y="2646044"/>
            <a:ext cx="1714500" cy="223456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2.bp.blogspot.com/_YldhY2H2N-U/TQTdMNe1NMI/AAAAAAAAA44/Mbf1INs2Dzg/s1600/nobel.jpg"/>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875144" y="3200400"/>
            <a:ext cx="1125855" cy="11258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beth\AppData\Local\Microsoft\Windows\Temporary Internet Files\Content.IE5\WWM38NRT\MC900442048[1].png"/>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561056" y="3581400"/>
            <a:ext cx="762113" cy="114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8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dirty="0"/>
          </a:p>
        </p:txBody>
      </p:sp>
      <p:sp>
        <p:nvSpPr>
          <p:cNvPr id="4" name="AutoShape 2" descr="data:image/jpg;base64,/9j/4AAQSkZJRgABAQAAAQABAAD/2wCEAAkGBhISEBQUEhQUFRQVFBQUFBAUFBQVFRQUFRUVFBQVFBQXHCYeFxkjGRUUHy8gIycpLCwsFR4xNTAqNSYrLCkBCQoKDgwOGg8PGikdHCApKiksKSkpKSwsKSwsKSkpKSwpLCkpKSkpLCkpKSkpLCksLCkpKSwpLCkpLCwsKSksKf/AABEIAPQAzgMBIgACEQEDEQH/xAAcAAACAgMBAQAAAAAAAAAAAAAAAQIGBAUHAwj/xABBEAABBAADBQUFBQYFBAMAAAABAAIDEQQFIQYSMUFRImFxgZEHEzKhwSNCUnKxFGKC0eHwFSQzkqJTssLxQ3OD/8QAGgEAAgMBAQAAAAAAAAAAAAAAAAECAwQFBv/EACQRAQEAAgICAgEFAQAAAAAAAAABAhEDIQQSIjFBEzJRYYEF/9oADAMBAAIRAxEAPwDo1JKVIXXcxFY2Zyxtw8zpHhgbG4gkXZo0KWVSqvtFlaMIQXUSRQ6qHJb63SeH7opPs9zr3WLLT8Mpquh4rrq4XsjM1uOi3uG9XnyXdVHhvxPlnYpCE1crKkJql7T+0FsW8zD0540MhFtHD4R97x4KGWcxm6ljjcuot8+Iaxu89zWtH3nEAepWvO0+Euv2iK/zj9eC4lm2dzTOLpZHOPUn6clqHYs8j81lvlfxGieP/NfR+HzCKT4JGP8AyuaT6ArIXzXBj3tIIcQQbBB1HgVdNm/aZNCQ2c+9j7/jaO53PwPqp4eRL9oZcFn07AhYuWZnHiI2yRO3mu58weYI5EdFlLVvaiwUhNJNHQSTQgypCaECkkpUikGVKUaSkzilQmhNCiZbq5v7TsJIZ2hu88BtkVo0ldAzDNDCwCNhdK6wNLA8VzbMsxnc5xkd2rII4LBzc1uXrPw18fFrHakfsL2m91wIN3XArsWwmaumwo3zb2HdJPFUT3hJ4hZmWZrLC8e75mt3kU+Pl9aM+PcdTQvPCvJY0uFEgEhTe6gSeABPpqtzIo+3e1JY44eP8P2rgddeDBXDlZ6GlzmWB8hG6CTQsAd/L0C2LN6aVz3E05xLj3PdZ8uK6ps3leEiwVsAL6Pbdx3uR/RcTyPI3k63Dw6xcQxOQz3RY4dVjuyaUfcPkuk5u4OfQIIHNYTIwqv1emicMqkw7OSuF/I8VkP2ZkAux4K5tw446IkipR/Xqd8eaVrZbaeXBTjtfZlwEkZ1BbdEjo4DUELuMUgc0OBsEAg9QRYK4JnsFSaDjR811X2bZmZsAwH4onGI+A7Tfka8l1fE5fbpyfJ4/W7WikJ0ilu2xkhOkUgEhNJBhCEIIJs4pUpMQHokpIpRSa/OGu90S07rhwIXPM1ydwBlJJtxBvr1XScyH2Z8lT85d/lT/wDYVzvJ65I28HeCje5IY67Gui3+yeWl+IiJPZ414LX49tN8grDsYftYvyuUsMfkjnl8XQKWHnMhbhpnDiIpCPEMdSzVr8/c39mmaSAXRSNaCQLJYaAvieC3X6ZJO3IMpxW78J10BNmiD1Vmy7HPMTgL3SSLPLTU9ONeqqGzuG94CXEkD7vLj/RXXBviihe6R261rbo/CeYFeS81y35aeg4p8dtA/COa6iVkws71Xcy2v33uc1jyCdDX0HBPCZ+4kWC2zwKllhdJYZy1Z4uBHQqT2aLT47FPaN5vMaFV8Z5iC6vextP5q+ihjh7Ls8/T7b/M8Dvj94cFv/ZBOQ7Exk8o31/uaT8wq3luYSOoSU7iBI0gg9xpZeQYubCyzSsNNLw1woHea1wd5Citfj5/pZbv0w8/HeWax+3YqQhrgRY4HUeB4JruxxEUUmhAJFJ0ikBFCklSASkwapKTOKA9EJ0ko7SeeKguMkmgK1VCzudtPjBsbxcHDvXSnviZA4zEbp5FcrzLERl53OFmrXM5b7cm2/j+OGmmmjLhRK3Gy2KDJ4946ai/Fa57x3KWFcwvbvaCxZ7lZjbvavKTTrAVB9qUDicMRdVOCeV7rSAfQq8YKRhY3ccCK0NrUbcYD3uBloasp47qNO/4ly1c09uOxTwZTHkm3Ldmmbkz93VpbyNhrhRq/NPajEPf2GtJA15hm8atx61wTySDcbIODjbvGqojuW695EY3F9WSAB3f+1wbflt2tdaUNmFksb0jq/6bGkDw0/msnB5c/wB4HOJq9ATdBbvGTRtBdoAFDKSHOD5SGRkE8bcaB3QehJrwVmy9NM3Fw+8YGlYEGzzWm+wfFv8AVbRsjS09oDoeV8lhyYl0faaRI0fEOJHWjz8FRbq9Ncx3rbKw+Utbb2ADqGigfIfVNrN5z2a07drxOl+KzMHmUb2W08QvfJMvEmJj3jXaaKrUgdseRrilh88vX+yz+EuX9OkRx7rQ0cGgN9BSdKSS9PHl/skJ0hMEik0UgFSSdIpMiUmJKTEg9FkYfLCe1vbo181q8XmjWWBqRx6DxWoxue4hwDN6t7RrG8SOpPRYufOWesa+HCy7rVbUQj3pAcS2upOqrUsdUt3jHAyCMG61e75kLAixIMj3GqDSGj5KjHHpdle2rcR6KBgb1Xpv9gtoam75rzLVb6qvZnYDESMc3ckLRYsA6cei6nFTmC+0C3XvBGtrjtK15HtqYwGSi2jQOHEDvV3HddVVnN9jGbGPZ76W2BkbCYmsvefqLMljSmb2nXXkqBnGJLXlvKjXiDr8iF3LDYqOdnZIc1wIPgRRtcQ2lwxbI9p+JjiPNpojzA+aw+Vw44WXFt8blyy3MmlnxbnEN5c1ObCNIHbI/ir5LxxeG3wC01vNu+8aEH5L3yfBQgfbxvcb1LTYIpw66fdKoxnTTnldsnB0CLeC3oSthJm8UbQCaB4HdNeRW1y/NcFG07mFLnOY0EboA3mmwbcdD3jisfMv85K0ujYyKMuc2JuupJPaPPifmqLO+500Y5Wzpi5YwGUlmjSAaqtTfpouw5LhQ2CE7o3hGBvULo9qr41quZ5TgTJMI28XvrwFUT5NBK641gAAHACh4DQLb/z8e8sv8Yf+hlqY4hCEUuu5JITpJACEUikAkJoTBKTOKSlGkGieW27/AKUWrnfjf0votBFmBPvcQ78rB06ALK2hl91ho4QdX9p+up5m/VaTHO3YI2fiO8fp9FycI6WdeWHkpkjzxIq+8/2FrydFNzzVciVBy0RQRCRCkUk9o6KkgE0FGxpl5Zm0kDw5h05t5Fem3uUukhhzCNv2WIaC8gfA/g1x/deAKPXxCrG0WaiNu409pw1/dafqV0P2P7XMxWDdgJ91z4mkMa6iJMOeVHju3unu3VDP5z1TwvpfZyaF/Ec7Lm+PBw8/osiRu8ByKum2PswdE90mD7TLswHVzDf/AMbj8Q7jr3lUkZhuEtkaQ4HUEEEHzWTLjyxbMOTHJmYGB1izw8VYAezQVdhzFo1tZ0OZF5puvUrNnju9tmPJJNR0bYHKqY6dw1dbI7/AD2nDxIr+HvVvpYGz8O5hYG9I2epG8fmSs9dzgwmGEkcHnzuedyopCEK5SSE6RSewVIpOkUjZo0hNOk9kipM4pKTOKWw5vtRjy7EFvAhrWgd5/sLX7QSOY8NkIBa1oFd6x87lL8dv8WiUk+ANfReG1UpnmLm8C5voAFzMZrTflftGWSm2ToBxSikttg2DzXljoi6MtHEhGDjLYg08grEEoJw66N0aPckJxvbt68aWugxccG/vuFkk7o1PpyWsxGeASF7ByoA/0QFlnnDTqQPFabMdqWt0j7R68vTmq9jc0fIbc4n9B4ALBLkbSke2JxTnuJcbJNkr1yzNpMPMyaF27JG7eaf1B6giwR0KwCmCoJafT2ye0sWY4VsrKDvhkj5seOI8OYPMFYe0GxMWI+NgJ/FwcPAjVcR2E2wfl+JD9TE6myxjm3k4fvNux11HNfTWXYpk0bJI3BzHtDmuGocDwIVv7op/ZenF859ls0DTJH9pENXCvtGDrX3h3jh05o2TyI4jEMgiBIsOlkGoij5kn8R4AcyV0Xb3buPANbFGWnFSjsA6tiadPeSefAcz3Arm2zO22LwMo7QdET28OWsa1w5lm6Buu7/UFZbwbu9tU57MdadUw+aN/bMThKDTAIXRjrC+NtejgR5hbJcW2/2pezNxisM9zBJhoDG8VZY5pDgQbB7QIIPNq3eR+2Pg3FxXp/rRaX3mM6ehHgt2GfWqw54Xe46ektRlu2GCnA93PHZ+487jv9r6+S3A4Xy68vVXbivRJ0nSVJkVIUqQgIoTRSAipsSpSYNUBxYS7z7PUk+trxmcSTpzVkxT4g0lpHk1asvaVz5W6xrZpNO6uPRVfM9p3G2x6N4F3N38gtvtdjdyHcH33USPwjUj9FR3OToker8TfFebpF5EoJS2ek99RtRtNAO0wUkmtQaQXTfZF7QXYZ/7JIQY5CfcFxoRzO+6T+Bx+fiVzNMFOXRWbjrm1eyxlMrpHl05d7xszup+4R+HSq5WFVIZwY92WmyMJbXM1x4dOqt2x+0wxuG3Zjc0IDZSeL4jQbN4g0HeR5qt4/CBmKmrm+vl181dcZqWKN96rFzbDmXAMlGvuJCGv5GGYglt/uy0f/3VeEv99Fdsvt+WYvD/AHmw++YBz9y4b4r8mvkqE12irWTtlsnPVbTLdp8TAfsppGdzXGv9vArQBy9A5GxY6jkftilbQxLGyN5vZTH+NfCfQK+Zdt1gZt0Nna1zuDJLY6+hvT5r50a9e4m0U5yWK7xx9RoVC9k+0zp4HQSEl0IBYTqTGTVfwmvJwV9V+N3NqbNXQQhCkQUmcVFSYgOK4kkMu+Kx2OtZMmILhRGi8y+uAXNljdZVQ2vm7bB3E/Ovoq6VYtsm3KzSvs//ACcq2QpbMFIo3kWgBFpIQSYKXBIFSTCQKdrzGinSAz8mzaTDTNlj4t4t5OaRTmO7iLCtrsUyR5kYbDwHC+IFVR7xRHkqItnkeN3XhpPZPyJ4Kcy1NIZY77XHL8SIpQ4/CbDhpqx4LJAf4XOVELN0lv4SW+hI+iuDxbSqaT2nXx3jfqlaMTUmlRCaRvS1O9F5gqTSmFz9lOYmPMIRekm9Ef4mmv8AkGrvK+XspxjopGPYacxwc097TY+YX0zl2ObNDHKwgtkY14rvFkeRseSu4r+FHJO2RSaEUrlQUo+KjSnGEBxR4OhXnFKH3RuuK9JD2B4LAynQuXP027aHbOGnRu6gt9DY/U+iqzrVy2zbbG/m+hVNcUJRAlJNJMjBQkhACm0qCYQE0NKQKdJhNMFRa5STC35fit+MHqNR3jiqzim1K/8AMVsNnMRq5h56jy0P0WDmH+s/x+iEY8wmoAqQKAmEwVC0iUbD2hK7b7GscX4SWMm/dyggdA9t+ltK4dC5dN9jOeNZiHwFt++AIffAxhzqI6EE+YClx3VQ5J07LSEJrWzEpM4pKTBqkHE5vhHgsTLGfECttI9rvurzDmg1u6rBuN2qrO1sdxWPukX+n1VLe1dSzTBiWJ7AK3mmvHiPmAuYyNS2cYxCSm5QTAQhJMhSEIQDClaghAeikCvMFNpTDOyybdlYe+j4HT6p5ift3/mWG19eS9sW+5XnqbQBadqATQSdpOcokpIoegOi2eR5rJh5WyQuLJGnRw9CPAix5rxgyd74nSAtAaLomiR3KOAwr5DUbS4/314JSix9RZbjBLDHIOEkbH/7mgn5krKXOfZftYSBgsR2ZIwfdXoS0amM94FkHmPBdGWvG7jJlNUKTBqoqcaki4h+1t5WoHEjvXl/iUf4vkm7HtGt6LButz0OJ/MqNtBhdyd9Cg7ti+/j87Vy/wAVZ1PotJtUGvja4cWmv4T/AFr1QIqLl5lerl5kJw0EIpCZGhJMIBIUmRlxoCz0WUcomq9w+VFGz0xAmm6FwNEEHpRUSgkrUg7UqAKk1AeidqATLkwkSsrLsH7x2vAfNYS3UEfu2D8R0aO8qOV0ljNs6QE/YsNNr7R/Xnuj6rZxRtwzQW3Z0DBxJWGyJsTA5xsngOZcVkYTEgEvkOtfEeDR0HQKm1dGUGGP/Nb5EzHMe3hu6EU3qu55RmTcRBHMz4ZGh1dDwc3yII8lwKLCnFOJc4xx8WAAank8g8ld/Y5tHrJg3uvVz4Tysf6jR4gb1dxWnhz0yc+P5jqSmxRUmcVq2yvnKXBhmqyYcOHQ/VRzgdhe+Wj7ELDI2ba2UBtC1m4rDgxC+fHzWvx/xrazD7EeCehtz6ZtEjpp5heJcsvM2VK7vN+oWEhIEpIKEyCEItAekEu64H+6VjweODh2T4joqwvbDYksNj0KjljtPHLS3xkE8V6+5aTwafILSYLNA7Q0D06+a2DJwefoqruLtysx+Cj0JYw89WtWxybZXD5jHPGGthxcI95HJGN1s0VgOEkQ7Ic0ub2m1Ydw011Tn6KxeyyWszOg1w01u1sDs6dNSW+gU+HK+0ivmnx3HNMXhHRPcx4pzTRHevLcCu/tUy8NxPvGj4rB/UH9VRrWjPHV0oxu5t6MaAb6LMjzIhwLgDXDksEORahZKlvSwDMo5HBxO7ujRrup4nv6KGIzFjjr8IPw0e1XM93ctFabZFH0iXvW+zLPy5obHp1PDTmAsfKM1fBKyWM05jg5p7xy8OXgVq99SD05JPpDK2/b6T2X9oGFxxDGEslIv3LxRNC3bjhYcBr31yVpj4r5l2EzUQY/DyPPZbK3ePRruyT5B1r6ZjGqvxy3O1GWOnz5m7Lbp3LNZhPdsDd4O0ux3rGme7fDaF6aLOZgJqrdHqs69iQ7My4hrpGVTeXM0pmAuY1g4ns+fBb3JsTPBG5ojad4nn10WjlneyUDdAcHbw/VPcqPas7cbPvwro9+reHURzAr+aqpV69puYTTDDvkFAB7RXC7af78FRbTqU3rskk0kjCEIQDQkhAO1mQ5kWiv6LCQlZs5dNj/AIq+9PSlePZ/j/dmSeTRz2iNg/cvec7zIaB4Fc4ZIQbBIPULKwuMdvdp7gOvH1TxkxuxlblNLztpihMx1a8x4jVUC1vJJHbm9e82jra0FqeWW0MZpO095ee8i1FJ6Wi1DeRvJBNrlIOXkUwUBlYeTVfU2xmZGfA4aV3xOhbvHq5vYcfVpXypGV9EezrO44ctw8cm9vtY4kBpNbz3PA9HBSw+1fJOnKzi71vXqvX/ABV9fGfVap4fXL0SAk7vRHRtyM2eB8Z9V5nGXqTr1Wrc1/8AYTEb6/oj/A9s3d76FzS7h2m/maD+oseapas+MDhG8390/PT6qsJJQJITKRkhCEAIQhACEIQAhCEBkw40iNzOR4dx5/JeFqKEBJCSbRfBAK07SpCAdotJZGHwL3/C0kdeA9UGysmw3vJWjkO07wHLz4ea6TgNp5Y27odoOCo+X5e6McLJ4kfoFmDe6fNOSflC7ZSkE0IgJxUHuIQhMmBm7j7h/l/3NVWKEJVKEhCEjCEIQAhCEAIQhACEIQAhCEAKTTRSQgLhJl0cmrmgkgGxodR1Cg3ZiE/j8N4fyQhCMZUGSwM4MBPV1u/XRZ+6BWiSFKElWiTWjohCkT//2Q=="/>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CEAAkGBhISEBQUEhQUFRQVFBQUFBAUFBQVFRQUFRUVFBQVFBQXHCYeFxkjGRUUHy8gIycpLCwsFR4xNTAqNSYrLCkBCQoKDgwOGg8PGikdHCApKiksKSkpKSwsKSwsKSkpKSwpLCkpKSkpLCkpKSkpLCksLCkpKSwpLCkpLCwsKSksKf/AABEIAPQAzgMBIgACEQEDEQH/xAAcAAACAgMBAQAAAAAAAAAAAAAAAQIGBAUHAwj/xABBEAABBAADBQUFBQYFBAMAAAABAAIDEQQFIQYSMUFRImFxgZEHEzKhwSNCUnKxFGKC0eHwFSQzkqJTssLxQ3OD/8QAGgEAAgMBAQAAAAAAAAAAAAAAAAECAwQFBv/EACQRAQEAAgICAgEFAQAAAAAAAAABAhEDIQQSIjFBEzJRYYEF/9oADAMBAAIRAxEAPwDo1JKVIXXcxFY2Zyxtw8zpHhgbG4gkXZo0KWVSqvtFlaMIQXUSRQ6qHJb63SeH7opPs9zr3WLLT8Mpquh4rrq4XsjM1uOi3uG9XnyXdVHhvxPlnYpCE1crKkJql7T+0FsW8zD0540MhFtHD4R97x4KGWcxm6ljjcuot8+Iaxu89zWtH3nEAepWvO0+Euv2iK/zj9eC4lm2dzTOLpZHOPUn6clqHYs8j81lvlfxGieP/NfR+HzCKT4JGP8AyuaT6ArIXzXBj3tIIcQQbBB1HgVdNm/aZNCQ2c+9j7/jaO53PwPqp4eRL9oZcFn07AhYuWZnHiI2yRO3mu58weYI5EdFlLVvaiwUhNJNHQSTQgypCaECkkpUikGVKUaSkzilQmhNCiZbq5v7TsJIZ2hu88BtkVo0ldAzDNDCwCNhdK6wNLA8VzbMsxnc5xkd2rII4LBzc1uXrPw18fFrHakfsL2m91wIN3XArsWwmaumwo3zb2HdJPFUT3hJ4hZmWZrLC8e75mt3kU+Pl9aM+PcdTQvPCvJY0uFEgEhTe6gSeABPpqtzIo+3e1JY44eP8P2rgddeDBXDlZ6GlzmWB8hG6CTQsAd/L0C2LN6aVz3E05xLj3PdZ8uK6ps3leEiwVsAL6Pbdx3uR/RcTyPI3k63Dw6xcQxOQz3RY4dVjuyaUfcPkuk5u4OfQIIHNYTIwqv1emicMqkw7OSuF/I8VkP2ZkAux4K5tw446IkipR/Xqd8eaVrZbaeXBTjtfZlwEkZ1BbdEjo4DUELuMUgc0OBsEAg9QRYK4JnsFSaDjR811X2bZmZsAwH4onGI+A7Tfka8l1fE5fbpyfJ4/W7WikJ0ilu2xkhOkUgEhNJBhCEIIJs4pUpMQHokpIpRSa/OGu90S07rhwIXPM1ydwBlJJtxBvr1XScyH2Z8lT85d/lT/wDYVzvJ65I28HeCje5IY67Gui3+yeWl+IiJPZ414LX49tN8grDsYftYvyuUsMfkjnl8XQKWHnMhbhpnDiIpCPEMdSzVr8/c39mmaSAXRSNaCQLJYaAvieC3X6ZJO3IMpxW78J10BNmiD1Vmy7HPMTgL3SSLPLTU9ONeqqGzuG94CXEkD7vLj/RXXBviihe6R261rbo/CeYFeS81y35aeg4p8dtA/COa6iVkws71Xcy2v33uc1jyCdDX0HBPCZ+4kWC2zwKllhdJYZy1Z4uBHQqT2aLT47FPaN5vMaFV8Z5iC6vextP5q+ihjh7Ls8/T7b/M8Dvj94cFv/ZBOQ7Exk8o31/uaT8wq3luYSOoSU7iBI0gg9xpZeQYubCyzSsNNLw1woHea1wd5Citfj5/pZbv0w8/HeWax+3YqQhrgRY4HUeB4JruxxEUUmhAJFJ0ikBFCklSASkwapKTOKA9EJ0ko7SeeKguMkmgK1VCzudtPjBsbxcHDvXSnviZA4zEbp5FcrzLERl53OFmrXM5b7cm2/j+OGmmmjLhRK3Gy2KDJ4946ai/Fa57x3KWFcwvbvaCxZ7lZjbvavKTTrAVB9qUDicMRdVOCeV7rSAfQq8YKRhY3ccCK0NrUbcYD3uBloasp47qNO/4ly1c09uOxTwZTHkm3Ldmmbkz93VpbyNhrhRq/NPajEPf2GtJA15hm8atx61wTySDcbIODjbvGqojuW695EY3F9WSAB3f+1wbflt2tdaUNmFksb0jq/6bGkDw0/msnB5c/wB4HOJq9ATdBbvGTRtBdoAFDKSHOD5SGRkE8bcaB3QehJrwVmy9NM3Fw+8YGlYEGzzWm+wfFv8AVbRsjS09oDoeV8lhyYl0faaRI0fEOJHWjz8FRbq9Ncx3rbKw+Utbb2ADqGigfIfVNrN5z2a07drxOl+KzMHmUb2W08QvfJMvEmJj3jXaaKrUgdseRrilh88vX+yz+EuX9OkRx7rQ0cGgN9BSdKSS9PHl/skJ0hMEik0UgFSSdIpMiUmJKTEg9FkYfLCe1vbo181q8XmjWWBqRx6DxWoxue4hwDN6t7RrG8SOpPRYufOWesa+HCy7rVbUQj3pAcS2upOqrUsdUt3jHAyCMG61e75kLAixIMj3GqDSGj5KjHHpdle2rcR6KBgb1Xpv9gtoam75rzLVb6qvZnYDESMc3ckLRYsA6cei6nFTmC+0C3XvBGtrjtK15HtqYwGSi2jQOHEDvV3HddVVnN9jGbGPZ76W2BkbCYmsvefqLMljSmb2nXXkqBnGJLXlvKjXiDr8iF3LDYqOdnZIc1wIPgRRtcQ2lwxbI9p+JjiPNpojzA+aw+Vw44WXFt8blyy3MmlnxbnEN5c1ObCNIHbI/ir5LxxeG3wC01vNu+8aEH5L3yfBQgfbxvcb1LTYIpw66fdKoxnTTnldsnB0CLeC3oSthJm8UbQCaB4HdNeRW1y/NcFG07mFLnOY0EboA3mmwbcdD3jisfMv85K0ujYyKMuc2JuupJPaPPifmqLO+500Y5Wzpi5YwGUlmjSAaqtTfpouw5LhQ2CE7o3hGBvULo9qr41quZ5TgTJMI28XvrwFUT5NBK641gAAHACh4DQLb/z8e8sv8Yf+hlqY4hCEUuu5JITpJACEUikAkJoTBKTOKSlGkGieW27/AKUWrnfjf0votBFmBPvcQ78rB06ALK2hl91ho4QdX9p+up5m/VaTHO3YI2fiO8fp9FycI6WdeWHkpkjzxIq+8/2FrydFNzzVciVBy0RQRCRCkUk9o6KkgE0FGxpl5Zm0kDw5h05t5Fem3uUukhhzCNv2WIaC8gfA/g1x/deAKPXxCrG0WaiNu409pw1/dafqV0P2P7XMxWDdgJ91z4mkMa6iJMOeVHju3unu3VDP5z1TwvpfZyaF/Ec7Lm+PBw8/osiRu8ByKum2PswdE90mD7TLswHVzDf/AMbj8Q7jr3lUkZhuEtkaQ4HUEEEHzWTLjyxbMOTHJmYGB1izw8VYAezQVdhzFo1tZ0OZF5puvUrNnju9tmPJJNR0bYHKqY6dw1dbI7/AD2nDxIr+HvVvpYGz8O5hYG9I2epG8fmSs9dzgwmGEkcHnzuedyopCEK5SSE6RSewVIpOkUjZo0hNOk9kipM4pKTOKWw5vtRjy7EFvAhrWgd5/sLX7QSOY8NkIBa1oFd6x87lL8dv8WiUk+ANfReG1UpnmLm8C5voAFzMZrTflftGWSm2ToBxSikttg2DzXljoi6MtHEhGDjLYg08grEEoJw66N0aPckJxvbt68aWugxccG/vuFkk7o1PpyWsxGeASF7ByoA/0QFlnnDTqQPFabMdqWt0j7R68vTmq9jc0fIbc4n9B4ALBLkbSke2JxTnuJcbJNkr1yzNpMPMyaF27JG7eaf1B6giwR0KwCmCoJafT2ye0sWY4VsrKDvhkj5seOI8OYPMFYe0GxMWI+NgJ/FwcPAjVcR2E2wfl+JD9TE6myxjm3k4fvNux11HNfTWXYpk0bJI3BzHtDmuGocDwIVv7op/ZenF859ls0DTJH9pENXCvtGDrX3h3jh05o2TyI4jEMgiBIsOlkGoij5kn8R4AcyV0Xb3buPANbFGWnFSjsA6tiadPeSefAcz3Arm2zO22LwMo7QdET28OWsa1w5lm6Buu7/UFZbwbu9tU57MdadUw+aN/bMThKDTAIXRjrC+NtejgR5hbJcW2/2pezNxisM9zBJhoDG8VZY5pDgQbB7QIIPNq3eR+2Pg3FxXp/rRaX3mM6ehHgt2GfWqw54Xe46ektRlu2GCnA93PHZ+487jv9r6+S3A4Xy68vVXbivRJ0nSVJkVIUqQgIoTRSAipsSpSYNUBxYS7z7PUk+trxmcSTpzVkxT4g0lpHk1asvaVz5W6xrZpNO6uPRVfM9p3G2x6N4F3N38gtvtdjdyHcH33USPwjUj9FR3OToker8TfFebpF5EoJS2ek99RtRtNAO0wUkmtQaQXTfZF7QXYZ/7JIQY5CfcFxoRzO+6T+Bx+fiVzNMFOXRWbjrm1eyxlMrpHl05d7xszup+4R+HSq5WFVIZwY92WmyMJbXM1x4dOqt2x+0wxuG3Zjc0IDZSeL4jQbN4g0HeR5qt4/CBmKmrm+vl181dcZqWKN96rFzbDmXAMlGvuJCGv5GGYglt/uy0f/3VeEv99Fdsvt+WYvD/AHmw++YBz9y4b4r8mvkqE12irWTtlsnPVbTLdp8TAfsppGdzXGv9vArQBy9A5GxY6jkftilbQxLGyN5vZTH+NfCfQK+Zdt1gZt0Nna1zuDJLY6+hvT5r50a9e4m0U5yWK7xx9RoVC9k+0zp4HQSEl0IBYTqTGTVfwmvJwV9V+N3NqbNXQQhCkQUmcVFSYgOK4kkMu+Kx2OtZMmILhRGi8y+uAXNljdZVQ2vm7bB3E/Ovoq6VYtsm3KzSvs//ACcq2QpbMFIo3kWgBFpIQSYKXBIFSTCQKdrzGinSAz8mzaTDTNlj4t4t5OaRTmO7iLCtrsUyR5kYbDwHC+IFVR7xRHkqItnkeN3XhpPZPyJ4Kcy1NIZY77XHL8SIpQ4/CbDhpqx4LJAf4XOVELN0lv4SW+hI+iuDxbSqaT2nXx3jfqlaMTUmlRCaRvS1O9F5gqTSmFz9lOYmPMIRekm9Ef4mmv8AkGrvK+XspxjopGPYacxwc097TY+YX0zl2ObNDHKwgtkY14rvFkeRseSu4r+FHJO2RSaEUrlQUo+KjSnGEBxR4OhXnFKH3RuuK9JD2B4LAynQuXP027aHbOGnRu6gt9DY/U+iqzrVy2zbbG/m+hVNcUJRAlJNJMjBQkhACm0qCYQE0NKQKdJhNMFRa5STC35fit+MHqNR3jiqzim1K/8AMVsNnMRq5h56jy0P0WDmH+s/x+iEY8wmoAqQKAmEwVC0iUbD2hK7b7GscX4SWMm/dyggdA9t+ltK4dC5dN9jOeNZiHwFt++AIffAxhzqI6EE+YClx3VQ5J07LSEJrWzEpM4pKTBqkHE5vhHgsTLGfECttI9rvurzDmg1u6rBuN2qrO1sdxWPukX+n1VLe1dSzTBiWJ7AK3mmvHiPmAuYyNS2cYxCSm5QTAQhJMhSEIQDClaghAeikCvMFNpTDOyybdlYe+j4HT6p5ift3/mWG19eS9sW+5XnqbQBadqATQSdpOcokpIoegOi2eR5rJh5WyQuLJGnRw9CPAix5rxgyd74nSAtAaLomiR3KOAwr5DUbS4/314JSix9RZbjBLDHIOEkbH/7mgn5krKXOfZftYSBgsR2ZIwfdXoS0amM94FkHmPBdGWvG7jJlNUKTBqoqcaki4h+1t5WoHEjvXl/iUf4vkm7HtGt6LButz0OJ/MqNtBhdyd9Cg7ti+/j87Vy/wAVZ1PotJtUGvja4cWmv4T/AFr1QIqLl5lerl5kJw0EIpCZGhJMIBIUmRlxoCz0WUcomq9w+VFGz0xAmm6FwNEEHpRUSgkrUg7UqAKk1AeidqATLkwkSsrLsH7x2vAfNYS3UEfu2D8R0aO8qOV0ljNs6QE/YsNNr7R/Xnuj6rZxRtwzQW3Z0DBxJWGyJsTA5xsngOZcVkYTEgEvkOtfEeDR0HQKm1dGUGGP/Nb5EzHMe3hu6EU3qu55RmTcRBHMz4ZGh1dDwc3yII8lwKLCnFOJc4xx8WAAank8g8ld/Y5tHrJg3uvVz4Tysf6jR4gb1dxWnhz0yc+P5jqSmxRUmcVq2yvnKXBhmqyYcOHQ/VRzgdhe+Wj7ELDI2ba2UBtC1m4rDgxC+fHzWvx/xrazD7EeCehtz6ZtEjpp5heJcsvM2VK7vN+oWEhIEpIKEyCEItAekEu64H+6VjweODh2T4joqwvbDYksNj0KjljtPHLS3xkE8V6+5aTwafILSYLNA7Q0D06+a2DJwefoqruLtysx+Cj0JYw89WtWxybZXD5jHPGGthxcI95HJGN1s0VgOEkQ7Ic0ub2m1Ydw011Tn6KxeyyWszOg1w01u1sDs6dNSW+gU+HK+0ivmnx3HNMXhHRPcx4pzTRHevLcCu/tUy8NxPvGj4rB/UH9VRrWjPHV0oxu5t6MaAb6LMjzIhwLgDXDksEORahZKlvSwDMo5HBxO7ujRrup4nv6KGIzFjjr8IPw0e1XM93ctFabZFH0iXvW+zLPy5obHp1PDTmAsfKM1fBKyWM05jg5p7xy8OXgVq99SD05JPpDK2/b6T2X9oGFxxDGEslIv3LxRNC3bjhYcBr31yVpj4r5l2EzUQY/DyPPZbK3ePRruyT5B1r6ZjGqvxy3O1GWOnz5m7Lbp3LNZhPdsDd4O0ux3rGme7fDaF6aLOZgJqrdHqs69iQ7My4hrpGVTeXM0pmAuY1g4ns+fBb3JsTPBG5ojad4nn10WjlneyUDdAcHbw/VPcqPas7cbPvwro9+reHURzAr+aqpV69puYTTDDvkFAB7RXC7af78FRbTqU3rskk0kjCEIQDQkhAO1mQ5kWiv6LCQlZs5dNj/AIq+9PSlePZ/j/dmSeTRz2iNg/cvec7zIaB4Fc4ZIQbBIPULKwuMdvdp7gOvH1TxkxuxlblNLztpihMx1a8x4jVUC1vJJHbm9e82jra0FqeWW0MZpO095ee8i1FJ6Wi1DeRvJBNrlIOXkUwUBlYeTVfU2xmZGfA4aV3xOhbvHq5vYcfVpXypGV9EezrO44ctw8cm9vtY4kBpNbz3PA9HBSw+1fJOnKzi71vXqvX/ABV9fGfVap4fXL0SAk7vRHRtyM2eB8Z9V5nGXqTr1Wrc1/8AYTEb6/oj/A9s3d76FzS7h2m/maD+oseapas+MDhG8390/PT6qsJJQJITKRkhCEAIQhACEIQAhCEBkw40iNzOR4dx5/JeFqKEBJCSbRfBAK07SpCAdotJZGHwL3/C0kdeA9UGysmw3vJWjkO07wHLz4ea6TgNp5Y27odoOCo+X5e6McLJ4kfoFmDe6fNOSflC7ZSkE0IgJxUHuIQhMmBm7j7h/l/3NVWKEJVKEhCEjCEIQAhCEAIQhACEIQAhCEAKTTRSQgLhJl0cmrmgkgGxodR1Cg3ZiE/j8N4fyQhCMZUGSwM4MBPV1u/XRZ+6BWiSFKElWiTWjohCkT//2Q=="/>
          <p:cNvSpPr>
            <a:spLocks noChangeAspect="1" noChangeArrowheads="1"/>
          </p:cNvSpPr>
          <p:nvPr>
            <p:custDataLst>
              <p:tags r:id="rId3"/>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3547104" y="312738"/>
            <a:ext cx="1962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http://www.rescorp.org/gdresources/downloads/carl_wieman_Courtesy_of_UBC.jpg"/>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1022797" y="2646044"/>
            <a:ext cx="1714500" cy="223456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2.bp.blogspot.com/_YldhY2H2N-U/TQTdMNe1NMI/AAAAAAAAA44/Mbf1INs2Dzg/s1600/nobel.jpg"/>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875144" y="3200400"/>
            <a:ext cx="1125855" cy="11258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beth\AppData\Local\Microsoft\Windows\Temporary Internet Files\Content.IE5\WWM38NRT\MC900442048[1].png"/>
          <p:cNvPicPr>
            <a:picLocks noChangeAspect="1" noChangeArrowheads="1"/>
          </p:cNvPicPr>
          <p:nvPr>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3561056" y="3581400"/>
            <a:ext cx="762113" cy="114317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beth\AppData\Local\Microsoft\Windows\Temporary Internet Files\Content.IE5\DM7TJF41\MC900060338[1].wmf"/>
          <p:cNvPicPr>
            <a:picLocks noChangeAspect="1" noChangeArrowheads="1"/>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273766" y="3345926"/>
            <a:ext cx="1274481" cy="150463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people.morrisville.edu/~uddoula/teaching/img/PhysicsLab.gif"/>
          <p:cNvPicPr>
            <a:picLocks noChangeAspect="1" noChangeArrowheads="1"/>
          </p:cNvPicPr>
          <p:nvPr>
            <p:custDataLst>
              <p:tags r:id="rId9"/>
            </p:custDataLst>
          </p:nvPr>
        </p:nvPicPr>
        <p:blipFill>
          <a:blip r:embed="rId18">
            <a:extLst>
              <a:ext uri="{28A0092B-C50C-407E-A947-70E740481C1C}">
                <a14:useLocalDpi xmlns:a14="http://schemas.microsoft.com/office/drawing/2010/main" val="0"/>
              </a:ext>
            </a:extLst>
          </a:blip>
          <a:srcRect/>
          <a:stretch>
            <a:fillRect/>
          </a:stretch>
        </p:blipFill>
        <p:spPr bwMode="auto">
          <a:xfrm>
            <a:off x="5911007" y="4391900"/>
            <a:ext cx="3172760" cy="24661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custDataLst>
              <p:tags r:id="rId10"/>
            </p:custDataLst>
          </p:nvPr>
        </p:nvSpPr>
        <p:spPr>
          <a:xfrm>
            <a:off x="6858000" y="3345926"/>
            <a:ext cx="2012602" cy="1200329"/>
          </a:xfrm>
          <a:prstGeom prst="rect">
            <a:avLst/>
          </a:prstGeom>
        </p:spPr>
        <p:txBody>
          <a:bodyPr wrap="none">
            <a:spAutoFit/>
          </a:bodyPr>
          <a:lstStyle/>
          <a:p>
            <a:pPr lvl="0" algn="ctr"/>
            <a:r>
              <a:rPr lang="en-US" sz="3600" dirty="0" smtClean="0">
                <a:solidFill>
                  <a:srgbClr val="F79646">
                    <a:lumMod val="75000"/>
                  </a:srgbClr>
                </a:solidFill>
              </a:rPr>
              <a:t>Authentic</a:t>
            </a:r>
            <a:br>
              <a:rPr lang="en-US" sz="3600" dirty="0" smtClean="0">
                <a:solidFill>
                  <a:srgbClr val="F79646">
                    <a:lumMod val="75000"/>
                  </a:srgbClr>
                </a:solidFill>
              </a:rPr>
            </a:br>
            <a:r>
              <a:rPr lang="en-US" sz="3600" dirty="0" smtClean="0">
                <a:solidFill>
                  <a:srgbClr val="F79646">
                    <a:lumMod val="75000"/>
                  </a:srgbClr>
                </a:solidFill>
              </a:rPr>
              <a:t>activity</a:t>
            </a:r>
            <a:endParaRPr lang="en-US" sz="3600" dirty="0">
              <a:solidFill>
                <a:srgbClr val="F79646">
                  <a:lumMod val="75000"/>
                </a:srgbClr>
              </a:solidFill>
            </a:endParaRPr>
          </a:p>
        </p:txBody>
      </p:sp>
    </p:spTree>
    <p:extLst>
      <p:ext uri="{BB962C8B-B14F-4D97-AF65-F5344CB8AC3E}">
        <p14:creationId xmlns:p14="http://schemas.microsoft.com/office/powerpoint/2010/main" val="333639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Authentic Tasks*</a:t>
            </a:r>
            <a:endParaRPr lang="en-US" dirty="0"/>
          </a:p>
        </p:txBody>
      </p:sp>
      <p:sp>
        <p:nvSpPr>
          <p:cNvPr id="3" name="Content Placeholder 2"/>
          <p:cNvSpPr>
            <a:spLocks noGrp="1"/>
          </p:cNvSpPr>
          <p:nvPr>
            <p:ph idx="1"/>
            <p:custDataLst>
              <p:tags r:id="rId2"/>
            </p:custDataLst>
          </p:nvPr>
        </p:nvSpPr>
        <p:spPr>
          <a:xfrm>
            <a:off x="457200" y="1600200"/>
            <a:ext cx="8382000" cy="4525963"/>
          </a:xfrm>
        </p:spPr>
        <p:txBody>
          <a:bodyPr>
            <a:normAutofit lnSpcReduction="10000"/>
          </a:bodyPr>
          <a:lstStyle/>
          <a:p>
            <a:r>
              <a:rPr lang="en-US" dirty="0" smtClean="0"/>
              <a:t>These are the ways in which effective computer-savvy people WORK in their actual practices!</a:t>
            </a:r>
          </a:p>
          <a:p>
            <a:r>
              <a:rPr lang="en-US" dirty="0" smtClean="0"/>
              <a:t>Cognitive Apprenticeship</a:t>
            </a:r>
          </a:p>
          <a:p>
            <a:pPr lvl="1"/>
            <a:r>
              <a:rPr lang="en-US" dirty="0" smtClean="0"/>
              <a:t>Simple tasks representative of expert behaviors</a:t>
            </a:r>
          </a:p>
          <a:p>
            <a:pPr lvl="1"/>
            <a:r>
              <a:rPr lang="en-US" dirty="0" smtClean="0"/>
              <a:t>Develop and apply skills in REAL WORLD environment</a:t>
            </a:r>
          </a:p>
          <a:p>
            <a:r>
              <a:rPr lang="en-US" dirty="0" smtClean="0"/>
              <a:t>Why computing?  Math, sure, I use that in my major…</a:t>
            </a:r>
          </a:p>
        </p:txBody>
      </p:sp>
      <p:sp>
        <p:nvSpPr>
          <p:cNvPr id="4" name="TextBox 3"/>
          <p:cNvSpPr txBox="1"/>
          <p:nvPr>
            <p:custDataLst>
              <p:tags r:id="rId3"/>
            </p:custDataLst>
          </p:nvPr>
        </p:nvSpPr>
        <p:spPr>
          <a:xfrm>
            <a:off x="0" y="6011855"/>
            <a:ext cx="9204379" cy="830997"/>
          </a:xfrm>
          <a:prstGeom prst="rect">
            <a:avLst/>
          </a:prstGeom>
          <a:noFill/>
          <a:ln>
            <a:solidFill>
              <a:schemeClr val="tx1"/>
            </a:solidFill>
          </a:ln>
        </p:spPr>
        <p:txBody>
          <a:bodyPr wrap="none" rtlCol="0">
            <a:spAutoFit/>
          </a:bodyPr>
          <a:lstStyle/>
          <a:p>
            <a:pPr algn="ctr"/>
            <a:r>
              <a:rPr lang="en-US" sz="2400" dirty="0" smtClean="0">
                <a:solidFill>
                  <a:schemeClr val="accent6">
                    <a:lumMod val="75000"/>
                  </a:schemeClr>
                </a:solidFill>
              </a:rPr>
              <a:t>Brown, Collins, </a:t>
            </a:r>
            <a:r>
              <a:rPr lang="en-US" sz="2400" dirty="0" err="1" smtClean="0">
                <a:solidFill>
                  <a:schemeClr val="accent6">
                    <a:lumMod val="75000"/>
                  </a:schemeClr>
                </a:solidFill>
              </a:rPr>
              <a:t>Duguid</a:t>
            </a:r>
            <a:r>
              <a:rPr lang="en-US" sz="2400" dirty="0" smtClean="0">
                <a:solidFill>
                  <a:schemeClr val="accent6">
                    <a:lumMod val="75000"/>
                  </a:schemeClr>
                </a:solidFill>
              </a:rPr>
              <a:t>.  Situated Cognitions and the Culture of Learning</a:t>
            </a:r>
          </a:p>
          <a:p>
            <a:r>
              <a:rPr lang="en-US" sz="2400" dirty="0" smtClean="0">
                <a:solidFill>
                  <a:schemeClr val="accent6">
                    <a:lumMod val="75000"/>
                  </a:schemeClr>
                </a:solidFill>
              </a:rPr>
              <a:t>Educational Researcher, 18(1).</a:t>
            </a:r>
          </a:p>
        </p:txBody>
      </p:sp>
    </p:spTree>
    <p:extLst>
      <p:ext uri="{BB962C8B-B14F-4D97-AF65-F5344CB8AC3E}">
        <p14:creationId xmlns:p14="http://schemas.microsoft.com/office/powerpoint/2010/main" val="1253923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1"/>
          </a:solidFill>
        </a:ln>
      </a:spPr>
      <a:bodyPr wrap="none" rtlCol="0">
        <a:spAutoFit/>
      </a:bodyPr>
      <a:lstStyle>
        <a:defPPr algn="ctr">
          <a:defRPr sz="2400" dirty="0" smtClean="0">
            <a:solidFill>
              <a:schemeClr val="accent6">
                <a:lumMod val="7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7963</TotalTime>
  <Words>2616</Words>
  <Application>Microsoft Macintosh PowerPoint</Application>
  <PresentationFormat>On-screen Show (4:3)</PresentationFormat>
  <Paragraphs>302</Paragraphs>
  <Slides>41</Slides>
  <Notes>35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Lecture 9</vt:lpstr>
      <vt:lpstr>How To Study For Exams in CSE3 (also redo homeworks and labs (or at least review) ) </vt:lpstr>
      <vt:lpstr>Comment from a previous student:</vt:lpstr>
      <vt:lpstr>PowerPoint Presentation</vt:lpstr>
      <vt:lpstr>Why we do what we do in this class</vt:lpstr>
      <vt:lpstr>PowerPoint Presentation</vt:lpstr>
      <vt:lpstr>PowerPoint Presentation</vt:lpstr>
      <vt:lpstr>PowerPoint Presentation</vt:lpstr>
      <vt:lpstr>Authentic Tasks*</vt:lpstr>
      <vt:lpstr>Computing Will Pervade Your Life: Your Resume</vt:lpstr>
      <vt:lpstr>Why is “Loop” also called “Counted Loop”</vt:lpstr>
      <vt:lpstr>The program below has a guy walk toward a girl waving…</vt:lpstr>
      <vt:lpstr>When the code is done, how far will the guy have walked?</vt:lpstr>
      <vt:lpstr>Midterm Practice!</vt:lpstr>
      <vt:lpstr>What if we replaced our if with this?</vt:lpstr>
      <vt:lpstr>Picky, Picky</vt:lpstr>
      <vt:lpstr>Additional Midterm Practice: Can you figure this out? How do we determine who wins?</vt:lpstr>
      <vt:lpstr>Evaluate my code</vt:lpstr>
      <vt:lpstr>Imagine my project…</vt:lpstr>
      <vt:lpstr>How would you analyze this code?</vt:lpstr>
      <vt:lpstr>A New Discussion Technique: Stop and ask for confirmation,  use an Example</vt:lpstr>
      <vt:lpstr>How many of the following statements are true: Use an if-statement when</vt:lpstr>
      <vt:lpstr>What does this code do?</vt:lpstr>
      <vt:lpstr>This code lives at the end (bottom) of “forward” event handlers (not turn)</vt:lpstr>
      <vt:lpstr>What is this code checking for? (e.g. when will the party method be called)</vt:lpstr>
      <vt:lpstr>Do any of these do the same thing? (if all the objects near the tree)</vt:lpstr>
      <vt:lpstr>When does a party happen?</vt:lpstr>
      <vt:lpstr>If any object is near the palmtree: Compound Boolean Expression  (copied from one line in Alice)</vt:lpstr>
      <vt:lpstr>Review</vt:lpstr>
      <vt:lpstr>Aside: Designing if statements that use parameters as objects</vt:lpstr>
      <vt:lpstr>Chapter 7: Repetition</vt:lpstr>
      <vt:lpstr>A blinking neon sign</vt:lpstr>
      <vt:lpstr>What does this code do?  How many times does it flash…</vt:lpstr>
      <vt:lpstr>How many times does it flash…</vt:lpstr>
      <vt:lpstr>How can I mess around with this code?</vt:lpstr>
      <vt:lpstr>Bunny Square Dance</vt:lpstr>
      <vt:lpstr>PowerPoint Presentation</vt:lpstr>
      <vt:lpstr>What does this code do?</vt:lpstr>
      <vt:lpstr>The primary benefit of using a function to control the number of times a loop runs is…</vt:lpstr>
      <vt:lpstr>Games:  Infinite loops and events</vt:lpstr>
      <vt:lpstr>In the nested loops that control this code how many times should the loops run?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on Homework</dc:title>
  <dc:creator>beth</dc:creator>
  <cp:lastModifiedBy>Beth</cp:lastModifiedBy>
  <cp:revision>134</cp:revision>
  <cp:lastPrinted>2012-02-08T23:53:11Z</cp:lastPrinted>
  <dcterms:created xsi:type="dcterms:W3CDTF">2010-10-08T18:37:20Z</dcterms:created>
  <dcterms:modified xsi:type="dcterms:W3CDTF">2012-02-08T23:54:02Z</dcterms:modified>
</cp:coreProperties>
</file>