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3.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4.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5.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6.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7.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8.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9.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10.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11.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12.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13.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14.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15.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75" r:id="rId2"/>
    <p:sldId id="460" r:id="rId3"/>
    <p:sldId id="461" r:id="rId4"/>
    <p:sldId id="462" r:id="rId5"/>
    <p:sldId id="463" r:id="rId6"/>
    <p:sldId id="452" r:id="rId7"/>
    <p:sldId id="453" r:id="rId8"/>
    <p:sldId id="454" r:id="rId9"/>
    <p:sldId id="455" r:id="rId10"/>
    <p:sldId id="456" r:id="rId11"/>
    <p:sldId id="457" r:id="rId12"/>
    <p:sldId id="458" r:id="rId13"/>
    <p:sldId id="459" r:id="rId14"/>
    <p:sldId id="464" r:id="rId15"/>
    <p:sldId id="465" r:id="rId16"/>
    <p:sldId id="466" r:id="rId17"/>
    <p:sldId id="467" r:id="rId18"/>
    <p:sldId id="468" r:id="rId19"/>
    <p:sldId id="471" r:id="rId20"/>
    <p:sldId id="470" r:id="rId21"/>
    <p:sldId id="469" r:id="rId22"/>
    <p:sldId id="472" r:id="rId23"/>
    <p:sldId id="473" r:id="rId24"/>
    <p:sldId id="474" r:id="rId25"/>
    <p:sldId id="475" r:id="rId26"/>
    <p:sldId id="476" r:id="rId27"/>
    <p:sldId id="478" r:id="rId28"/>
    <p:sldId id="479" r:id="rId29"/>
    <p:sldId id="480" r:id="rId30"/>
    <p:sldId id="481" r:id="rId31"/>
    <p:sldId id="482" r:id="rId32"/>
    <p:sldId id="483" r:id="rId33"/>
  </p:sldIdLst>
  <p:sldSz cx="9144000" cy="6858000" type="screen4x3"/>
  <p:notesSz cx="6881813" cy="9296400"/>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08" autoAdjust="0"/>
    <p:restoredTop sz="72862" autoAdjust="0"/>
  </p:normalViewPr>
  <p:slideViewPr>
    <p:cSldViewPr>
      <p:cViewPr varScale="1">
        <p:scale>
          <a:sx n="66" d="100"/>
          <a:sy n="66" d="100"/>
        </p:scale>
        <p:origin x="-1770" y="-102"/>
      </p:cViewPr>
      <p:guideLst>
        <p:guide orient="horz" pos="2160"/>
        <p:guide pos="2880"/>
      </p:guideLst>
    </p:cSldViewPr>
  </p:slideViewPr>
  <p:outlineViewPr>
    <p:cViewPr>
      <p:scale>
        <a:sx n="33" d="100"/>
        <a:sy n="33" d="100"/>
      </p:scale>
      <p:origin x="42" y="857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fld id="{61F5AEF8-805B-45FC-BA62-378D49287D93}" type="datetimeFigureOut">
              <a:rPr lang="en-US" smtClean="0"/>
              <a:t>7/20/2012</a:t>
            </a:fld>
            <a:endParaRPr lang="en-US"/>
          </a:p>
        </p:txBody>
      </p:sp>
      <p:sp>
        <p:nvSpPr>
          <p:cNvPr id="4" name="Footer Placeholder 3"/>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a:defRPr sz="1200"/>
            </a:lvl1pPr>
          </a:lstStyle>
          <a:p>
            <a:fld id="{FC5CC1DC-6613-4A6A-8E25-DEFACEC0AB50}" type="slidenum">
              <a:rPr lang="en-US" smtClean="0"/>
              <a:t>‹#›</a:t>
            </a:fld>
            <a:endParaRPr lang="en-US"/>
          </a:p>
        </p:txBody>
      </p:sp>
    </p:spTree>
    <p:extLst>
      <p:ext uri="{BB962C8B-B14F-4D97-AF65-F5344CB8AC3E}">
        <p14:creationId xmlns:p14="http://schemas.microsoft.com/office/powerpoint/2010/main" val="18229484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FE0A7326-BDB4-4C0C-9525-E7462B43E4DE}" type="datetimeFigureOut">
              <a:rPr lang="en-US" smtClean="0"/>
              <a:t>7/20/2012</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6797463D-1AD7-4AE5-B127-C97A140E0419}" type="slidenum">
              <a:rPr lang="en-US" smtClean="0"/>
              <a:t>‹#›</a:t>
            </a:fld>
            <a:endParaRPr lang="en-US"/>
          </a:p>
        </p:txBody>
      </p:sp>
    </p:spTree>
    <p:extLst>
      <p:ext uri="{BB962C8B-B14F-4D97-AF65-F5344CB8AC3E}">
        <p14:creationId xmlns:p14="http://schemas.microsoft.com/office/powerpoint/2010/main" val="3929324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97463D-1AD7-4AE5-B127-C97A140E0419}" type="slidenum">
              <a:rPr lang="en-US" smtClean="0"/>
              <a:t>1</a:t>
            </a:fld>
            <a:endParaRPr lang="en-US"/>
          </a:p>
        </p:txBody>
      </p:sp>
    </p:spTree>
    <p:extLst>
      <p:ext uri="{BB962C8B-B14F-4D97-AF65-F5344CB8AC3E}">
        <p14:creationId xmlns:p14="http://schemas.microsoft.com/office/powerpoint/2010/main" val="10349599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Big Idea:  The number of times a statement inside the innermost loop of a set of nested loops “happens” (gets executed)</a:t>
            </a:r>
            <a:r>
              <a:rPr lang="en-US" baseline="0" dirty="0" smtClean="0"/>
              <a:t> is the product (multiplication) of the number of times the outermost loop runs TIMES the number of times the innermost loop runs.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Correct Answer</a:t>
            </a:r>
            <a:r>
              <a:rPr lang="en-US" baseline="0" dirty="0" smtClean="0"/>
              <a:t> and Why:</a:t>
            </a:r>
          </a:p>
          <a:p>
            <a:r>
              <a:rPr lang="en-US" dirty="0" smtClean="0"/>
              <a:t>C – 4 beetles in order,</a:t>
            </a:r>
            <a:r>
              <a:rPr lang="en-US" baseline="0" dirty="0" smtClean="0"/>
              <a:t> and for each of them 4 beetles spin.  If you play the demo again slowly, you can see that 4 turns happen (each beetle turns, that’s 4 turn instructions, one per beetle) for each “outer loop” time that one beetle is moved forward</a:t>
            </a:r>
          </a:p>
          <a:p>
            <a:endParaRPr lang="en-US" baseline="0" dirty="0" smtClean="0"/>
          </a:p>
          <a:p>
            <a:endParaRPr lang="en-US" baseline="0" dirty="0" smtClean="0"/>
          </a:p>
          <a:p>
            <a:r>
              <a:rPr lang="en-US" sz="1200" kern="1200" dirty="0" smtClean="0">
                <a:solidFill>
                  <a:schemeClr val="tx1"/>
                </a:solidFill>
                <a:effectLst/>
                <a:latin typeface="+mn-lt"/>
                <a:ea typeface="+mn-ea"/>
                <a:cs typeface="+mn-cs"/>
              </a:rPr>
              <a:t>Why Might Students Pick Other Answers/What Sort of Questions Might Be Asked:</a:t>
            </a:r>
          </a:p>
          <a:p>
            <a:r>
              <a:rPr lang="en-US" baseline="0" dirty="0" smtClean="0"/>
              <a:t>A) They will THINK it’s 4, since the “do all together” makes it look like once – but it’s actually one instruction for each of the 4 beetle.  That is, the turn tile actually executes 4 times (once for each beetle) during ONE execution of an outer loop… it doesn’t magically make all 4 beetles turn with that one tile.</a:t>
            </a:r>
          </a:p>
          <a:p>
            <a:endParaRPr lang="en-US" baseline="0" dirty="0" smtClean="0"/>
          </a:p>
          <a:p>
            <a:r>
              <a:rPr lang="en-US" baseline="0" dirty="0" smtClean="0"/>
              <a:t>B and C don</a:t>
            </a:r>
            <a:r>
              <a:rPr lang="fr-FR" baseline="0" dirty="0" smtClean="0"/>
              <a:t>’</a:t>
            </a:r>
            <a:r>
              <a:rPr lang="en-US" baseline="0" dirty="0" smtClean="0"/>
              <a:t>t have a particular rationale…</a:t>
            </a:r>
            <a:endParaRPr lang="en-US" dirty="0"/>
          </a:p>
        </p:txBody>
      </p:sp>
      <p:sp>
        <p:nvSpPr>
          <p:cNvPr id="4" name="Slide Number Placeholder 3"/>
          <p:cNvSpPr>
            <a:spLocks noGrp="1"/>
          </p:cNvSpPr>
          <p:nvPr>
            <p:ph type="sldNum" sz="quarter" idx="10"/>
          </p:nvPr>
        </p:nvSpPr>
        <p:spPr/>
        <p:txBody>
          <a:bodyPr/>
          <a:lstStyle/>
          <a:p>
            <a:fld id="{6797463D-1AD7-4AE5-B127-C97A140E0419}" type="slidenum">
              <a:rPr lang="en-US" smtClean="0"/>
              <a:t>11</a:t>
            </a:fld>
            <a:endParaRPr lang="en-US"/>
          </a:p>
        </p:txBody>
      </p:sp>
    </p:spTree>
    <p:extLst>
      <p:ext uri="{BB962C8B-B14F-4D97-AF65-F5344CB8AC3E}">
        <p14:creationId xmlns:p14="http://schemas.microsoft.com/office/powerpoint/2010/main" val="34783052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Back</a:t>
            </a:r>
            <a:r>
              <a:rPr lang="en-US" baseline="0" dirty="0" smtClean="0"/>
              <a:t> when we first learned about methods and parameters, we said they were useful because we could call a method multiple times and change how it behaved based on the parameter value.  But, back then, we only knew how to call methods on specific objects.  In this case each beetle.  NOW we’ve learned another form of ABSTRACTION that is useful for making computers do more work for even less work on the part of the programmer (how much code you have to write).  In this case the abstraction is to group objects we want to treat the same way into a LIST, (called an array in some programming languages).  Then we have computing instructions (specialized loops) which can automatically “loop over” each element/object in </a:t>
            </a:r>
            <a:r>
              <a:rPr lang="en-US" baseline="0" smtClean="0"/>
              <a:t>the list.</a:t>
            </a:r>
            <a:endParaRPr lang="en-US" dirty="0"/>
          </a:p>
        </p:txBody>
      </p:sp>
      <p:sp>
        <p:nvSpPr>
          <p:cNvPr id="4" name="Slide Number Placeholder 3"/>
          <p:cNvSpPr>
            <a:spLocks noGrp="1"/>
          </p:cNvSpPr>
          <p:nvPr>
            <p:ph type="sldNum" sz="quarter" idx="10"/>
          </p:nvPr>
        </p:nvSpPr>
        <p:spPr/>
        <p:txBody>
          <a:bodyPr/>
          <a:lstStyle/>
          <a:p>
            <a:fld id="{6797463D-1AD7-4AE5-B127-C97A140E0419}" type="slidenum">
              <a:rPr lang="en-US" smtClean="0"/>
              <a:t>12</a:t>
            </a:fld>
            <a:endParaRPr lang="en-US"/>
          </a:p>
        </p:txBody>
      </p:sp>
    </p:spTree>
    <p:extLst>
      <p:ext uri="{BB962C8B-B14F-4D97-AF65-F5344CB8AC3E}">
        <p14:creationId xmlns:p14="http://schemas.microsoft.com/office/powerpoint/2010/main" val="41997138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how it works:</a:t>
            </a:r>
          </a:p>
          <a:p>
            <a:r>
              <a:rPr lang="en-US" dirty="0" smtClean="0"/>
              <a:t>-List</a:t>
            </a:r>
            <a:r>
              <a:rPr lang="en-US" baseline="0" dirty="0" smtClean="0"/>
              <a:t> of moles (</a:t>
            </a:r>
            <a:r>
              <a:rPr lang="en-US" baseline="0" dirty="0" err="1" smtClean="0"/>
              <a:t>World.moles</a:t>
            </a:r>
            <a:r>
              <a:rPr lang="en-US" baseline="0" dirty="0" smtClean="0"/>
              <a:t>)</a:t>
            </a:r>
          </a:p>
          <a:p>
            <a:r>
              <a:rPr lang="en-US" dirty="0" smtClean="0"/>
              <a:t>-</a:t>
            </a:r>
            <a:r>
              <a:rPr lang="en-US" dirty="0" err="1" smtClean="0"/>
              <a:t>myfirstMethod</a:t>
            </a:r>
            <a:r>
              <a:rPr lang="en-US" baseline="0" dirty="0" smtClean="0"/>
              <a:t> – keeps making </a:t>
            </a:r>
            <a:r>
              <a:rPr lang="en-US" baseline="0" dirty="0" err="1" smtClean="0"/>
              <a:t>rnadom</a:t>
            </a:r>
            <a:r>
              <a:rPr lang="en-US" baseline="0" dirty="0" smtClean="0"/>
              <a:t> moles pop up as long as </a:t>
            </a:r>
            <a:r>
              <a:rPr lang="en-US" baseline="0" dirty="0" err="1" smtClean="0"/>
              <a:t>playerScore</a:t>
            </a:r>
            <a:r>
              <a:rPr lang="en-US" baseline="0" dirty="0" smtClean="0"/>
              <a:t> cylinder is not above ground…</a:t>
            </a:r>
          </a:p>
          <a:p>
            <a:r>
              <a:rPr lang="en-US" baseline="0" dirty="0" smtClean="0"/>
              <a:t>What about when you click on something?</a:t>
            </a:r>
          </a:p>
          <a:p>
            <a:r>
              <a:rPr lang="en-US" baseline="0" dirty="0" smtClean="0"/>
              <a:t>See next question…</a:t>
            </a:r>
            <a:endParaRPr lang="en-US" dirty="0"/>
          </a:p>
        </p:txBody>
      </p:sp>
      <p:sp>
        <p:nvSpPr>
          <p:cNvPr id="4" name="Slide Number Placeholder 3"/>
          <p:cNvSpPr>
            <a:spLocks noGrp="1"/>
          </p:cNvSpPr>
          <p:nvPr>
            <p:ph type="sldNum" sz="quarter" idx="10"/>
          </p:nvPr>
        </p:nvSpPr>
        <p:spPr/>
        <p:txBody>
          <a:bodyPr/>
          <a:lstStyle/>
          <a:p>
            <a:fld id="{6797463D-1AD7-4AE5-B127-C97A140E0419}" type="slidenum">
              <a:rPr lang="en-US" smtClean="0"/>
              <a:t>14</a:t>
            </a:fld>
            <a:endParaRPr lang="en-US"/>
          </a:p>
        </p:txBody>
      </p:sp>
    </p:spTree>
    <p:extLst>
      <p:ext uri="{BB962C8B-B14F-4D97-AF65-F5344CB8AC3E}">
        <p14:creationId xmlns:p14="http://schemas.microsoft.com/office/powerpoint/2010/main" val="26587654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97463D-1AD7-4AE5-B127-C97A140E0419}" type="slidenum">
              <a:rPr lang="en-US" smtClean="0"/>
              <a:t>15</a:t>
            </a:fld>
            <a:endParaRPr lang="en-US"/>
          </a:p>
        </p:txBody>
      </p:sp>
    </p:spTree>
    <p:extLst>
      <p:ext uri="{BB962C8B-B14F-4D97-AF65-F5344CB8AC3E}">
        <p14:creationId xmlns:p14="http://schemas.microsoft.com/office/powerpoint/2010/main" val="2022791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Big Idea: Only</a:t>
            </a:r>
            <a:r>
              <a:rPr lang="en-US" baseline="0" dirty="0" smtClean="0"/>
              <a:t> one object can be the one “clicked on” at any given time. </a:t>
            </a:r>
          </a:p>
          <a:p>
            <a:endParaRPr lang="en-US" baseline="0" dirty="0" smtClean="0"/>
          </a:p>
          <a:p>
            <a:r>
              <a:rPr lang="en-US" dirty="0" smtClean="0"/>
              <a:t>Correct</a:t>
            </a:r>
            <a:r>
              <a:rPr lang="en-US" baseline="0" dirty="0" smtClean="0"/>
              <a:t> Answer and Why:</a:t>
            </a:r>
          </a:p>
          <a:p>
            <a:r>
              <a:rPr lang="en-US" dirty="0" smtClean="0"/>
              <a:t>D either</a:t>
            </a:r>
            <a:r>
              <a:rPr lang="en-US" baseline="0" dirty="0" smtClean="0"/>
              <a:t> </a:t>
            </a:r>
          </a:p>
          <a:p>
            <a:r>
              <a:rPr lang="en-US" baseline="0" dirty="0" smtClean="0"/>
              <a:t>0 times (you didn’t click on a mole at all – maybe you clicked on the background – that is you missed)</a:t>
            </a:r>
          </a:p>
          <a:p>
            <a:r>
              <a:rPr lang="en-US" baseline="0" dirty="0" smtClean="0"/>
              <a:t>Or </a:t>
            </a:r>
          </a:p>
          <a:p>
            <a:r>
              <a:rPr lang="en-US" baseline="0" dirty="0" smtClean="0"/>
              <a:t>1 times (you clicked on a mole – you can’t click on more than one mole at once)</a:t>
            </a:r>
          </a:p>
          <a:p>
            <a:endParaRPr lang="en-US" baseline="0" dirty="0" smtClean="0"/>
          </a:p>
          <a:p>
            <a:r>
              <a:rPr lang="en-US" baseline="0" dirty="0" smtClean="0"/>
              <a:t>Remember from the homework that score is called on the event of clicking on an object, and the object that was clicked on is passed as the parameter to the score method.</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So there are two possible outcomes, either that the thing clicked on wasn’t ANY of the items in the mole list, or it was ONE of the items in the mole list.  This loop over all the moles checks each one to see if it was the object just clicked on (</a:t>
            </a:r>
            <a:r>
              <a:rPr lang="en-US" baseline="0" dirty="0" err="1" smtClean="0"/>
              <a:t>e.g</a:t>
            </a:r>
            <a:r>
              <a:rPr lang="en-US" baseline="0" dirty="0" smtClean="0"/>
              <a:t>, the parameter clicked).</a:t>
            </a:r>
            <a:endParaRPr lang="en-US" dirty="0" smtClean="0"/>
          </a:p>
          <a:p>
            <a:endParaRPr lang="en-US" baseline="0" dirty="0" smtClean="0"/>
          </a:p>
          <a:p>
            <a:endParaRPr lang="en-US" baseline="0" dirty="0" smtClean="0"/>
          </a:p>
          <a:p>
            <a:r>
              <a:rPr lang="en-US" sz="1200" kern="1200" dirty="0" smtClean="0">
                <a:solidFill>
                  <a:schemeClr val="tx1"/>
                </a:solidFill>
                <a:effectLst/>
                <a:latin typeface="+mn-lt"/>
                <a:ea typeface="+mn-ea"/>
                <a:cs typeface="+mn-cs"/>
              </a:rPr>
              <a:t>Why Might Students Pick Other Answers/What Sort of Questions Might Be Asked:</a:t>
            </a:r>
          </a:p>
          <a:p>
            <a:endParaRPr lang="en-US" baseline="0" dirty="0" smtClean="0"/>
          </a:p>
          <a:p>
            <a:r>
              <a:rPr lang="en-US" baseline="0" dirty="0" smtClean="0"/>
              <a:t>B) Students might think of only the “expected” case, that the user successfully clicked on one of the moles.  So they would pick 1 imagining that score is only called when the score should increase.  However, the way the book set this up is that the method score is called when anything is clicked on.  This could be the game “board” (purple thing) if the user misses.  In that case the answer would be 0. (A).</a:t>
            </a:r>
          </a:p>
          <a:p>
            <a:endParaRPr lang="en-US" baseline="0" dirty="0" smtClean="0"/>
          </a:p>
          <a:p>
            <a:r>
              <a:rPr lang="en-US" baseline="0" dirty="0" smtClean="0"/>
              <a:t>C) It is not possible to click on more than one thing at a time (in this case, the moles are set up so that they are never on top of each other, however, one could imagine placing 2 moles on top of each other in a world.  Advanced idea:  One objet MUST be “on top” of the other.  There will be only one thing that is determined to be clicked upon.  I don’t know how Alice decides this if they are “exactly centered” – e.g., you did a move to from one object to the next.  Probably students could </a:t>
            </a:r>
            <a:r>
              <a:rPr lang="en-US" baseline="0" dirty="0" err="1" smtClean="0"/>
              <a:t>desing</a:t>
            </a:r>
            <a:r>
              <a:rPr lang="en-US" baseline="0" dirty="0" smtClean="0"/>
              <a:t> an experiment to figure it out).</a:t>
            </a:r>
          </a:p>
        </p:txBody>
      </p:sp>
      <p:sp>
        <p:nvSpPr>
          <p:cNvPr id="4" name="Slide Number Placeholder 3"/>
          <p:cNvSpPr>
            <a:spLocks noGrp="1"/>
          </p:cNvSpPr>
          <p:nvPr>
            <p:ph type="sldNum" sz="quarter" idx="10"/>
          </p:nvPr>
        </p:nvSpPr>
        <p:spPr/>
        <p:txBody>
          <a:bodyPr/>
          <a:lstStyle/>
          <a:p>
            <a:fld id="{6797463D-1AD7-4AE5-B127-C97A140E0419}" type="slidenum">
              <a:rPr lang="en-US" smtClean="0"/>
              <a:t>16</a:t>
            </a:fld>
            <a:endParaRPr lang="en-US"/>
          </a:p>
        </p:txBody>
      </p:sp>
    </p:spTree>
    <p:extLst>
      <p:ext uri="{BB962C8B-B14F-4D97-AF65-F5344CB8AC3E}">
        <p14:creationId xmlns:p14="http://schemas.microsoft.com/office/powerpoint/2010/main" val="27704021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Big Idea:  Now</a:t>
            </a:r>
            <a:r>
              <a:rPr lang="en-US" baseline="0" dirty="0" smtClean="0"/>
              <a:t> we are asking about one GAME not one call to the method score.  This is the same code as before, the number of times it will evaluate to true depends on how many times you have to click on a mole in order to win.  The big idea here is ALSO the difference between one possible instantiation (e.g. given a specific height of a cylinder) and a more generally correct answer (true no matter the height of the cylinder).</a:t>
            </a:r>
            <a:endParaRPr lang="en-US" dirty="0" smtClean="0"/>
          </a:p>
          <a:p>
            <a:pPr marL="0" indent="0">
              <a:buNone/>
            </a:pPr>
            <a:endParaRPr lang="en-US" dirty="0" smtClean="0"/>
          </a:p>
          <a:p>
            <a:endParaRPr lang="en-US" baseline="0" dirty="0" smtClean="0"/>
          </a:p>
          <a:p>
            <a:r>
              <a:rPr lang="en-US" dirty="0" smtClean="0"/>
              <a:t>Correct</a:t>
            </a:r>
            <a:r>
              <a:rPr lang="en-US" baseline="0" dirty="0" smtClean="0"/>
              <a:t> Answer and Why:</a:t>
            </a:r>
            <a:endParaRPr lang="en-US" dirty="0" smtClean="0"/>
          </a:p>
          <a:p>
            <a:pPr marL="0" indent="0">
              <a:buNone/>
            </a:pPr>
            <a:r>
              <a:rPr lang="en-US" dirty="0" smtClean="0"/>
              <a:t>D -- It depends on the height of the cylinder – and how</a:t>
            </a:r>
            <a:r>
              <a:rPr lang="en-US" baseline="0" dirty="0" smtClean="0"/>
              <a:t> much you make it move “up” each time.</a:t>
            </a:r>
            <a:br>
              <a:rPr lang="en-US" baseline="0" dirty="0" smtClean="0"/>
            </a:br>
            <a:r>
              <a:rPr lang="en-US" baseline="0" dirty="0" smtClean="0"/>
              <a:t>If it were 1 meter high (which it is in our example, I think) and it moved up .1 meters at a time, then it’s C.  But that’s the great thing about answer D – it’s right no matter what the height of the cylinder is</a:t>
            </a:r>
          </a:p>
          <a:p>
            <a:pPr marL="0" indent="0">
              <a:buNone/>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Why Might Students Pick Other Answers/What Sort of Questions Might Be Asked:</a:t>
            </a:r>
          </a:p>
          <a:p>
            <a:r>
              <a:rPr lang="en-US" baseline="0" dirty="0" smtClean="0"/>
              <a:t>A and B could be chosen if they don’t get the difference between one call to score and that “score” will be called many times in the “game” – once for each time you click on something.  </a:t>
            </a:r>
          </a:p>
          <a:p>
            <a:r>
              <a:rPr lang="en-US" baseline="0" dirty="0" smtClean="0"/>
              <a:t>C is the likely common mistake, since students may assume (as it was in the book) that the cylinder is 1 meter tall.  In that SPECIFIC design, then the answer 10 is correct.  But it is not the MOST correct answer, as in computing we always want to consider not just how code works in ONE specific case, but how it will work in a variety of possible cases.  Code that works for only one case (one input, one size of cylinder, one option in a game, one amount to withdraw from your bank account), is not very interesting.  It doesn’t really help solve problems </a:t>
            </a:r>
            <a:r>
              <a:rPr lang="en-US" baseline="0" smtClean="0"/>
              <a:t>more generally</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6797463D-1AD7-4AE5-B127-C97A140E0419}" type="slidenum">
              <a:rPr lang="en-US" smtClean="0"/>
              <a:t>17</a:t>
            </a:fld>
            <a:endParaRPr lang="en-US"/>
          </a:p>
        </p:txBody>
      </p:sp>
    </p:spTree>
    <p:extLst>
      <p:ext uri="{BB962C8B-B14F-4D97-AF65-F5344CB8AC3E}">
        <p14:creationId xmlns:p14="http://schemas.microsoft.com/office/powerpoint/2010/main" val="27704021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97463D-1AD7-4AE5-B127-C97A140E0419}" type="slidenum">
              <a:rPr lang="en-US" smtClean="0"/>
              <a:t>18</a:t>
            </a:fld>
            <a:endParaRPr lang="en-US"/>
          </a:p>
        </p:txBody>
      </p:sp>
    </p:spTree>
    <p:extLst>
      <p:ext uri="{BB962C8B-B14F-4D97-AF65-F5344CB8AC3E}">
        <p14:creationId xmlns:p14="http://schemas.microsoft.com/office/powerpoint/2010/main" val="9645290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BLS, NCES, and SRS data sources; ONLY STEM field where that’s true</a:t>
            </a:r>
            <a:endParaRPr lang="en-US" dirty="0"/>
          </a:p>
        </p:txBody>
      </p:sp>
      <p:sp>
        <p:nvSpPr>
          <p:cNvPr id="4" name="Slide Number Placeholder 3"/>
          <p:cNvSpPr>
            <a:spLocks noGrp="1"/>
          </p:cNvSpPr>
          <p:nvPr>
            <p:ph type="sldNum" sz="quarter" idx="10"/>
          </p:nvPr>
        </p:nvSpPr>
        <p:spPr/>
        <p:txBody>
          <a:bodyPr/>
          <a:lstStyle/>
          <a:p>
            <a:fld id="{BEFD28B8-678F-4F26-B6AC-5DCEFDBC113C}" type="slidenum">
              <a:rPr lang="en-US" smtClean="0"/>
              <a:pPr/>
              <a:t>24</a:t>
            </a:fld>
            <a:endParaRPr lang="en-US" dirty="0"/>
          </a:p>
        </p:txBody>
      </p:sp>
    </p:spTree>
    <p:extLst>
      <p:ext uri="{BB962C8B-B14F-4D97-AF65-F5344CB8AC3E}">
        <p14:creationId xmlns:p14="http://schemas.microsoft.com/office/powerpoint/2010/main" val="30634749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BLS, NCES, and SRS data sources, CNN Money  </a:t>
            </a:r>
            <a:endParaRPr lang="en-US" dirty="0"/>
          </a:p>
        </p:txBody>
      </p:sp>
      <p:sp>
        <p:nvSpPr>
          <p:cNvPr id="4" name="Slide Number Placeholder 3"/>
          <p:cNvSpPr>
            <a:spLocks noGrp="1"/>
          </p:cNvSpPr>
          <p:nvPr>
            <p:ph type="sldNum" sz="quarter" idx="10"/>
          </p:nvPr>
        </p:nvSpPr>
        <p:spPr/>
        <p:txBody>
          <a:bodyPr/>
          <a:lstStyle/>
          <a:p>
            <a:fld id="{BEFD28B8-678F-4F26-B6AC-5DCEFDBC113C}" type="slidenum">
              <a:rPr lang="en-US" smtClean="0"/>
              <a:pPr/>
              <a:t>25</a:t>
            </a:fld>
            <a:endParaRPr lang="en-US" dirty="0"/>
          </a:p>
        </p:txBody>
      </p:sp>
    </p:spTree>
    <p:extLst>
      <p:ext uri="{BB962C8B-B14F-4D97-AF65-F5344CB8AC3E}">
        <p14:creationId xmlns:p14="http://schemas.microsoft.com/office/powerpoint/2010/main" val="30634749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F1F98801-ADFD-1D4C-9648-C15E976EAB34}" type="slidenum">
              <a:rPr lang="en-US"/>
              <a:pPr/>
              <a:t>26</a:t>
            </a:fld>
            <a:endParaRPr 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Since moles is a list of Objects –</a:t>
            </a:r>
            <a:r>
              <a:rPr lang="en-US" baseline="0" dirty="0" smtClean="0"/>
              <a:t> random item from doesn’t ALWAYS have to return an Object… we could have a list of other things…</a:t>
            </a:r>
            <a:endParaRPr lang="en-US" dirty="0"/>
          </a:p>
        </p:txBody>
      </p:sp>
      <p:sp>
        <p:nvSpPr>
          <p:cNvPr id="4" name="Slide Number Placeholder 3"/>
          <p:cNvSpPr>
            <a:spLocks noGrp="1"/>
          </p:cNvSpPr>
          <p:nvPr>
            <p:ph type="sldNum" sz="quarter" idx="10"/>
          </p:nvPr>
        </p:nvSpPr>
        <p:spPr/>
        <p:txBody>
          <a:bodyPr/>
          <a:lstStyle/>
          <a:p>
            <a:fld id="{6797463D-1AD7-4AE5-B127-C97A140E0419}" type="slidenum">
              <a:rPr lang="en-US" smtClean="0"/>
              <a:t>3</a:t>
            </a:fld>
            <a:endParaRPr lang="en-US"/>
          </a:p>
        </p:txBody>
      </p:sp>
    </p:spTree>
    <p:extLst>
      <p:ext uri="{BB962C8B-B14F-4D97-AF65-F5344CB8AC3E}">
        <p14:creationId xmlns:p14="http://schemas.microsoft.com/office/powerpoint/2010/main" val="24959184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We’re also low on Under Represented Minorities but more in line with other sciences.</a:t>
            </a:r>
            <a:endParaRPr lang="en-US" dirty="0"/>
          </a:p>
        </p:txBody>
      </p:sp>
      <p:sp>
        <p:nvSpPr>
          <p:cNvPr id="4" name="Slide Number Placeholder 3"/>
          <p:cNvSpPr>
            <a:spLocks noGrp="1"/>
          </p:cNvSpPr>
          <p:nvPr>
            <p:ph type="sldNum" sz="quarter" idx="10"/>
          </p:nvPr>
        </p:nvSpPr>
        <p:spPr/>
        <p:txBody>
          <a:bodyPr/>
          <a:lstStyle/>
          <a:p>
            <a:fld id="{BEFD28B8-678F-4F26-B6AC-5DCEFDBC113C}" type="slidenum">
              <a:rPr lang="en-US" smtClean="0"/>
              <a:pPr/>
              <a:t>27</a:t>
            </a:fld>
            <a:endParaRPr lang="en-US" dirty="0"/>
          </a:p>
        </p:txBody>
      </p:sp>
    </p:spTree>
    <p:extLst>
      <p:ext uri="{BB962C8B-B14F-4D97-AF65-F5344CB8AC3E}">
        <p14:creationId xmlns:p14="http://schemas.microsoft.com/office/powerpoint/2010/main" val="30634749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2229">
              <a:defRPr/>
            </a:pPr>
            <a:r>
              <a:rPr lang="en-US" dirty="0">
                <a:solidFill>
                  <a:srgbClr val="1F497D"/>
                </a:solidFill>
              </a:rPr>
              <a:t>of 6321 Bay Area jobs recently listed </a:t>
            </a:r>
            <a:r>
              <a:rPr lang="en-US" dirty="0">
                <a:solidFill>
                  <a:srgbClr val="FF0000"/>
                </a:solidFill>
              </a:rPr>
              <a:t>on </a:t>
            </a:r>
            <a:r>
              <a:rPr lang="en-US" dirty="0" err="1">
                <a:solidFill>
                  <a:srgbClr val="FF0000"/>
                </a:solidFill>
              </a:rPr>
              <a:t>Craiglist</a:t>
            </a:r>
            <a:r>
              <a:rPr lang="en-US" dirty="0">
                <a:solidFill>
                  <a:srgbClr val="FF0000"/>
                </a:solidFill>
              </a:rPr>
              <a:t>, 6321 </a:t>
            </a:r>
            <a:r>
              <a:rPr lang="en-US" dirty="0">
                <a:solidFill>
                  <a:srgbClr val="1F497D"/>
                </a:solidFill>
              </a:rPr>
              <a:t>required some form of computer skills.  </a:t>
            </a:r>
          </a:p>
          <a:p>
            <a:pPr defTabSz="462229">
              <a:defRPr/>
            </a:pPr>
            <a:endParaRPr lang="en-US" dirty="0">
              <a:solidFill>
                <a:srgbClr val="1F497D"/>
              </a:solidFill>
            </a:endParaRPr>
          </a:p>
          <a:p>
            <a:pPr defTabSz="462229">
              <a:defRPr/>
            </a:pPr>
            <a:r>
              <a:rPr lang="en-US" b="1" dirty="0"/>
              <a:t>Animal Control Officer: </a:t>
            </a:r>
            <a:r>
              <a:rPr lang="en-US" dirty="0"/>
              <a:t>"To perform this job successfully, an individual should have </a:t>
            </a:r>
            <a:r>
              <a:rPr lang="en-US" i="1" dirty="0"/>
              <a:t>knowledge of Chameleon database software </a:t>
            </a:r>
            <a:r>
              <a:rPr lang="en-US" dirty="0"/>
              <a:t>or become proficient within the first six months from hire date. Basic knowledge or become proficient with Microsoft Office and computer keyboarding skills (data entry).” </a:t>
            </a:r>
          </a:p>
          <a:p>
            <a:pPr defTabSz="462229">
              <a:defRPr/>
            </a:pPr>
            <a:endParaRPr lang="en-US" dirty="0">
              <a:solidFill>
                <a:srgbClr val="1F497D"/>
              </a:solidFill>
            </a:endParaRPr>
          </a:p>
          <a:p>
            <a:endParaRPr lang="en-US" dirty="0"/>
          </a:p>
        </p:txBody>
      </p:sp>
      <p:sp>
        <p:nvSpPr>
          <p:cNvPr id="4" name="Slide Number Placeholder 3"/>
          <p:cNvSpPr>
            <a:spLocks noGrp="1"/>
          </p:cNvSpPr>
          <p:nvPr>
            <p:ph type="sldNum" sz="quarter" idx="10"/>
          </p:nvPr>
        </p:nvSpPr>
        <p:spPr/>
        <p:txBody>
          <a:bodyPr/>
          <a:lstStyle/>
          <a:p>
            <a:fld id="{BEFD28B8-678F-4F26-B6AC-5DCEFDBC113C}" type="slidenum">
              <a:rPr lang="en-US" smtClean="0"/>
              <a:pPr/>
              <a:t>28</a:t>
            </a:fld>
            <a:endParaRPr lang="en-US" dirty="0"/>
          </a:p>
        </p:txBody>
      </p:sp>
    </p:spTree>
    <p:extLst>
      <p:ext uri="{BB962C8B-B14F-4D97-AF65-F5344CB8AC3E}">
        <p14:creationId xmlns:p14="http://schemas.microsoft.com/office/powerpoint/2010/main" val="30634749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23FFC2-716B-2549-B697-2DE303D2AA31}" type="slidenum">
              <a:rPr lang="en-US"/>
              <a:pPr/>
              <a:t>30</a:t>
            </a:fld>
            <a:endParaRPr lang="en-US"/>
          </a:p>
        </p:txBody>
      </p:sp>
      <p:sp>
        <p:nvSpPr>
          <p:cNvPr id="313346" name="Rectangle 2"/>
          <p:cNvSpPr>
            <a:spLocks noGrp="1" noRot="1" noChangeAspect="1" noChangeArrowheads="1" noTextEdit="1"/>
          </p:cNvSpPr>
          <p:nvPr>
            <p:ph type="sldImg"/>
          </p:nvPr>
        </p:nvSpPr>
        <p:spPr>
          <a:ln/>
        </p:spPr>
      </p:sp>
      <p:sp>
        <p:nvSpPr>
          <p:cNvPr id="313347" name="Rectangle 3"/>
          <p:cNvSpPr>
            <a:spLocks noGrp="1" noChangeArrowheads="1"/>
          </p:cNvSpPr>
          <p:nvPr>
            <p:ph type="body" idx="1"/>
          </p:nvPr>
        </p:nvSpPr>
        <p:spPr/>
        <p:txBody>
          <a:bodyPr/>
          <a:lstStyle/>
          <a:p>
            <a:r>
              <a:rPr lang="en-US" baseline="0" dirty="0" smtClean="0"/>
              <a:t>There are two courses that have been developed as part of this effort. The first Exploring Computer Science (ECS) is a </a:t>
            </a:r>
            <a:r>
              <a:rPr lang="en-US" baseline="0" dirty="0" err="1" smtClean="0"/>
              <a:t>preAp</a:t>
            </a:r>
            <a:r>
              <a:rPr lang="en-US" baseline="0" dirty="0" smtClean="0"/>
              <a:t> course and there are a number of other, existing  courses that could fill that niche.</a:t>
            </a:r>
          </a:p>
          <a:p>
            <a:endParaRPr lang="en-US" baseline="0" dirty="0" smtClean="0"/>
          </a:p>
          <a:p>
            <a:r>
              <a:rPr lang="en-US" baseline="0" dirty="0" smtClean="0"/>
              <a:t>CS Principles is the new AP course.</a:t>
            </a:r>
          </a:p>
          <a:p>
            <a:pPr defTabSz="462229">
              <a:defRPr/>
            </a:pPr>
            <a:endParaRPr lang="en-US" baseline="0" dirty="0" smtClean="0"/>
          </a:p>
          <a:p>
            <a:pPr defTabSz="462229">
              <a:defRPr/>
            </a:pPr>
            <a:r>
              <a:rPr lang="en-US" baseline="0" dirty="0" smtClean="0"/>
              <a:t>Pictures shows teachers trained on ECS in LA.</a:t>
            </a:r>
          </a:p>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23FFC2-716B-2549-B697-2DE303D2AA31}" type="slidenum">
              <a:rPr lang="en-US"/>
              <a:pPr/>
              <a:t>31</a:t>
            </a:fld>
            <a:endParaRPr lang="en-US"/>
          </a:p>
        </p:txBody>
      </p:sp>
      <p:sp>
        <p:nvSpPr>
          <p:cNvPr id="313346" name="Rectangle 2"/>
          <p:cNvSpPr>
            <a:spLocks noGrp="1" noRot="1" noChangeAspect="1" noChangeArrowheads="1" noTextEdit="1"/>
          </p:cNvSpPr>
          <p:nvPr>
            <p:ph type="sldImg"/>
          </p:nvPr>
        </p:nvSpPr>
        <p:spPr>
          <a:ln/>
        </p:spPr>
      </p:sp>
      <p:sp>
        <p:nvSpPr>
          <p:cNvPr id="313347" name="Rectangle 3"/>
          <p:cNvSpPr>
            <a:spLocks noGrp="1" noChangeArrowheads="1"/>
          </p:cNvSpPr>
          <p:nvPr>
            <p:ph type="body" idx="1"/>
          </p:nvPr>
        </p:nvSpPr>
        <p:spPr/>
        <p:txBody>
          <a:bodyPr/>
          <a:lstStyle/>
          <a:p>
            <a:r>
              <a:rPr lang="en-US" baseline="0" dirty="0" smtClean="0"/>
              <a:t>There are two courses that have been developed as part of this effort. The first Exploring Computer Science (ECS) is a </a:t>
            </a:r>
            <a:r>
              <a:rPr lang="en-US" baseline="0" dirty="0" err="1" smtClean="0"/>
              <a:t>preAp</a:t>
            </a:r>
            <a:r>
              <a:rPr lang="en-US" baseline="0" dirty="0" smtClean="0"/>
              <a:t> course and there are a number of other, existing  courses that could fill that niche.</a:t>
            </a:r>
          </a:p>
          <a:p>
            <a:endParaRPr lang="en-US" baseline="0" dirty="0" smtClean="0"/>
          </a:p>
          <a:p>
            <a:r>
              <a:rPr lang="en-US" baseline="0" dirty="0" smtClean="0"/>
              <a:t>CS Principles is the new AP course.</a:t>
            </a:r>
          </a:p>
          <a:p>
            <a:pPr defTabSz="462229">
              <a:defRPr/>
            </a:pPr>
            <a:endParaRPr lang="en-US" baseline="0" dirty="0" smtClean="0"/>
          </a:p>
          <a:p>
            <a:pPr defTabSz="462229">
              <a:defRPr/>
            </a:pPr>
            <a:r>
              <a:rPr lang="en-US" baseline="0" dirty="0" smtClean="0"/>
              <a:t>Pictures shows teachers trained on ECS in LA.</a:t>
            </a:r>
          </a:p>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  Both</a:t>
            </a:r>
            <a:r>
              <a:rPr lang="en-US" baseline="0" dirty="0" smtClean="0"/>
              <a:t> of them make some set of actions happen to all the items in the list… (just in order or all together)</a:t>
            </a:r>
            <a:endParaRPr lang="en-US" dirty="0"/>
          </a:p>
        </p:txBody>
      </p:sp>
      <p:sp>
        <p:nvSpPr>
          <p:cNvPr id="4" name="Slide Number Placeholder 3"/>
          <p:cNvSpPr>
            <a:spLocks noGrp="1"/>
          </p:cNvSpPr>
          <p:nvPr>
            <p:ph type="sldNum" sz="quarter" idx="10"/>
          </p:nvPr>
        </p:nvSpPr>
        <p:spPr/>
        <p:txBody>
          <a:bodyPr/>
          <a:lstStyle/>
          <a:p>
            <a:fld id="{6797463D-1AD7-4AE5-B127-C97A140E0419}" type="slidenum">
              <a:rPr lang="en-US" smtClean="0"/>
              <a:t>4</a:t>
            </a:fld>
            <a:endParaRPr lang="en-US"/>
          </a:p>
        </p:txBody>
      </p:sp>
    </p:spTree>
    <p:extLst>
      <p:ext uri="{BB962C8B-B14F-4D97-AF65-F5344CB8AC3E}">
        <p14:creationId xmlns:p14="http://schemas.microsoft.com/office/powerpoint/2010/main" val="1493450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t>
            </a:r>
            <a:r>
              <a:rPr lang="en-US" baseline="0" dirty="0" smtClean="0"/>
              <a:t>  It checks over the whole list of moles in order… and checks to see if you clicked on one of them… if so, the </a:t>
            </a:r>
            <a:r>
              <a:rPr lang="en-US" baseline="0" dirty="0" err="1" smtClean="0"/>
              <a:t>playerScore</a:t>
            </a:r>
            <a:r>
              <a:rPr lang="en-US" baseline="0" dirty="0" smtClean="0"/>
              <a:t> cylinder moves up a small amount.</a:t>
            </a:r>
            <a:endParaRPr lang="en-US" dirty="0"/>
          </a:p>
        </p:txBody>
      </p:sp>
      <p:sp>
        <p:nvSpPr>
          <p:cNvPr id="4" name="Slide Number Placeholder 3"/>
          <p:cNvSpPr>
            <a:spLocks noGrp="1"/>
          </p:cNvSpPr>
          <p:nvPr>
            <p:ph type="sldNum" sz="quarter" idx="10"/>
          </p:nvPr>
        </p:nvSpPr>
        <p:spPr/>
        <p:txBody>
          <a:bodyPr/>
          <a:lstStyle/>
          <a:p>
            <a:fld id="{6797463D-1AD7-4AE5-B127-C97A140E0419}" type="slidenum">
              <a:rPr lang="en-US" smtClean="0"/>
              <a:t>5</a:t>
            </a:fld>
            <a:endParaRPr lang="en-US"/>
          </a:p>
        </p:txBody>
      </p:sp>
    </p:spTree>
    <p:extLst>
      <p:ext uri="{BB962C8B-B14F-4D97-AF65-F5344CB8AC3E}">
        <p14:creationId xmlns:p14="http://schemas.microsoft.com/office/powerpoint/2010/main" val="3695411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video: Chapter9BeetlesNested</a:t>
            </a:r>
            <a:r>
              <a:rPr lang="en-US" baseline="0" dirty="0" smtClean="0"/>
              <a:t>Loops</a:t>
            </a:r>
            <a:r>
              <a:rPr lang="en-US" b="1" baseline="0" dirty="0" smtClean="0"/>
              <a:t>Good</a:t>
            </a:r>
            <a:r>
              <a:rPr lang="en-US" baseline="0" dirty="0" smtClean="0"/>
              <a:t> (don’t describe the below – the next question is on this)</a:t>
            </a:r>
          </a:p>
          <a:p>
            <a:endParaRPr lang="en-US" baseline="0" dirty="0" smtClean="0"/>
          </a:p>
          <a:p>
            <a:r>
              <a:rPr lang="en-US" baseline="0" dirty="0" smtClean="0"/>
              <a:t>This has for each beetle one at a time – move forward</a:t>
            </a:r>
          </a:p>
          <a:p>
            <a:r>
              <a:rPr lang="en-US" baseline="0" dirty="0" smtClean="0"/>
              <a:t>  Then after one guy moves forward – they ALL spin around one revolution (for all together)</a:t>
            </a:r>
          </a:p>
          <a:p>
            <a:r>
              <a:rPr lang="en-US" baseline="0" dirty="0" smtClean="0"/>
              <a:t>Then that beetle moves backwards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797463D-1AD7-4AE5-B127-C97A140E0419}" type="slidenum">
              <a:rPr lang="en-US" smtClean="0"/>
              <a:t>6</a:t>
            </a:fld>
            <a:endParaRPr lang="en-US"/>
          </a:p>
        </p:txBody>
      </p:sp>
    </p:spTree>
    <p:extLst>
      <p:ext uri="{BB962C8B-B14F-4D97-AF65-F5344CB8AC3E}">
        <p14:creationId xmlns:p14="http://schemas.microsoft.com/office/powerpoint/2010/main" val="996054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baseline="0" dirty="0" smtClean="0"/>
              <a:t> Replay the video many times while they think about this.  </a:t>
            </a:r>
          </a:p>
          <a:p>
            <a:endParaRPr lang="en-US" baseline="0" dirty="0" smtClean="0"/>
          </a:p>
          <a:p>
            <a:r>
              <a:rPr lang="en-US" baseline="0" dirty="0" smtClean="0"/>
              <a:t>Big Idea:  Having a loop over elements of a list inside another loop over the elements of that SAME list.  Reinforces that the inner loop does all it’s work (loops however many times it should), before the outer loop does the next iteration.  However, in this question, it’s just getting them to realize there are two “sets” of looping happening.  </a:t>
            </a:r>
          </a:p>
          <a:p>
            <a:endParaRPr lang="en-US" dirty="0" smtClean="0"/>
          </a:p>
          <a:p>
            <a:r>
              <a:rPr lang="en-US" dirty="0" smtClean="0"/>
              <a:t>Correct Answer and Why:</a:t>
            </a:r>
          </a:p>
          <a:p>
            <a:r>
              <a:rPr lang="en-US" dirty="0" smtClean="0"/>
              <a:t>D. None of the above… </a:t>
            </a:r>
          </a:p>
          <a:p>
            <a:r>
              <a:rPr lang="en-US" dirty="0" smtClean="0"/>
              <a:t>It’s a </a:t>
            </a:r>
            <a:r>
              <a:rPr lang="en-US" dirty="0" err="1" smtClean="0"/>
              <a:t>ForAllInOrder</a:t>
            </a:r>
            <a:r>
              <a:rPr lang="en-US" baseline="0" dirty="0" smtClean="0"/>
              <a:t> (over the beetles list) with a </a:t>
            </a:r>
            <a:r>
              <a:rPr lang="en-US" baseline="0" dirty="0" err="1" smtClean="0"/>
              <a:t>ForAllTogether</a:t>
            </a:r>
            <a:r>
              <a:rPr lang="en-US" baseline="0" dirty="0" smtClean="0"/>
              <a:t> inside – where they all turn 1 revolution  </a:t>
            </a:r>
          </a:p>
          <a:p>
            <a:r>
              <a:rPr lang="en-US" baseline="0" dirty="0" smtClean="0"/>
              <a:t>&lt;&lt;ACTUAL BUGGY CODE NEXT SLIDE – BE CAREFUL HOW MUCH YOU DISCUSS, THEY WILL GO ON TO FURTHER EXPLORE, DON’T GIVE IT AWAY&gt;&gt;</a:t>
            </a:r>
          </a:p>
          <a:p>
            <a:endParaRPr lang="en-US" baseline="0" dirty="0" smtClean="0"/>
          </a:p>
          <a:p>
            <a:r>
              <a:rPr lang="en-US" baseline="0" dirty="0" smtClean="0"/>
              <a:t>(BTW, the code would actually look like)</a:t>
            </a:r>
          </a:p>
          <a:p>
            <a:r>
              <a:rPr lang="en-US" baseline="0" dirty="0" smtClean="0"/>
              <a:t>For All Beetles one </a:t>
            </a:r>
            <a:r>
              <a:rPr lang="en-US" baseline="0" dirty="0" err="1" smtClean="0"/>
              <a:t>Item_from_beetles</a:t>
            </a:r>
            <a:r>
              <a:rPr lang="en-US" baseline="0" dirty="0" smtClean="0"/>
              <a:t> time</a:t>
            </a:r>
          </a:p>
          <a:p>
            <a:r>
              <a:rPr lang="en-US" baseline="0" dirty="0" smtClean="0"/>
              <a:t>  </a:t>
            </a:r>
            <a:r>
              <a:rPr lang="en-US" baseline="0" dirty="0" err="1" smtClean="0"/>
              <a:t>Item_from_Beetles.move</a:t>
            </a:r>
            <a:r>
              <a:rPr lang="en-US" baseline="0" dirty="0" smtClean="0"/>
              <a:t>(forward) 1 meter</a:t>
            </a:r>
          </a:p>
          <a:p>
            <a:r>
              <a:rPr lang="en-US" baseline="0" dirty="0" smtClean="0"/>
              <a:t>  For All Beetles  every item_from_beetles2</a:t>
            </a:r>
          </a:p>
          <a:p>
            <a:r>
              <a:rPr lang="en-US" baseline="0" dirty="0" smtClean="0"/>
              <a:t>     item_from_beetles2 turn 1 </a:t>
            </a:r>
            <a:r>
              <a:rPr lang="en-US" baseline="0" dirty="0" err="1" smtClean="0"/>
              <a:t>revoluton</a:t>
            </a:r>
            <a:endParaRPr lang="en-US" baseline="0" dirty="0" smtClean="0"/>
          </a:p>
          <a:p>
            <a:r>
              <a:rPr lang="en-US" baseline="0" dirty="0" smtClean="0"/>
              <a:t>  </a:t>
            </a:r>
            <a:r>
              <a:rPr lang="en-US" baseline="0" dirty="0" err="1" smtClean="0"/>
              <a:t>Item_from_Beetles.move</a:t>
            </a:r>
            <a:r>
              <a:rPr lang="en-US" baseline="0" dirty="0" smtClean="0"/>
              <a:t>(backward) 1 meter</a:t>
            </a:r>
            <a:endParaRPr lang="en-US" dirty="0" smtClean="0"/>
          </a:p>
          <a:p>
            <a:endParaRPr lang="en-US" dirty="0" smtClean="0"/>
          </a:p>
          <a:p>
            <a:r>
              <a:rPr lang="en-US" sz="1200" kern="1200" dirty="0" smtClean="0">
                <a:solidFill>
                  <a:schemeClr val="tx1"/>
                </a:solidFill>
                <a:effectLst/>
                <a:latin typeface="+mn-lt"/>
                <a:ea typeface="+mn-ea"/>
                <a:cs typeface="+mn-cs"/>
              </a:rPr>
              <a:t>Why Might Students Pick Other Answers/What Sort of Questions Might Be Asked: (AGAIN,</a:t>
            </a:r>
            <a:r>
              <a:rPr lang="en-US" sz="1200" kern="1200" baseline="0" dirty="0" smtClean="0">
                <a:solidFill>
                  <a:schemeClr val="tx1"/>
                </a:solidFill>
                <a:effectLst/>
                <a:latin typeface="+mn-lt"/>
                <a:ea typeface="+mn-ea"/>
                <a:cs typeface="+mn-cs"/>
              </a:rPr>
              <a:t> LIKELY DON’T DISCUSS VERY DEEPLY UNTIL YOU DO THE NEXT SLIDE, BUT YOU MIGHT WANT TO COME BACK AND RE-DISCUSS THIS AFTER)</a:t>
            </a:r>
            <a:endParaRPr lang="en-US" sz="1200" kern="1200" dirty="0" smtClean="0">
              <a:solidFill>
                <a:schemeClr val="tx1"/>
              </a:solidFill>
              <a:effectLst/>
              <a:latin typeface="+mn-lt"/>
              <a:ea typeface="+mn-ea"/>
              <a:cs typeface="+mn-cs"/>
            </a:endParaRPr>
          </a:p>
          <a:p>
            <a:pPr marL="228600" indent="-228600">
              <a:buAutoNum type="alphaUcPeriod"/>
            </a:pPr>
            <a:r>
              <a:rPr lang="en-US" sz="1200" kern="1200" baseline="0" dirty="0" smtClean="0">
                <a:solidFill>
                  <a:schemeClr val="tx1"/>
                </a:solidFill>
                <a:effectLst/>
                <a:latin typeface="+mn-lt"/>
                <a:ea typeface="+mn-ea"/>
                <a:cs typeface="+mn-cs"/>
              </a:rPr>
              <a:t>If they just ignore the fact that the beetles all spinning around requires a loop (OK, it wouldn’t HAVE to, but that would be bad design – you could have 4 statements inside the </a:t>
            </a:r>
            <a:r>
              <a:rPr lang="en-US" sz="1200" kern="1200" baseline="0" dirty="0" err="1" smtClean="0">
                <a:solidFill>
                  <a:schemeClr val="tx1"/>
                </a:solidFill>
                <a:effectLst/>
                <a:latin typeface="+mn-lt"/>
                <a:ea typeface="+mn-ea"/>
                <a:cs typeface="+mn-cs"/>
              </a:rPr>
              <a:t>forallInOrder</a:t>
            </a:r>
            <a:r>
              <a:rPr lang="en-US" sz="1200" kern="1200" baseline="0" dirty="0" smtClean="0">
                <a:solidFill>
                  <a:schemeClr val="tx1"/>
                </a:solidFill>
                <a:effectLst/>
                <a:latin typeface="+mn-lt"/>
                <a:ea typeface="+mn-ea"/>
                <a:cs typeface="+mn-cs"/>
              </a:rPr>
              <a:t> on a </a:t>
            </a:r>
            <a:r>
              <a:rPr lang="en-US" sz="1200" kern="1200" baseline="0" dirty="0" err="1" smtClean="0">
                <a:solidFill>
                  <a:schemeClr val="tx1"/>
                </a:solidFill>
                <a:effectLst/>
                <a:latin typeface="+mn-lt"/>
                <a:ea typeface="+mn-ea"/>
                <a:cs typeface="+mn-cs"/>
              </a:rPr>
              <a:t>DoTogether</a:t>
            </a:r>
            <a:r>
              <a:rPr lang="en-US" sz="1200" kern="1200" baseline="0" dirty="0" smtClean="0">
                <a:solidFill>
                  <a:schemeClr val="tx1"/>
                </a:solidFill>
                <a:effectLst/>
                <a:latin typeface="+mn-lt"/>
                <a:ea typeface="+mn-ea"/>
                <a:cs typeface="+mn-cs"/>
              </a:rPr>
              <a:t> tile having them each spin one revolution, but that is bad design since you would have to modify your code if you were to add one beetle to the band (</a:t>
            </a:r>
            <a:r>
              <a:rPr lang="en-US" sz="1200" kern="1200" baseline="0" dirty="0" err="1" smtClean="0">
                <a:solidFill>
                  <a:schemeClr val="tx1"/>
                </a:solidFill>
                <a:effectLst/>
                <a:latin typeface="+mn-lt"/>
                <a:ea typeface="+mn-ea"/>
                <a:cs typeface="+mn-cs"/>
              </a:rPr>
              <a:t>e.e.g</a:t>
            </a:r>
            <a:r>
              <a:rPr lang="en-US" sz="1200" kern="1200" baseline="0" dirty="0" smtClean="0">
                <a:solidFill>
                  <a:schemeClr val="tx1"/>
                </a:solidFill>
                <a:effectLst/>
                <a:latin typeface="+mn-lt"/>
                <a:ea typeface="+mn-ea"/>
                <a:cs typeface="+mn-cs"/>
              </a:rPr>
              <a:t> have 5 beetles in the list or 3 beetles in the list of 100 </a:t>
            </a:r>
            <a:r>
              <a:rPr lang="en-US" sz="1200" kern="1200" baseline="0" dirty="0" err="1" smtClean="0">
                <a:solidFill>
                  <a:schemeClr val="tx1"/>
                </a:solidFill>
                <a:effectLst/>
                <a:latin typeface="+mn-lt"/>
                <a:ea typeface="+mn-ea"/>
                <a:cs typeface="+mn-cs"/>
              </a:rPr>
              <a:t>neetles</a:t>
            </a:r>
            <a:r>
              <a:rPr lang="en-US" sz="1200" kern="1200" baseline="0" dirty="0" smtClean="0">
                <a:solidFill>
                  <a:schemeClr val="tx1"/>
                </a:solidFill>
                <a:effectLst/>
                <a:latin typeface="+mn-lt"/>
                <a:ea typeface="+mn-ea"/>
                <a:cs typeface="+mn-cs"/>
              </a:rPr>
              <a:t> in the list, which is the case which makes it obviously a bad design).</a:t>
            </a:r>
          </a:p>
          <a:p>
            <a:pPr marL="228600" indent="-228600">
              <a:buAutoNum type="alphaUcPeriod"/>
            </a:pPr>
            <a:r>
              <a:rPr lang="en-US" sz="1200" kern="1200" baseline="0" dirty="0" smtClean="0">
                <a:solidFill>
                  <a:schemeClr val="tx1"/>
                </a:solidFill>
                <a:effectLst/>
                <a:latin typeface="+mn-lt"/>
                <a:ea typeface="+mn-ea"/>
                <a:cs typeface="+mn-cs"/>
              </a:rPr>
              <a:t>The if statement is tempting since there is only one beetle moving forward at a time, and the previous question used an if statement to control which </a:t>
            </a:r>
            <a:r>
              <a:rPr lang="en-US" sz="1200" kern="1200" baseline="0" dirty="0" err="1" smtClean="0">
                <a:solidFill>
                  <a:schemeClr val="tx1"/>
                </a:solidFill>
                <a:effectLst/>
                <a:latin typeface="+mn-lt"/>
                <a:ea typeface="+mn-ea"/>
                <a:cs typeface="+mn-cs"/>
              </a:rPr>
              <a:t>froggie</a:t>
            </a:r>
            <a:r>
              <a:rPr lang="en-US" sz="1200" kern="1200" baseline="0" dirty="0" smtClean="0">
                <a:solidFill>
                  <a:schemeClr val="tx1"/>
                </a:solidFill>
                <a:effectLst/>
                <a:latin typeface="+mn-lt"/>
                <a:ea typeface="+mn-ea"/>
                <a:cs typeface="+mn-cs"/>
              </a:rPr>
              <a:t> would say what.  But you don’t need It – inside the for all in order you’ll just have the </a:t>
            </a:r>
            <a:r>
              <a:rPr lang="en-US" sz="1200" kern="1200" baseline="0" dirty="0" err="1" smtClean="0">
                <a:solidFill>
                  <a:schemeClr val="tx1"/>
                </a:solidFill>
                <a:effectLst/>
                <a:latin typeface="+mn-lt"/>
                <a:ea typeface="+mn-ea"/>
                <a:cs typeface="+mn-cs"/>
              </a:rPr>
              <a:t>item_from_Beetles</a:t>
            </a:r>
            <a:r>
              <a:rPr lang="en-US" sz="1200" kern="1200" baseline="0" dirty="0" smtClean="0">
                <a:solidFill>
                  <a:schemeClr val="tx1"/>
                </a:solidFill>
                <a:effectLst/>
                <a:latin typeface="+mn-lt"/>
                <a:ea typeface="+mn-ea"/>
                <a:cs typeface="+mn-cs"/>
              </a:rPr>
              <a:t> list move forward.</a:t>
            </a:r>
          </a:p>
          <a:p>
            <a:pPr marL="228600" indent="-228600">
              <a:buAutoNum type="alphaUcPeriod"/>
            </a:pPr>
            <a:r>
              <a:rPr lang="en-US" sz="1200" kern="1200" baseline="0" dirty="0" smtClean="0">
                <a:solidFill>
                  <a:schemeClr val="tx1"/>
                </a:solidFill>
                <a:effectLst/>
                <a:latin typeface="+mn-lt"/>
                <a:ea typeface="+mn-ea"/>
                <a:cs typeface="+mn-cs"/>
              </a:rPr>
              <a:t> The if statement with a </a:t>
            </a:r>
            <a:r>
              <a:rPr lang="en-US" sz="1200" kern="1200" baseline="0" dirty="0" err="1" smtClean="0">
                <a:solidFill>
                  <a:schemeClr val="tx1"/>
                </a:solidFill>
                <a:effectLst/>
                <a:latin typeface="+mn-lt"/>
                <a:ea typeface="+mn-ea"/>
                <a:cs typeface="+mn-cs"/>
              </a:rPr>
              <a:t>forAllTogether</a:t>
            </a:r>
            <a:r>
              <a:rPr lang="en-US" sz="1200" kern="1200" baseline="0" dirty="0" smtClean="0">
                <a:solidFill>
                  <a:schemeClr val="tx1"/>
                </a:solidFill>
                <a:effectLst/>
                <a:latin typeface="+mn-lt"/>
                <a:ea typeface="+mn-ea"/>
                <a:cs typeface="+mn-cs"/>
              </a:rPr>
              <a:t> inside reflects that, yes, you do want a </a:t>
            </a:r>
            <a:r>
              <a:rPr lang="en-US" sz="1200" kern="1200" baseline="0" dirty="0" err="1" smtClean="0">
                <a:solidFill>
                  <a:schemeClr val="tx1"/>
                </a:solidFill>
                <a:effectLst/>
                <a:latin typeface="+mn-lt"/>
                <a:ea typeface="+mn-ea"/>
                <a:cs typeface="+mn-cs"/>
              </a:rPr>
              <a:t>ForAllTogether</a:t>
            </a:r>
            <a:r>
              <a:rPr lang="en-US" sz="1200" kern="1200" baseline="0" dirty="0" smtClean="0">
                <a:solidFill>
                  <a:schemeClr val="tx1"/>
                </a:solidFill>
                <a:effectLst/>
                <a:latin typeface="+mn-lt"/>
                <a:ea typeface="+mn-ea"/>
                <a:cs typeface="+mn-cs"/>
              </a:rPr>
              <a:t> to make them all turn around at one, however you can’t JUST have an if statement, as you want each beetle in the list to move forward – a repeated pattern, not a selection (if) pattern.</a:t>
            </a:r>
            <a:endParaRPr lang="en-US" sz="1200" kern="1200" dirty="0" smtClean="0">
              <a:solidFill>
                <a:schemeClr val="tx1"/>
              </a:solidFill>
              <a:effectLst/>
              <a:latin typeface="+mn-lt"/>
              <a:ea typeface="+mn-ea"/>
              <a:cs typeface="+mn-cs"/>
            </a:endParaRPr>
          </a:p>
          <a:p>
            <a:endParaRPr lang="en-US" dirty="0" smtClean="0"/>
          </a:p>
        </p:txBody>
      </p:sp>
      <p:sp>
        <p:nvSpPr>
          <p:cNvPr id="4" name="Slide Number Placeholder 3"/>
          <p:cNvSpPr>
            <a:spLocks noGrp="1"/>
          </p:cNvSpPr>
          <p:nvPr>
            <p:ph type="sldNum" sz="quarter" idx="10"/>
          </p:nvPr>
        </p:nvSpPr>
        <p:spPr/>
        <p:txBody>
          <a:bodyPr/>
          <a:lstStyle/>
          <a:p>
            <a:fld id="{6797463D-1AD7-4AE5-B127-C97A140E0419}" type="slidenum">
              <a:rPr lang="en-US" smtClean="0"/>
              <a:t>7</a:t>
            </a:fld>
            <a:endParaRPr lang="en-US"/>
          </a:p>
        </p:txBody>
      </p:sp>
    </p:spTree>
    <p:extLst>
      <p:ext uri="{BB962C8B-B14F-4D97-AF65-F5344CB8AC3E}">
        <p14:creationId xmlns:p14="http://schemas.microsoft.com/office/powerpoint/2010/main" val="2730258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Big Idea:  We</a:t>
            </a:r>
            <a:r>
              <a:rPr lang="en-US" baseline="0" dirty="0" smtClean="0"/>
              <a:t> have two nested loops, but one needs to think about what actions happen in which loops.  Not everything is necessarily happening in the innermost loops.  You can have statements in the outer loop that happen before (or after) the inner loop.</a:t>
            </a:r>
            <a:endParaRPr lang="en-US" dirty="0" smtClean="0"/>
          </a:p>
          <a:p>
            <a:endParaRPr lang="en-US" dirty="0" smtClean="0"/>
          </a:p>
          <a:p>
            <a:r>
              <a:rPr lang="en-US" dirty="0" smtClean="0"/>
              <a:t>Correct Answer</a:t>
            </a:r>
            <a:r>
              <a:rPr lang="en-US" baseline="0" dirty="0" smtClean="0"/>
              <a:t> and Why:</a:t>
            </a:r>
            <a:endParaRPr lang="en-US" dirty="0" smtClean="0"/>
          </a:p>
          <a:p>
            <a:r>
              <a:rPr lang="en-US" dirty="0" smtClean="0"/>
              <a:t>B</a:t>
            </a:r>
            <a:r>
              <a:rPr lang="en-US" baseline="0" dirty="0" smtClean="0"/>
              <a:t> – No.  The move forward and move backward should happen outside of the inner loop.. (e.g. the move forward 1 meters should be above the inner loop (and act on </a:t>
            </a:r>
            <a:r>
              <a:rPr lang="en-US" baseline="0" dirty="0" err="1" smtClean="0"/>
              <a:t>item_from_Beetles</a:t>
            </a:r>
            <a:r>
              <a:rPr lang="en-US" baseline="0" dirty="0" smtClean="0"/>
              <a:t>, not the inner loop iterator item_from_Beetles#2).  And the second move – backward one meter should happen after all the beetles turn around together, in the outer loop, but after the inner loop)</a:t>
            </a:r>
          </a:p>
          <a:p>
            <a:endParaRPr lang="en-US" baseline="0" dirty="0" smtClean="0"/>
          </a:p>
          <a:p>
            <a:r>
              <a:rPr lang="en-US" baseline="0" dirty="0" smtClean="0"/>
              <a:t>What this code actually does you can demo for them (see below).  Don’t fix it yet for them, go on through the next 2 slides, then fix it for them by modifying the demo code.</a:t>
            </a:r>
          </a:p>
          <a:p>
            <a:endParaRPr lang="en-US" baseline="0" dirty="0" smtClean="0"/>
          </a:p>
          <a:p>
            <a:r>
              <a:rPr lang="en-US" baseline="0" dirty="0" smtClean="0"/>
              <a:t>&lt;&lt;After overviewing the key points on the next slide, the correct code is shown (in 2 slides)&gt;&gt;</a:t>
            </a:r>
          </a:p>
          <a:p>
            <a:endParaRPr lang="en-US" baseline="0" dirty="0" smtClean="0"/>
          </a:p>
          <a:p>
            <a:r>
              <a:rPr lang="en-US" sz="1200" kern="1200" dirty="0" smtClean="0">
                <a:solidFill>
                  <a:schemeClr val="tx1"/>
                </a:solidFill>
                <a:effectLst/>
                <a:latin typeface="+mn-lt"/>
                <a:ea typeface="+mn-ea"/>
                <a:cs typeface="+mn-cs"/>
              </a:rPr>
              <a:t>Why Might Students Pick Other Answers/What Sort of Questions Might Be Asked:</a:t>
            </a:r>
          </a:p>
          <a:p>
            <a:r>
              <a:rPr lang="en-US" baseline="0" dirty="0" smtClean="0"/>
              <a:t>N/A</a:t>
            </a:r>
          </a:p>
          <a:p>
            <a:endParaRPr lang="en-US" baseline="0" dirty="0" smtClean="0"/>
          </a:p>
          <a:p>
            <a:r>
              <a:rPr lang="en-US" baseline="0" dirty="0" smtClean="0"/>
              <a:t>DEMO:</a:t>
            </a:r>
          </a:p>
          <a:p>
            <a:r>
              <a:rPr lang="en-US" baseline="0" dirty="0" smtClean="0"/>
              <a:t>This “buggy” code is in Chap9BeetlesNestedLoops </a:t>
            </a:r>
          </a:p>
          <a:p>
            <a:r>
              <a:rPr lang="en-US" baseline="0" dirty="0" smtClean="0"/>
              <a:t>Explanation:</a:t>
            </a:r>
          </a:p>
          <a:p>
            <a:r>
              <a:rPr lang="en-US" baseline="0" dirty="0" smtClean="0"/>
              <a:t>For each beetle (</a:t>
            </a:r>
            <a:r>
              <a:rPr lang="en-US" baseline="0" dirty="0" err="1" smtClean="0"/>
              <a:t>item_from_beetles</a:t>
            </a:r>
            <a:r>
              <a:rPr lang="en-US" baseline="0" dirty="0" smtClean="0"/>
              <a:t>) – we do </a:t>
            </a:r>
            <a:r>
              <a:rPr lang="en-US" baseline="0" dirty="0" err="1" smtClean="0"/>
              <a:t>soemthing</a:t>
            </a:r>
            <a:r>
              <a:rPr lang="en-US" baseline="0" dirty="0" smtClean="0"/>
              <a:t> for “ALL the beetles together” – they all move forward 1 meter, spin once, and all move back – all together).</a:t>
            </a:r>
            <a:endParaRPr lang="en-US" dirty="0"/>
          </a:p>
        </p:txBody>
      </p:sp>
      <p:sp>
        <p:nvSpPr>
          <p:cNvPr id="4" name="Slide Number Placeholder 3"/>
          <p:cNvSpPr>
            <a:spLocks noGrp="1"/>
          </p:cNvSpPr>
          <p:nvPr>
            <p:ph type="sldNum" sz="quarter" idx="10"/>
          </p:nvPr>
        </p:nvSpPr>
        <p:spPr/>
        <p:txBody>
          <a:bodyPr/>
          <a:lstStyle/>
          <a:p>
            <a:fld id="{6797463D-1AD7-4AE5-B127-C97A140E0419}" type="slidenum">
              <a:rPr lang="en-US" smtClean="0"/>
              <a:t>8</a:t>
            </a:fld>
            <a:endParaRPr lang="en-US"/>
          </a:p>
        </p:txBody>
      </p:sp>
    </p:spTree>
    <p:extLst>
      <p:ext uri="{BB962C8B-B14F-4D97-AF65-F5344CB8AC3E}">
        <p14:creationId xmlns:p14="http://schemas.microsoft.com/office/powerpoint/2010/main" val="34783052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Code</a:t>
            </a:r>
            <a:r>
              <a:rPr lang="en-US" baseline="0" dirty="0" smtClean="0"/>
              <a:t> marked up to demo this on next slide</a:t>
            </a:r>
            <a:endParaRPr lang="en-US" dirty="0"/>
          </a:p>
        </p:txBody>
      </p:sp>
      <p:sp>
        <p:nvSpPr>
          <p:cNvPr id="4" name="Slide Number Placeholder 3"/>
          <p:cNvSpPr>
            <a:spLocks noGrp="1"/>
          </p:cNvSpPr>
          <p:nvPr>
            <p:ph type="sldNum" sz="quarter" idx="10"/>
          </p:nvPr>
        </p:nvSpPr>
        <p:spPr/>
        <p:txBody>
          <a:bodyPr/>
          <a:lstStyle/>
          <a:p>
            <a:fld id="{6797463D-1AD7-4AE5-B127-C97A140E0419}" type="slidenum">
              <a:rPr lang="en-US" smtClean="0"/>
              <a:t>9</a:t>
            </a:fld>
            <a:endParaRPr lang="en-US"/>
          </a:p>
        </p:txBody>
      </p:sp>
    </p:spTree>
    <p:extLst>
      <p:ext uri="{BB962C8B-B14F-4D97-AF65-F5344CB8AC3E}">
        <p14:creationId xmlns:p14="http://schemas.microsoft.com/office/powerpoint/2010/main" val="842935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move forward happens only for the ONE beetle whose turn it is.  In the outer loop.</a:t>
            </a:r>
          </a:p>
          <a:p>
            <a:r>
              <a:rPr lang="en-US" baseline="0" dirty="0" smtClean="0"/>
              <a:t>And the item to move is </a:t>
            </a:r>
            <a:r>
              <a:rPr lang="en-US" baseline="0" dirty="0" err="1" smtClean="0"/>
              <a:t>item_From_Beetles</a:t>
            </a:r>
            <a:r>
              <a:rPr lang="en-US" baseline="0" dirty="0" smtClean="0"/>
              <a:t>  not item_From_beetles2</a:t>
            </a:r>
          </a:p>
          <a:p>
            <a:endParaRPr lang="en-US" baseline="0" dirty="0" smtClean="0"/>
          </a:p>
          <a:p>
            <a:r>
              <a:rPr lang="en-US" baseline="0" dirty="0" smtClean="0"/>
              <a:t>Make that change by dragging the move forward above, you have to change item_from_Beetles#2 to </a:t>
            </a:r>
            <a:r>
              <a:rPr lang="en-US" baseline="0" dirty="0" err="1" smtClean="0"/>
              <a:t>item_from_Beetles</a:t>
            </a:r>
            <a:r>
              <a:rPr lang="en-US" baseline="0" dirty="0" smtClean="0"/>
              <a:t>.</a:t>
            </a:r>
          </a:p>
          <a:p>
            <a:r>
              <a:rPr lang="en-US" baseline="0" dirty="0" smtClean="0"/>
              <a:t>And drag the lower move out the bottom.  And demo the fixed code.</a:t>
            </a:r>
          </a:p>
          <a:p>
            <a:endParaRPr lang="en-US" dirty="0"/>
          </a:p>
        </p:txBody>
      </p:sp>
      <p:sp>
        <p:nvSpPr>
          <p:cNvPr id="4" name="Slide Number Placeholder 3"/>
          <p:cNvSpPr>
            <a:spLocks noGrp="1"/>
          </p:cNvSpPr>
          <p:nvPr>
            <p:ph type="sldNum" sz="quarter" idx="10"/>
          </p:nvPr>
        </p:nvSpPr>
        <p:spPr/>
        <p:txBody>
          <a:bodyPr/>
          <a:lstStyle/>
          <a:p>
            <a:fld id="{6797463D-1AD7-4AE5-B127-C97A140E0419}" type="slidenum">
              <a:rPr lang="en-US" smtClean="0"/>
              <a:t>10</a:t>
            </a:fld>
            <a:endParaRPr lang="en-US"/>
          </a:p>
        </p:txBody>
      </p:sp>
    </p:spTree>
    <p:extLst>
      <p:ext uri="{BB962C8B-B14F-4D97-AF65-F5344CB8AC3E}">
        <p14:creationId xmlns:p14="http://schemas.microsoft.com/office/powerpoint/2010/main" val="3478305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6">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EBE6D7BF-7F88-4595-ACCA-E22309AE40D8}" type="datetimeFigureOut">
              <a:rPr lang="en-US" smtClean="0"/>
              <a:t>7/20/2012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975586-7D5E-40C0-94B8-D5DFE088ED33}" type="slidenum">
              <a:rPr lang="en-US" smtClean="0"/>
              <a:t>‹#›</a:t>
            </a:fld>
            <a:endParaRPr lang="en-US"/>
          </a:p>
        </p:txBody>
      </p:sp>
    </p:spTree>
    <p:extLst>
      <p:ext uri="{BB962C8B-B14F-4D97-AF65-F5344CB8AC3E}">
        <p14:creationId xmlns:p14="http://schemas.microsoft.com/office/powerpoint/2010/main" val="279053446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E6D7BF-7F88-4595-ACCA-E22309AE40D8}" type="datetimeFigureOut">
              <a:rPr lang="en-US" smtClean="0"/>
              <a:t>7/20/2012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975586-7D5E-40C0-94B8-D5DFE088ED33}" type="slidenum">
              <a:rPr lang="en-US" smtClean="0"/>
              <a:t>‹#›</a:t>
            </a:fld>
            <a:endParaRPr lang="en-US"/>
          </a:p>
        </p:txBody>
      </p:sp>
    </p:spTree>
    <p:extLst>
      <p:ext uri="{BB962C8B-B14F-4D97-AF65-F5344CB8AC3E}">
        <p14:creationId xmlns:p14="http://schemas.microsoft.com/office/powerpoint/2010/main" val="2688738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E6D7BF-7F88-4595-ACCA-E22309AE40D8}" type="datetimeFigureOut">
              <a:rPr lang="en-US" smtClean="0"/>
              <a:t>7/20/2012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975586-7D5E-40C0-94B8-D5DFE088ED33}" type="slidenum">
              <a:rPr lang="en-US" smtClean="0"/>
              <a:t>‹#›</a:t>
            </a:fld>
            <a:endParaRPr lang="en-US"/>
          </a:p>
        </p:txBody>
      </p:sp>
    </p:spTree>
    <p:extLst>
      <p:ext uri="{BB962C8B-B14F-4D97-AF65-F5344CB8AC3E}">
        <p14:creationId xmlns:p14="http://schemas.microsoft.com/office/powerpoint/2010/main" val="980842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defRPr>
                <a:solidFill>
                  <a:schemeClr val="accent6">
                    <a:lumMod val="75000"/>
                  </a:schemeClr>
                </a:solidFill>
              </a:defRPr>
            </a:lvl2pPr>
            <a:lvl3pPr>
              <a:defRPr>
                <a:solidFill>
                  <a:schemeClr val="tx2"/>
                </a:solidFill>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BE6D7BF-7F88-4595-ACCA-E22309AE40D8}" type="datetimeFigureOut">
              <a:rPr lang="en-US" smtClean="0"/>
              <a:t>7/20/2012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975586-7D5E-40C0-94B8-D5DFE088ED33}" type="slidenum">
              <a:rPr lang="en-US" smtClean="0"/>
              <a:t>‹#›</a:t>
            </a:fld>
            <a:endParaRPr lang="en-US"/>
          </a:p>
        </p:txBody>
      </p:sp>
    </p:spTree>
    <p:extLst>
      <p:ext uri="{BB962C8B-B14F-4D97-AF65-F5344CB8AC3E}">
        <p14:creationId xmlns:p14="http://schemas.microsoft.com/office/powerpoint/2010/main" val="377837951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E6D7BF-7F88-4595-ACCA-E22309AE40D8}" type="datetimeFigureOut">
              <a:rPr lang="en-US" smtClean="0"/>
              <a:t>7/20/2012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975586-7D5E-40C0-94B8-D5DFE088ED33}" type="slidenum">
              <a:rPr lang="en-US" smtClean="0"/>
              <a:t>‹#›</a:t>
            </a:fld>
            <a:endParaRPr lang="en-US"/>
          </a:p>
        </p:txBody>
      </p:sp>
    </p:spTree>
    <p:extLst>
      <p:ext uri="{BB962C8B-B14F-4D97-AF65-F5344CB8AC3E}">
        <p14:creationId xmlns:p14="http://schemas.microsoft.com/office/powerpoint/2010/main" val="216571972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solidFill>
                  <a:schemeClr val="accent6">
                    <a:lumMod val="75000"/>
                  </a:schemeClr>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solidFill>
                  <a:schemeClr val="accent6">
                    <a:lumMod val="75000"/>
                  </a:schemeClr>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EBE6D7BF-7F88-4595-ACCA-E22309AE40D8}" type="datetimeFigureOut">
              <a:rPr lang="en-US" smtClean="0"/>
              <a:t>7/20/2012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975586-7D5E-40C0-94B8-D5DFE088ED33}" type="slidenum">
              <a:rPr lang="en-US" smtClean="0"/>
              <a:t>‹#›</a:t>
            </a:fld>
            <a:endParaRPr lang="en-US"/>
          </a:p>
        </p:txBody>
      </p:sp>
    </p:spTree>
    <p:extLst>
      <p:ext uri="{BB962C8B-B14F-4D97-AF65-F5344CB8AC3E}">
        <p14:creationId xmlns:p14="http://schemas.microsoft.com/office/powerpoint/2010/main" val="27154748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BE6D7BF-7F88-4595-ACCA-E22309AE40D8}" type="datetimeFigureOut">
              <a:rPr lang="en-US" smtClean="0"/>
              <a:t>7/20/2012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975586-7D5E-40C0-94B8-D5DFE088ED33}" type="slidenum">
              <a:rPr lang="en-US" smtClean="0"/>
              <a:t>‹#›</a:t>
            </a:fld>
            <a:endParaRPr lang="en-US"/>
          </a:p>
        </p:txBody>
      </p:sp>
    </p:spTree>
    <p:extLst>
      <p:ext uri="{BB962C8B-B14F-4D97-AF65-F5344CB8AC3E}">
        <p14:creationId xmlns:p14="http://schemas.microsoft.com/office/powerpoint/2010/main" val="3781706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E6D7BF-7F88-4595-ACCA-E22309AE40D8}" type="datetimeFigureOut">
              <a:rPr lang="en-US" smtClean="0"/>
              <a:t>7/20/2012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975586-7D5E-40C0-94B8-D5DFE088ED33}" type="slidenum">
              <a:rPr lang="en-US" smtClean="0"/>
              <a:t>‹#›</a:t>
            </a:fld>
            <a:endParaRPr lang="en-US"/>
          </a:p>
        </p:txBody>
      </p:sp>
    </p:spTree>
    <p:extLst>
      <p:ext uri="{BB962C8B-B14F-4D97-AF65-F5344CB8AC3E}">
        <p14:creationId xmlns:p14="http://schemas.microsoft.com/office/powerpoint/2010/main" val="4084700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E6D7BF-7F88-4595-ACCA-E22309AE40D8}" type="datetimeFigureOut">
              <a:rPr lang="en-US" smtClean="0"/>
              <a:t>7/20/2012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975586-7D5E-40C0-94B8-D5DFE088ED33}" type="slidenum">
              <a:rPr lang="en-US" smtClean="0"/>
              <a:t>‹#›</a:t>
            </a:fld>
            <a:endParaRPr lang="en-US"/>
          </a:p>
        </p:txBody>
      </p:sp>
    </p:spTree>
    <p:extLst>
      <p:ext uri="{BB962C8B-B14F-4D97-AF65-F5344CB8AC3E}">
        <p14:creationId xmlns:p14="http://schemas.microsoft.com/office/powerpoint/2010/main" val="1717509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E6D7BF-7F88-4595-ACCA-E22309AE40D8}" type="datetimeFigureOut">
              <a:rPr lang="en-US" smtClean="0"/>
              <a:t>7/20/2012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975586-7D5E-40C0-94B8-D5DFE088ED33}" type="slidenum">
              <a:rPr lang="en-US" smtClean="0"/>
              <a:t>‹#›</a:t>
            </a:fld>
            <a:endParaRPr lang="en-US"/>
          </a:p>
        </p:txBody>
      </p:sp>
    </p:spTree>
    <p:extLst>
      <p:ext uri="{BB962C8B-B14F-4D97-AF65-F5344CB8AC3E}">
        <p14:creationId xmlns:p14="http://schemas.microsoft.com/office/powerpoint/2010/main" val="766559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E6D7BF-7F88-4595-ACCA-E22309AE40D8}" type="datetimeFigureOut">
              <a:rPr lang="en-US" smtClean="0"/>
              <a:t>7/20/2012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975586-7D5E-40C0-94B8-D5DFE088ED33}" type="slidenum">
              <a:rPr lang="en-US" smtClean="0"/>
              <a:t>‹#›</a:t>
            </a:fld>
            <a:endParaRPr lang="en-US"/>
          </a:p>
        </p:txBody>
      </p:sp>
    </p:spTree>
    <p:extLst>
      <p:ext uri="{BB962C8B-B14F-4D97-AF65-F5344CB8AC3E}">
        <p14:creationId xmlns:p14="http://schemas.microsoft.com/office/powerpoint/2010/main" val="4219735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E6D7BF-7F88-4595-ACCA-E22309AE40D8}" type="datetimeFigureOut">
              <a:rPr lang="en-US" smtClean="0"/>
              <a:t>7/20/2012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975586-7D5E-40C0-94B8-D5DFE088ED33}" type="slidenum">
              <a:rPr lang="en-US" smtClean="0"/>
              <a:t>‹#›</a:t>
            </a:fld>
            <a:endParaRPr lang="en-US"/>
          </a:p>
        </p:txBody>
      </p:sp>
    </p:spTree>
    <p:extLst>
      <p:ext uri="{BB962C8B-B14F-4D97-AF65-F5344CB8AC3E}">
        <p14:creationId xmlns:p14="http://schemas.microsoft.com/office/powerpoint/2010/main" val="6692258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31.xml"/><Relationship Id="rId7" Type="http://schemas.openxmlformats.org/officeDocument/2006/relationships/notesSlide" Target="../notesSlides/notesSlide9.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slideLayout" Target="../slideLayouts/slideLayout2.xml"/><Relationship Id="rId5" Type="http://schemas.openxmlformats.org/officeDocument/2006/relationships/tags" Target="../tags/tag33.xml"/><Relationship Id="rId4" Type="http://schemas.openxmlformats.org/officeDocument/2006/relationships/tags" Target="../tags/tag32.xml"/></Relationships>
</file>

<file path=ppt/slides/_rels/slide11.xml.rels><?xml version="1.0" encoding="UTF-8" standalone="yes"?>
<Relationships xmlns="http://schemas.openxmlformats.org/package/2006/relationships"><Relationship Id="rId3" Type="http://schemas.openxmlformats.org/officeDocument/2006/relationships/tags" Target="../tags/tag36.xml"/><Relationship Id="rId7" Type="http://schemas.openxmlformats.org/officeDocument/2006/relationships/image" Target="../media/image6.png"/><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notesSlide" Target="../notesSlides/notesSlide10.xml"/><Relationship Id="rId5" Type="http://schemas.openxmlformats.org/officeDocument/2006/relationships/slideLayout" Target="../slideLayouts/slideLayout2.xml"/><Relationship Id="rId4" Type="http://schemas.openxmlformats.org/officeDocument/2006/relationships/tags" Target="../tags/tag37.xml"/></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40.xml"/><Relationship Id="rId7" Type="http://schemas.openxmlformats.org/officeDocument/2006/relationships/image" Target="../media/image7.png"/><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notesSlide" Target="../notesSlides/notesSlide11.xml"/><Relationship Id="rId5" Type="http://schemas.openxmlformats.org/officeDocument/2006/relationships/slideLayout" Target="../slideLayouts/slideLayout2.xml"/><Relationship Id="rId4" Type="http://schemas.openxmlformats.org/officeDocument/2006/relationships/tags" Target="../tags/tag41.xml"/></Relationships>
</file>

<file path=ppt/slides/_rels/slide13.xml.rels><?xml version="1.0" encoding="UTF-8" standalone="yes"?>
<Relationships xmlns="http://schemas.openxmlformats.org/package/2006/relationships"><Relationship Id="rId3" Type="http://schemas.openxmlformats.org/officeDocument/2006/relationships/tags" Target="../tags/tag44.xml"/><Relationship Id="rId7" Type="http://schemas.openxmlformats.org/officeDocument/2006/relationships/image" Target="../media/image10.png"/><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image" Target="../media/image9.png"/><Relationship Id="rId5" Type="http://schemas.openxmlformats.org/officeDocument/2006/relationships/slideLayout" Target="../slideLayouts/slideLayout2.xml"/><Relationship Id="rId4" Type="http://schemas.openxmlformats.org/officeDocument/2006/relationships/tags" Target="../tags/tag45.xml"/></Relationships>
</file>

<file path=ppt/slides/_rels/slide1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48.xml"/><Relationship Id="rId7" Type="http://schemas.openxmlformats.org/officeDocument/2006/relationships/image" Target="../media/image11.png"/><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notesSlide" Target="../notesSlides/notesSlide12.xml"/><Relationship Id="rId5" Type="http://schemas.openxmlformats.org/officeDocument/2006/relationships/slideLayout" Target="../slideLayouts/slideLayout2.xml"/><Relationship Id="rId4" Type="http://schemas.openxmlformats.org/officeDocument/2006/relationships/tags" Target="../tags/tag49.xml"/><Relationship Id="rId9"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image" Target="../media/image14.png"/><Relationship Id="rId5" Type="http://schemas.openxmlformats.org/officeDocument/2006/relationships/notesSlide" Target="../notesSlides/notesSlide13.xml"/><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image" Target="../media/image15.png"/><Relationship Id="rId5" Type="http://schemas.openxmlformats.org/officeDocument/2006/relationships/notesSlide" Target="../notesSlides/notesSlide14.xml"/><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image" Target="../media/image16.png"/><Relationship Id="rId5" Type="http://schemas.openxmlformats.org/officeDocument/2006/relationships/notesSlide" Target="../notesSlides/notesSlide15.xml"/><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0.xml"/><Relationship Id="rId1" Type="http://schemas.openxmlformats.org/officeDocument/2006/relationships/tags" Target="../tags/tag59.xml"/><Relationship Id="rId4"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2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4.emf"/><Relationship Id="rId4" Type="http://schemas.openxmlformats.org/officeDocument/2006/relationships/oleObject" Target="../embeddings/Microsoft_Word_97_-_2003_Document1.doc"/></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1.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9.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image" Target="../media/image2.pn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13.xml"/></Relationships>
</file>

<file path=ppt/slides/_rels/slide5.xml.rels><?xml version="1.0" encoding="UTF-8" standalone="yes"?>
<Relationships xmlns="http://schemas.openxmlformats.org/package/2006/relationships"><Relationship Id="rId3" Type="http://schemas.openxmlformats.org/officeDocument/2006/relationships/tags" Target="../tags/tag16.xml"/><Relationship Id="rId7" Type="http://schemas.openxmlformats.org/officeDocument/2006/relationships/image" Target="../media/image3.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notesSlide" Target="../notesSlides/notesSlide4.xml"/><Relationship Id="rId5" Type="http://schemas.openxmlformats.org/officeDocument/2006/relationships/slideLayout" Target="../slideLayouts/slideLayout2.xml"/><Relationship Id="rId4" Type="http://schemas.openxmlformats.org/officeDocument/2006/relationships/tags" Target="../tags/tag17.xml"/></Relationships>
</file>

<file path=ppt/slides/_rels/slide6.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4.png"/><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image" Target="../media/image5.png"/><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notesSlide" Target="../notesSlides/notesSlide7.xml"/><Relationship Id="rId5" Type="http://schemas.openxmlformats.org/officeDocument/2006/relationships/slideLayout" Target="../slideLayouts/slideLayout2.xml"/><Relationship Id="rId4" Type="http://schemas.openxmlformats.org/officeDocument/2006/relationships/tags" Target="../tags/tag26.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Lecture Mon Week 8</a:t>
            </a:r>
            <a:endParaRPr lang="en-US" dirty="0"/>
          </a:p>
        </p:txBody>
      </p:sp>
      <p:sp>
        <p:nvSpPr>
          <p:cNvPr id="3" name="Content Placeholder 2"/>
          <p:cNvSpPr>
            <a:spLocks noGrp="1"/>
          </p:cNvSpPr>
          <p:nvPr>
            <p:ph idx="1"/>
            <p:custDataLst>
              <p:tags r:id="rId2"/>
            </p:custDataLst>
          </p:nvPr>
        </p:nvSpPr>
        <p:spPr>
          <a:xfrm>
            <a:off x="457200" y="1600200"/>
            <a:ext cx="8686800" cy="5257800"/>
          </a:xfrm>
        </p:spPr>
        <p:txBody>
          <a:bodyPr>
            <a:normAutofit/>
          </a:bodyPr>
          <a:lstStyle/>
          <a:p>
            <a:r>
              <a:rPr lang="en-US" sz="2800" dirty="0" smtClean="0"/>
              <a:t>Tech and Society #2 Due Tuesday 11:59pm!</a:t>
            </a:r>
          </a:p>
          <a:p>
            <a:pPr lvl="1"/>
            <a:r>
              <a:rPr lang="en-US" sz="2400" dirty="0" smtClean="0"/>
              <a:t>Survey AND Forum post</a:t>
            </a:r>
          </a:p>
          <a:p>
            <a:r>
              <a:rPr lang="en-US" sz="2800" dirty="0" smtClean="0"/>
              <a:t>Exam solutions posted (except written answer)</a:t>
            </a:r>
          </a:p>
          <a:p>
            <a:pPr lvl="1"/>
            <a:r>
              <a:rPr lang="en-US" sz="2400" dirty="0" smtClean="0"/>
              <a:t>Question 7 – let’s do this together later</a:t>
            </a:r>
          </a:p>
          <a:p>
            <a:r>
              <a:rPr lang="en-US" sz="2800" dirty="0" smtClean="0"/>
              <a:t>Today Finish up Alice 9.1 and 9.2 (Lists and Search)</a:t>
            </a:r>
          </a:p>
          <a:p>
            <a:r>
              <a:rPr lang="en-US" sz="2800" dirty="0" smtClean="0"/>
              <a:t>Wed: Excel!</a:t>
            </a:r>
          </a:p>
          <a:p>
            <a:pPr lvl="1"/>
            <a:r>
              <a:rPr lang="en-US" sz="2400" dirty="0" smtClean="0"/>
              <a:t>Are you ready?  See </a:t>
            </a:r>
            <a:r>
              <a:rPr lang="en-US" sz="2400" dirty="0" err="1" smtClean="0"/>
              <a:t>moodle</a:t>
            </a:r>
            <a:r>
              <a:rPr lang="en-US" sz="2400" dirty="0" smtClean="0"/>
              <a:t>!</a:t>
            </a:r>
          </a:p>
        </p:txBody>
      </p:sp>
    </p:spTree>
    <p:extLst>
      <p:ext uri="{BB962C8B-B14F-4D97-AF65-F5344CB8AC3E}">
        <p14:creationId xmlns:p14="http://schemas.microsoft.com/office/powerpoint/2010/main" val="29398051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custDataLst>
              <p:tags r:id="rId1"/>
            </p:custDataLst>
          </p:nvPr>
        </p:nvPicPr>
        <p:blipFill rotWithShape="1">
          <a:blip r:embed="rId8" cstate="print">
            <a:extLst>
              <a:ext uri="{28A0092B-C50C-407E-A947-70E740481C1C}">
                <a14:useLocalDpi xmlns:a14="http://schemas.microsoft.com/office/drawing/2010/main"/>
              </a:ext>
            </a:extLst>
          </a:blip>
          <a:srcRect/>
          <a:stretch/>
        </p:blipFill>
        <p:spPr bwMode="auto">
          <a:xfrm>
            <a:off x="-13855" y="1471592"/>
            <a:ext cx="8898707" cy="2568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custDataLst>
              <p:tags r:id="rId2"/>
            </p:custDataLst>
          </p:nvPr>
        </p:nvSpPr>
        <p:spPr>
          <a:xfrm>
            <a:off x="304800" y="1905000"/>
            <a:ext cx="7848600" cy="551688"/>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title"/>
            <p:custDataLst>
              <p:tags r:id="rId3"/>
            </p:custDataLst>
          </p:nvPr>
        </p:nvSpPr>
        <p:spPr/>
        <p:txBody>
          <a:bodyPr/>
          <a:lstStyle/>
          <a:p>
            <a:endParaRPr lang="en-US"/>
          </a:p>
        </p:txBody>
      </p:sp>
      <p:sp>
        <p:nvSpPr>
          <p:cNvPr id="8" name="Rectangle 7"/>
          <p:cNvSpPr/>
          <p:nvPr>
            <p:custDataLst>
              <p:tags r:id="rId4"/>
            </p:custDataLst>
          </p:nvPr>
        </p:nvSpPr>
        <p:spPr>
          <a:xfrm>
            <a:off x="304800" y="3419603"/>
            <a:ext cx="7848600" cy="551688"/>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custDataLst>
              <p:tags r:id="rId5"/>
            </p:custDataLst>
          </p:nvPr>
        </p:nvSpPr>
        <p:spPr>
          <a:xfrm>
            <a:off x="304800" y="1905000"/>
            <a:ext cx="2743200" cy="551688"/>
          </a:xfrm>
          <a:prstGeom prst="ellipse">
            <a:avLst/>
          </a:prstGeom>
          <a:noFill/>
          <a:ln w="1270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85541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custDataLst>
              <p:tags r:id="rId1"/>
            </p:custDataLst>
          </p:nvPr>
        </p:nvPicPr>
        <p:blipFill rotWithShape="1">
          <a:blip r:embed="rId7" cstate="print">
            <a:extLst>
              <a:ext uri="{28A0092B-C50C-407E-A947-70E740481C1C}">
                <a14:useLocalDpi xmlns:a14="http://schemas.microsoft.com/office/drawing/2010/main"/>
              </a:ext>
            </a:extLst>
          </a:blip>
          <a:srcRect/>
          <a:stretch/>
        </p:blipFill>
        <p:spPr bwMode="auto">
          <a:xfrm>
            <a:off x="0" y="1471592"/>
            <a:ext cx="8898707" cy="2568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custDataLst>
              <p:tags r:id="rId2"/>
            </p:custDataLst>
          </p:nvPr>
        </p:nvSpPr>
        <p:spPr/>
        <p:txBody>
          <a:bodyPr>
            <a:normAutofit fontScale="90000"/>
          </a:bodyPr>
          <a:lstStyle/>
          <a:p>
            <a:r>
              <a:rPr lang="en-US" dirty="0" smtClean="0"/>
              <a:t>There are 4 beetles, how many times is this instruction executed?</a:t>
            </a:r>
            <a:endParaRPr lang="en-US" dirty="0"/>
          </a:p>
        </p:txBody>
      </p:sp>
      <p:sp>
        <p:nvSpPr>
          <p:cNvPr id="3" name="Content Placeholder 2"/>
          <p:cNvSpPr>
            <a:spLocks noGrp="1"/>
          </p:cNvSpPr>
          <p:nvPr>
            <p:ph idx="1"/>
            <p:custDataLst>
              <p:tags r:id="rId3"/>
            </p:custDataLst>
          </p:nvPr>
        </p:nvSpPr>
        <p:spPr>
          <a:xfrm>
            <a:off x="457200" y="3962400"/>
            <a:ext cx="8229600" cy="2163763"/>
          </a:xfrm>
        </p:spPr>
        <p:txBody>
          <a:bodyPr>
            <a:normAutofit fontScale="85000" lnSpcReduction="20000"/>
          </a:bodyPr>
          <a:lstStyle/>
          <a:p>
            <a:pPr marL="514350" indent="-514350">
              <a:buFont typeface="+mj-lt"/>
              <a:buAutoNum type="alphaUcPeriod"/>
            </a:pPr>
            <a:r>
              <a:rPr lang="en-US" dirty="0" smtClean="0"/>
              <a:t>4</a:t>
            </a:r>
          </a:p>
          <a:p>
            <a:pPr marL="514350" indent="-514350">
              <a:buFont typeface="+mj-lt"/>
              <a:buAutoNum type="alphaUcPeriod"/>
            </a:pPr>
            <a:r>
              <a:rPr lang="en-US" dirty="0" smtClean="0"/>
              <a:t>12</a:t>
            </a:r>
          </a:p>
          <a:p>
            <a:pPr marL="514350" indent="-514350">
              <a:buFont typeface="+mj-lt"/>
              <a:buAutoNum type="alphaUcPeriod"/>
            </a:pPr>
            <a:r>
              <a:rPr lang="en-US" dirty="0" smtClean="0"/>
              <a:t>16</a:t>
            </a:r>
          </a:p>
          <a:p>
            <a:pPr marL="514350" indent="-514350">
              <a:buFont typeface="+mj-lt"/>
              <a:buAutoNum type="alphaUcPeriod"/>
            </a:pPr>
            <a:r>
              <a:rPr lang="en-US" dirty="0" smtClean="0"/>
              <a:t>48</a:t>
            </a:r>
          </a:p>
          <a:p>
            <a:pPr marL="514350" indent="-514350">
              <a:buFont typeface="+mj-lt"/>
              <a:buAutoNum type="alphaUcPeriod"/>
            </a:pPr>
            <a:r>
              <a:rPr lang="en-US" dirty="0" smtClean="0"/>
              <a:t>I don’t know</a:t>
            </a:r>
            <a:endParaRPr lang="en-US" dirty="0"/>
          </a:p>
        </p:txBody>
      </p:sp>
      <p:sp>
        <p:nvSpPr>
          <p:cNvPr id="4" name="Rectangle 3"/>
          <p:cNvSpPr/>
          <p:nvPr>
            <p:custDataLst>
              <p:tags r:id="rId4"/>
            </p:custDataLst>
          </p:nvPr>
        </p:nvSpPr>
        <p:spPr>
          <a:xfrm>
            <a:off x="697992" y="2877312"/>
            <a:ext cx="7696200" cy="399288"/>
          </a:xfrm>
          <a:prstGeom prst="rect">
            <a:avLst/>
          </a:prstGeom>
          <a:noFill/>
          <a:ln w="1270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67711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Parameters to methods:</a:t>
            </a:r>
            <a:br>
              <a:rPr lang="en-US" dirty="0" smtClean="0"/>
            </a:br>
            <a:r>
              <a:rPr lang="en-US" dirty="0" smtClean="0"/>
              <a:t>We can do better now!</a:t>
            </a:r>
            <a:endParaRPr lang="en-US" dirty="0"/>
          </a:p>
        </p:txBody>
      </p:sp>
      <p:sp>
        <p:nvSpPr>
          <p:cNvPr id="3" name="Content Placeholder 2"/>
          <p:cNvSpPr>
            <a:spLocks noGrp="1"/>
          </p:cNvSpPr>
          <p:nvPr>
            <p:ph idx="1"/>
            <p:custDataLst>
              <p:tags r:id="rId2"/>
            </p:custDataLst>
          </p:nvPr>
        </p:nvSpPr>
        <p:spPr/>
        <p:txBody>
          <a:bodyPr/>
          <a:lstStyle/>
          <a:p>
            <a:endParaRPr lang="en-US" dirty="0"/>
          </a:p>
        </p:txBody>
      </p:sp>
      <p:pic>
        <p:nvPicPr>
          <p:cNvPr id="13314" name="Picture 2"/>
          <p:cNvPicPr>
            <a:picLocks noChangeAspect="1" noChangeArrowheads="1"/>
          </p:cNvPicPr>
          <p:nvPr>
            <p:custDataLst>
              <p:tags r:id="rId3"/>
            </p:custDataLst>
          </p:nvPr>
        </p:nvPicPr>
        <p:blipFill rotWithShape="1">
          <a:blip r:embed="rId7" cstate="print">
            <a:extLst>
              <a:ext uri="{28A0092B-C50C-407E-A947-70E740481C1C}">
                <a14:useLocalDpi xmlns:a14="http://schemas.microsoft.com/office/drawing/2010/main"/>
              </a:ext>
            </a:extLst>
          </a:blip>
          <a:srcRect/>
          <a:stretch/>
        </p:blipFill>
        <p:spPr bwMode="auto">
          <a:xfrm>
            <a:off x="0" y="1371600"/>
            <a:ext cx="5791200" cy="3364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custDataLst>
              <p:tags r:id="rId4"/>
            </p:custDataLst>
          </p:nvPr>
        </p:nvPicPr>
        <p:blipFill rotWithShape="1">
          <a:blip r:embed="rId8" cstate="print">
            <a:extLst>
              <a:ext uri="{28A0092B-C50C-407E-A947-70E740481C1C}">
                <a14:useLocalDpi xmlns:a14="http://schemas.microsoft.com/office/drawing/2010/main"/>
              </a:ext>
            </a:extLst>
          </a:blip>
          <a:srcRect/>
          <a:stretch/>
        </p:blipFill>
        <p:spPr bwMode="auto">
          <a:xfrm>
            <a:off x="2123704" y="4501490"/>
            <a:ext cx="7020296" cy="2356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97786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Autofit/>
          </a:bodyPr>
          <a:lstStyle/>
          <a:p>
            <a:r>
              <a:rPr lang="en-US" sz="3200" dirty="0" smtClean="0"/>
              <a:t>How would we do our “new” solo (with backup)</a:t>
            </a:r>
            <a:endParaRPr lang="en-US" sz="3200" dirty="0"/>
          </a:p>
        </p:txBody>
      </p:sp>
      <p:sp>
        <p:nvSpPr>
          <p:cNvPr id="3" name="Content Placeholder 2"/>
          <p:cNvSpPr>
            <a:spLocks noGrp="1"/>
          </p:cNvSpPr>
          <p:nvPr>
            <p:ph idx="1"/>
            <p:custDataLst>
              <p:tags r:id="rId2"/>
            </p:custDataLst>
          </p:nvPr>
        </p:nvSpPr>
        <p:spPr/>
        <p:txBody>
          <a:bodyPr/>
          <a:lstStyle/>
          <a:p>
            <a:endParaRPr lang="en-US"/>
          </a:p>
        </p:txBody>
      </p:sp>
      <p:pic>
        <p:nvPicPr>
          <p:cNvPr id="12290" name="Picture 2"/>
          <p:cNvPicPr>
            <a:picLocks noChangeAspect="1" noChangeArrowheads="1"/>
          </p:cNvPicPr>
          <p:nvPr>
            <p:custDataLst>
              <p:tags r:id="rId3"/>
            </p:custDataLst>
          </p:nvPr>
        </p:nvPicPr>
        <p:blipFill rotWithShape="1">
          <a:blip r:embed="rId6" cstate="print">
            <a:extLst>
              <a:ext uri="{28A0092B-C50C-407E-A947-70E740481C1C}">
                <a14:useLocalDpi xmlns:a14="http://schemas.microsoft.com/office/drawing/2010/main"/>
              </a:ext>
            </a:extLst>
          </a:blip>
          <a:srcRect/>
          <a:stretch/>
        </p:blipFill>
        <p:spPr bwMode="auto">
          <a:xfrm>
            <a:off x="0" y="1115568"/>
            <a:ext cx="9144000" cy="2190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custDataLst>
              <p:tags r:id="rId4"/>
            </p:custDataLst>
          </p:nvPr>
        </p:nvPicPr>
        <p:blipFill rotWithShape="1">
          <a:blip r:embed="rId7" cstate="print">
            <a:extLst>
              <a:ext uri="{28A0092B-C50C-407E-A947-70E740481C1C}">
                <a14:useLocalDpi xmlns:a14="http://schemas.microsoft.com/office/drawing/2010/main"/>
              </a:ext>
            </a:extLst>
          </a:blip>
          <a:srcRect/>
          <a:stretch/>
        </p:blipFill>
        <p:spPr bwMode="auto">
          <a:xfrm>
            <a:off x="0" y="3505200"/>
            <a:ext cx="10042434"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24372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533400" y="5026384"/>
            <a:ext cx="3763617" cy="1143000"/>
          </a:xfrm>
        </p:spPr>
        <p:txBody>
          <a:bodyPr>
            <a:normAutofit fontScale="90000"/>
          </a:bodyPr>
          <a:lstStyle/>
          <a:p>
            <a:r>
              <a:rPr lang="en-US" dirty="0" smtClean="0"/>
              <a:t>Chapter 9-2 Search</a:t>
            </a:r>
            <a:endParaRPr lang="en-US" dirty="0"/>
          </a:p>
        </p:txBody>
      </p:sp>
      <p:pic>
        <p:nvPicPr>
          <p:cNvPr id="14338" name="Picture 2"/>
          <p:cNvPicPr>
            <a:picLocks noChangeAspect="1" noChangeArrowheads="1"/>
          </p:cNvPicPr>
          <p:nvPr>
            <p:custDataLst>
              <p:tags r:id="rId2"/>
            </p:custDataLst>
          </p:nvPr>
        </p:nvPicPr>
        <p:blipFill rotWithShape="1">
          <a:blip r:embed="rId7" cstate="print">
            <a:extLst>
              <a:ext uri="{28A0092B-C50C-407E-A947-70E740481C1C}">
                <a14:useLocalDpi xmlns:a14="http://schemas.microsoft.com/office/drawing/2010/main"/>
              </a:ext>
            </a:extLst>
          </a:blip>
          <a:srcRect/>
          <a:stretch/>
        </p:blipFill>
        <p:spPr bwMode="auto">
          <a:xfrm>
            <a:off x="9939" y="9939"/>
            <a:ext cx="9406177" cy="188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custDataLst>
              <p:tags r:id="rId3"/>
            </p:custDataLst>
          </p:nvPr>
        </p:nvPicPr>
        <p:blipFill rotWithShape="1">
          <a:blip r:embed="rId8" cstate="print">
            <a:extLst>
              <a:ext uri="{28A0092B-C50C-407E-A947-70E740481C1C}">
                <a14:useLocalDpi xmlns:a14="http://schemas.microsoft.com/office/drawing/2010/main"/>
              </a:ext>
            </a:extLst>
          </a:blip>
          <a:srcRect/>
          <a:stretch/>
        </p:blipFill>
        <p:spPr bwMode="auto">
          <a:xfrm>
            <a:off x="0" y="2004722"/>
            <a:ext cx="11416122" cy="2567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0" name="Picture 4"/>
          <p:cNvPicPr>
            <a:picLocks noChangeAspect="1" noChangeArrowheads="1"/>
          </p:cNvPicPr>
          <p:nvPr>
            <p:custDataLst>
              <p:tags r:id="rId4"/>
            </p:custDataLst>
          </p:nvPr>
        </p:nvPicPr>
        <p:blipFill rotWithShape="1">
          <a:blip r:embed="rId9" cstate="print">
            <a:extLst>
              <a:ext uri="{28A0092B-C50C-407E-A947-70E740481C1C}">
                <a14:useLocalDpi xmlns:a14="http://schemas.microsoft.com/office/drawing/2010/main"/>
              </a:ext>
            </a:extLst>
          </a:blip>
          <a:srcRect/>
          <a:stretch/>
        </p:blipFill>
        <p:spPr bwMode="auto">
          <a:xfrm>
            <a:off x="2608868" y="4321203"/>
            <a:ext cx="10954570" cy="2553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19018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Scoring Review: 2- Cylinder Method</a:t>
            </a:r>
            <a:endParaRPr lang="en-US" dirty="0"/>
          </a:p>
        </p:txBody>
      </p:sp>
      <p:sp>
        <p:nvSpPr>
          <p:cNvPr id="3" name="Content Placeholder 2"/>
          <p:cNvSpPr>
            <a:spLocks noGrp="1"/>
          </p:cNvSpPr>
          <p:nvPr>
            <p:ph idx="1"/>
            <p:custDataLst>
              <p:tags r:id="rId2"/>
            </p:custDataLst>
          </p:nvPr>
        </p:nvSpPr>
        <p:spPr>
          <a:xfrm>
            <a:off x="0" y="1447800"/>
            <a:ext cx="8229600" cy="4525963"/>
          </a:xfrm>
        </p:spPr>
        <p:txBody>
          <a:bodyPr/>
          <a:lstStyle/>
          <a:p>
            <a:pPr lvl="1"/>
            <a:r>
              <a:rPr lang="en-US" dirty="0" smtClean="0"/>
              <a:t>Start world with yellow cylinder moved down from surface height meters (so it is just below the ground)</a:t>
            </a:r>
          </a:p>
          <a:p>
            <a:pPr lvl="1"/>
            <a:r>
              <a:rPr lang="en-US" dirty="0" smtClean="0"/>
              <a:t>Every time “score” increases, move the yellow cylinder up some amount</a:t>
            </a:r>
          </a:p>
          <a:p>
            <a:pPr lvl="1"/>
            <a:r>
              <a:rPr lang="en-US" dirty="0" smtClean="0"/>
              <a:t>Game is “won” when cylinder is at or above the ground level</a:t>
            </a:r>
          </a:p>
          <a:p>
            <a:pPr lvl="1"/>
            <a:endParaRPr lang="en-US" dirty="0"/>
          </a:p>
        </p:txBody>
      </p:sp>
      <p:pic>
        <p:nvPicPr>
          <p:cNvPr id="8194" name="Picture 2"/>
          <p:cNvPicPr>
            <a:picLocks noChangeAspect="1" noChangeArrowheads="1"/>
          </p:cNvPicPr>
          <p:nvPr>
            <p:custDataLst>
              <p:tags r:id="rId3"/>
            </p:custDataLst>
          </p:nvPr>
        </p:nvPicPr>
        <p:blipFill rotWithShape="1">
          <a:blip r:embed="rId6" cstate="print">
            <a:extLst>
              <a:ext uri="{28A0092B-C50C-407E-A947-70E740481C1C}">
                <a14:useLocalDpi xmlns:a14="http://schemas.microsoft.com/office/drawing/2010/main"/>
              </a:ext>
            </a:extLst>
          </a:blip>
          <a:srcRect/>
          <a:stretch/>
        </p:blipFill>
        <p:spPr bwMode="auto">
          <a:xfrm>
            <a:off x="5562600" y="4263141"/>
            <a:ext cx="3281082" cy="2492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44010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How many times does the if-statement evaluate to true for </a:t>
            </a:r>
            <a:r>
              <a:rPr lang="en-US" dirty="0" smtClean="0">
                <a:solidFill>
                  <a:srgbClr val="FF0000"/>
                </a:solidFill>
              </a:rPr>
              <a:t>one call</a:t>
            </a:r>
            <a:r>
              <a:rPr lang="en-US" dirty="0" smtClean="0"/>
              <a:t> to score?</a:t>
            </a:r>
            <a:r>
              <a:rPr lang="en-US" sz="3100" dirty="0" smtClean="0"/>
              <a:t/>
            </a:r>
            <a:br>
              <a:rPr lang="en-US" sz="3100" dirty="0" smtClean="0"/>
            </a:br>
            <a:r>
              <a:rPr lang="en-US" sz="3100" dirty="0" smtClean="0"/>
              <a:t>(one click)</a:t>
            </a:r>
            <a:endParaRPr lang="en-US" dirty="0"/>
          </a:p>
        </p:txBody>
      </p:sp>
      <p:sp>
        <p:nvSpPr>
          <p:cNvPr id="3" name="Content Placeholder 2"/>
          <p:cNvSpPr>
            <a:spLocks noGrp="1"/>
          </p:cNvSpPr>
          <p:nvPr>
            <p:ph idx="1"/>
            <p:custDataLst>
              <p:tags r:id="rId2"/>
            </p:custDataLst>
          </p:nvPr>
        </p:nvSpPr>
        <p:spPr>
          <a:xfrm>
            <a:off x="454090" y="5617163"/>
            <a:ext cx="8229600" cy="1420519"/>
          </a:xfrm>
        </p:spPr>
        <p:txBody>
          <a:bodyPr>
            <a:normAutofit/>
          </a:bodyPr>
          <a:lstStyle/>
          <a:p>
            <a:pPr marL="514350" indent="-514350">
              <a:buAutoNum type="alphaUcParenR"/>
            </a:pPr>
            <a:r>
              <a:rPr lang="en-US" dirty="0" smtClean="0"/>
              <a:t>0 times  B) 1 time 	C) more than 1 time</a:t>
            </a:r>
          </a:p>
          <a:p>
            <a:pPr marL="0" indent="0">
              <a:buNone/>
            </a:pPr>
            <a:r>
              <a:rPr lang="en-US" dirty="0" smtClean="0"/>
              <a:t>D) A or B  E) A or B or C</a:t>
            </a:r>
            <a:endParaRPr lang="en-US" dirty="0"/>
          </a:p>
        </p:txBody>
      </p:sp>
      <p:pic>
        <p:nvPicPr>
          <p:cNvPr id="3074" name="Picture 2"/>
          <p:cNvPicPr>
            <a:picLocks noChangeAspect="1" noChangeArrowheads="1"/>
          </p:cNvPicPr>
          <p:nvPr>
            <p:custDataLst>
              <p:tags r:id="rId3"/>
            </p:custDataLst>
          </p:nvPr>
        </p:nvPicPr>
        <p:blipFill rotWithShape="1">
          <a:blip r:embed="rId6" cstate="print">
            <a:extLst>
              <a:ext uri="{28A0092B-C50C-407E-A947-70E740481C1C}">
                <a14:useLocalDpi xmlns:a14="http://schemas.microsoft.com/office/drawing/2010/main"/>
              </a:ext>
            </a:extLst>
          </a:blip>
          <a:srcRect/>
          <a:stretch/>
        </p:blipFill>
        <p:spPr bwMode="auto">
          <a:xfrm>
            <a:off x="501715" y="1600200"/>
            <a:ext cx="8134350" cy="401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88284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4090" y="533400"/>
            <a:ext cx="8229600" cy="1143000"/>
          </a:xfrm>
        </p:spPr>
        <p:txBody>
          <a:bodyPr>
            <a:normAutofit fontScale="90000"/>
          </a:bodyPr>
          <a:lstStyle/>
          <a:p>
            <a:r>
              <a:rPr lang="en-US" dirty="0" smtClean="0"/>
              <a:t>How many times does the if-statement evaluate to true for </a:t>
            </a:r>
            <a:r>
              <a:rPr lang="en-US" dirty="0" smtClean="0">
                <a:solidFill>
                  <a:srgbClr val="FF0000"/>
                </a:solidFill>
              </a:rPr>
              <a:t>one game?</a:t>
            </a:r>
            <a:br>
              <a:rPr lang="en-US" dirty="0" smtClean="0">
                <a:solidFill>
                  <a:srgbClr val="FF0000"/>
                </a:solidFill>
              </a:rPr>
            </a:br>
            <a:endParaRPr lang="en-US" sz="3100" dirty="0"/>
          </a:p>
        </p:txBody>
      </p:sp>
      <p:sp>
        <p:nvSpPr>
          <p:cNvPr id="3" name="Content Placeholder 2"/>
          <p:cNvSpPr>
            <a:spLocks noGrp="1"/>
          </p:cNvSpPr>
          <p:nvPr>
            <p:ph idx="1"/>
            <p:custDataLst>
              <p:tags r:id="rId2"/>
            </p:custDataLst>
          </p:nvPr>
        </p:nvSpPr>
        <p:spPr>
          <a:xfrm>
            <a:off x="193416" y="4724400"/>
            <a:ext cx="8229600" cy="1917440"/>
          </a:xfrm>
        </p:spPr>
        <p:txBody>
          <a:bodyPr>
            <a:noAutofit/>
          </a:bodyPr>
          <a:lstStyle/>
          <a:p>
            <a:pPr marL="514350" indent="-514350">
              <a:buAutoNum type="alphaUcParenR"/>
            </a:pPr>
            <a:r>
              <a:rPr lang="en-US" sz="2400" dirty="0" smtClean="0"/>
              <a:t>0 times</a:t>
            </a:r>
          </a:p>
          <a:p>
            <a:pPr marL="514350" indent="-514350">
              <a:buAutoNum type="alphaUcParenR"/>
            </a:pPr>
            <a:r>
              <a:rPr lang="en-US" sz="2400" dirty="0" smtClean="0"/>
              <a:t>1 time</a:t>
            </a:r>
          </a:p>
          <a:p>
            <a:pPr marL="514350" indent="-514350">
              <a:buAutoNum type="alphaUcParenR"/>
            </a:pPr>
            <a:r>
              <a:rPr lang="en-US" sz="2400" dirty="0" smtClean="0"/>
              <a:t>10 times</a:t>
            </a:r>
          </a:p>
          <a:p>
            <a:pPr marL="514350" indent="-514350">
              <a:buAutoNum type="alphaUcParenR"/>
            </a:pPr>
            <a:r>
              <a:rPr lang="en-US" sz="2400" dirty="0" smtClean="0"/>
              <a:t>Cylinder height / .1 meters times</a:t>
            </a:r>
          </a:p>
          <a:p>
            <a:pPr marL="514350" indent="-514350">
              <a:buAutoNum type="alphaUcParenR"/>
            </a:pPr>
            <a:r>
              <a:rPr lang="en-US" sz="2400" dirty="0" smtClean="0"/>
              <a:t>I don’t know</a:t>
            </a:r>
            <a:endParaRPr lang="en-US" sz="2400" dirty="0"/>
          </a:p>
        </p:txBody>
      </p:sp>
      <p:pic>
        <p:nvPicPr>
          <p:cNvPr id="3074" name="Picture 2"/>
          <p:cNvPicPr>
            <a:picLocks noChangeAspect="1" noChangeArrowheads="1"/>
          </p:cNvPicPr>
          <p:nvPr>
            <p:custDataLst>
              <p:tags r:id="rId3"/>
            </p:custDataLst>
          </p:nvPr>
        </p:nvPicPr>
        <p:blipFill rotWithShape="1">
          <a:blip r:embed="rId6" cstate="print">
            <a:extLst>
              <a:ext uri="{28A0092B-C50C-407E-A947-70E740481C1C}">
                <a14:useLocalDpi xmlns:a14="http://schemas.microsoft.com/office/drawing/2010/main"/>
              </a:ext>
            </a:extLst>
          </a:blip>
          <a:srcRect/>
          <a:stretch/>
        </p:blipFill>
        <p:spPr bwMode="auto">
          <a:xfrm>
            <a:off x="457200" y="1905000"/>
            <a:ext cx="7889616" cy="2730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43558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Why do we care?</a:t>
            </a:r>
            <a:endParaRPr lang="en-US" dirty="0"/>
          </a:p>
        </p:txBody>
      </p:sp>
      <p:sp>
        <p:nvSpPr>
          <p:cNvPr id="3" name="Content Placeholder 2"/>
          <p:cNvSpPr>
            <a:spLocks noGrp="1"/>
          </p:cNvSpPr>
          <p:nvPr>
            <p:ph idx="1"/>
            <p:custDataLst>
              <p:tags r:id="rId2"/>
            </p:custDataLst>
          </p:nvPr>
        </p:nvSpPr>
        <p:spPr>
          <a:xfrm>
            <a:off x="457200" y="1295400"/>
            <a:ext cx="8229600" cy="5562600"/>
          </a:xfrm>
        </p:spPr>
        <p:txBody>
          <a:bodyPr>
            <a:noAutofit/>
          </a:bodyPr>
          <a:lstStyle/>
          <a:p>
            <a:r>
              <a:rPr lang="en-US" sz="2800" dirty="0" smtClean="0"/>
              <a:t>On an exam…</a:t>
            </a:r>
          </a:p>
          <a:p>
            <a:pPr lvl="1"/>
            <a:r>
              <a:rPr lang="en-US" sz="2400" dirty="0" smtClean="0"/>
              <a:t>Tells us if you understand how the code is working to “make things happen” (like keep score in the game)</a:t>
            </a:r>
          </a:p>
          <a:p>
            <a:r>
              <a:rPr lang="en-US" sz="2800" dirty="0" smtClean="0"/>
              <a:t>In real life…</a:t>
            </a:r>
          </a:p>
          <a:p>
            <a:pPr lvl="1"/>
            <a:r>
              <a:rPr lang="en-US" sz="2400" dirty="0" smtClean="0"/>
              <a:t>When you are exploring trying to figure out why the computer isn’t giving an expected answer it helps to</a:t>
            </a:r>
          </a:p>
          <a:p>
            <a:pPr lvl="2"/>
            <a:r>
              <a:rPr lang="en-US" dirty="0" smtClean="0"/>
              <a:t>Track down what happens when certain other things happen</a:t>
            </a:r>
          </a:p>
          <a:p>
            <a:pPr lvl="2"/>
            <a:r>
              <a:rPr lang="en-US" dirty="0" smtClean="0"/>
              <a:t>See if some condition is set (wrong?) so that something</a:t>
            </a:r>
          </a:p>
          <a:p>
            <a:pPr lvl="3"/>
            <a:r>
              <a:rPr lang="en-US" dirty="0" smtClean="0"/>
              <a:t>Never happens?</a:t>
            </a:r>
          </a:p>
          <a:p>
            <a:pPr lvl="3"/>
            <a:r>
              <a:rPr lang="en-US" dirty="0" smtClean="0"/>
              <a:t>Always happens?</a:t>
            </a:r>
          </a:p>
          <a:p>
            <a:pPr lvl="3"/>
            <a:r>
              <a:rPr lang="en-US" dirty="0" smtClean="0"/>
              <a:t>Happens some number of times?</a:t>
            </a:r>
            <a:endParaRPr lang="en-US" dirty="0"/>
          </a:p>
        </p:txBody>
      </p:sp>
    </p:spTree>
    <p:extLst>
      <p:ext uri="{BB962C8B-B14F-4D97-AF65-F5344CB8AC3E}">
        <p14:creationId xmlns:p14="http://schemas.microsoft.com/office/powerpoint/2010/main" val="40007027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Debug!</a:t>
            </a:r>
            <a:endParaRPr lang="en-US" dirty="0"/>
          </a:p>
        </p:txBody>
      </p:sp>
      <p:sp>
        <p:nvSpPr>
          <p:cNvPr id="3" name="Content Placeholder 2"/>
          <p:cNvSpPr>
            <a:spLocks noGrp="1"/>
          </p:cNvSpPr>
          <p:nvPr>
            <p:ph idx="1"/>
          </p:nvPr>
        </p:nvSpPr>
        <p:spPr/>
        <p:txBody>
          <a:bodyPr/>
          <a:lstStyle/>
          <a:p>
            <a:r>
              <a:rPr lang="en-US" dirty="0" smtClean="0"/>
              <a:t>The way the game is set up, not all the moles are set “down into” the </a:t>
            </a:r>
            <a:r>
              <a:rPr lang="en-US" dirty="0" err="1" smtClean="0"/>
              <a:t>whackAMoleBooth</a:t>
            </a:r>
            <a:r>
              <a:rPr lang="en-US" dirty="0" smtClean="0"/>
              <a:t> equally.</a:t>
            </a:r>
          </a:p>
          <a:p>
            <a:r>
              <a:rPr lang="en-US" dirty="0" smtClean="0"/>
              <a:t>Note:  mole6 is “further down” than the others.</a:t>
            </a:r>
          </a:p>
          <a:p>
            <a:r>
              <a:rPr lang="en-US" dirty="0" smtClean="0"/>
              <a:t>Does this have any effect?</a:t>
            </a:r>
            <a:endParaRPr lang="en-US" dirty="0"/>
          </a:p>
        </p:txBody>
      </p:sp>
    </p:spTree>
    <p:extLst>
      <p:ext uri="{BB962C8B-B14F-4D97-AF65-F5344CB8AC3E}">
        <p14:creationId xmlns:p14="http://schemas.microsoft.com/office/powerpoint/2010/main" val="1432802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Which best describes your interest in taking a future computing course?</a:t>
            </a:r>
            <a:endParaRPr lang="en-US" dirty="0"/>
          </a:p>
        </p:txBody>
      </p:sp>
      <p:sp>
        <p:nvSpPr>
          <p:cNvPr id="3" name="Content Placeholder 2"/>
          <p:cNvSpPr>
            <a:spLocks noGrp="1"/>
          </p:cNvSpPr>
          <p:nvPr>
            <p:ph idx="1"/>
            <p:custDataLst>
              <p:tags r:id="rId2"/>
            </p:custDataLst>
          </p:nvPr>
        </p:nvSpPr>
        <p:spPr/>
        <p:txBody>
          <a:bodyPr/>
          <a:lstStyle/>
          <a:p>
            <a:pPr marL="514350" indent="-514350">
              <a:buFont typeface="+mj-lt"/>
              <a:buAutoNum type="alphaUcPeriod"/>
            </a:pPr>
            <a:r>
              <a:rPr lang="en-US" dirty="0" smtClean="0"/>
              <a:t>Not interested</a:t>
            </a:r>
          </a:p>
          <a:p>
            <a:pPr marL="514350" indent="-514350">
              <a:buFont typeface="+mj-lt"/>
              <a:buAutoNum type="alphaUcPeriod"/>
            </a:pPr>
            <a:r>
              <a:rPr lang="en-US" dirty="0" smtClean="0"/>
              <a:t>Maybe interested, not sure</a:t>
            </a:r>
          </a:p>
          <a:p>
            <a:pPr marL="514350" indent="-514350">
              <a:buFont typeface="+mj-lt"/>
              <a:buAutoNum type="alphaUcPeriod"/>
            </a:pPr>
            <a:r>
              <a:rPr lang="en-US" dirty="0" smtClean="0"/>
              <a:t>Interested, but I have no time in my schedule</a:t>
            </a:r>
          </a:p>
          <a:p>
            <a:pPr marL="514350" indent="-514350">
              <a:buFont typeface="+mj-lt"/>
              <a:buAutoNum type="alphaUcPeriod"/>
            </a:pPr>
            <a:r>
              <a:rPr lang="en-US" dirty="0" smtClean="0"/>
              <a:t>Interested,  I would like to take CSE8A (or other course) sometime</a:t>
            </a:r>
          </a:p>
          <a:p>
            <a:pPr marL="514350" indent="-514350">
              <a:buFont typeface="+mj-lt"/>
              <a:buAutoNum type="alphaUcPeriod"/>
            </a:pPr>
            <a:r>
              <a:rPr lang="en-US" dirty="0" smtClean="0"/>
              <a:t>Interested, I want to get into a computing course </a:t>
            </a:r>
            <a:r>
              <a:rPr lang="en-US" smtClean="0"/>
              <a:t>next term!</a:t>
            </a:r>
            <a:endParaRPr lang="en-US" dirty="0"/>
          </a:p>
        </p:txBody>
      </p:sp>
    </p:spTree>
    <p:extLst>
      <p:ext uri="{BB962C8B-B14F-4D97-AF65-F5344CB8AC3E}">
        <p14:creationId xmlns:p14="http://schemas.microsoft.com/office/powerpoint/2010/main" val="17358807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Does the position of mole6 have any effect?</a:t>
            </a:r>
            <a:endParaRPr lang="en-US" dirty="0"/>
          </a:p>
        </p:txBody>
      </p:sp>
      <p:sp>
        <p:nvSpPr>
          <p:cNvPr id="3" name="Content Placeholder 2"/>
          <p:cNvSpPr>
            <a:spLocks noGrp="1"/>
          </p:cNvSpPr>
          <p:nvPr>
            <p:ph idx="1"/>
          </p:nvPr>
        </p:nvSpPr>
        <p:spPr/>
        <p:txBody>
          <a:bodyPr/>
          <a:lstStyle/>
          <a:p>
            <a:pPr marL="514350" indent="-514350">
              <a:buFont typeface="+mj-lt"/>
              <a:buAutoNum type="alphaUcPeriod"/>
            </a:pPr>
            <a:r>
              <a:rPr lang="en-US" dirty="0" smtClean="0"/>
              <a:t>No, the game plays correctly</a:t>
            </a:r>
          </a:p>
          <a:p>
            <a:pPr marL="514350" indent="-514350">
              <a:buFont typeface="+mj-lt"/>
              <a:buAutoNum type="alphaUcPeriod"/>
            </a:pPr>
            <a:r>
              <a:rPr lang="en-US" dirty="0" smtClean="0"/>
              <a:t>Yes, mole6 is never called to move up</a:t>
            </a:r>
          </a:p>
          <a:p>
            <a:pPr marL="514350" indent="-514350">
              <a:buFont typeface="+mj-lt"/>
              <a:buAutoNum type="alphaUcPeriod"/>
            </a:pPr>
            <a:r>
              <a:rPr lang="en-US" dirty="0" smtClean="0"/>
              <a:t>Yes, there’s sometimes a longer delay between moles </a:t>
            </a:r>
            <a:r>
              <a:rPr lang="en-US" dirty="0" err="1" smtClean="0"/>
              <a:t>poping</a:t>
            </a:r>
            <a:r>
              <a:rPr lang="en-US" dirty="0" smtClean="0"/>
              <a:t> up</a:t>
            </a:r>
          </a:p>
          <a:p>
            <a:pPr marL="514350" indent="-514350">
              <a:buFont typeface="+mj-lt"/>
              <a:buAutoNum type="alphaUcPeriod"/>
            </a:pPr>
            <a:r>
              <a:rPr lang="en-US" dirty="0" smtClean="0"/>
              <a:t>Yes, I have another explanation</a:t>
            </a:r>
            <a:endParaRPr lang="en-US" dirty="0"/>
          </a:p>
        </p:txBody>
      </p:sp>
    </p:spTree>
    <p:extLst>
      <p:ext uri="{BB962C8B-B14F-4D97-AF65-F5344CB8AC3E}">
        <p14:creationId xmlns:p14="http://schemas.microsoft.com/office/powerpoint/2010/main" val="25605832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Midterm Review:</a:t>
            </a:r>
            <a:r>
              <a:rPr lang="en-US" dirty="0"/>
              <a:t> </a:t>
            </a:r>
            <a:r>
              <a:rPr lang="en-US" dirty="0" smtClean="0"/>
              <a:t>Q7 </a:t>
            </a:r>
            <a:br>
              <a:rPr lang="en-US" dirty="0" smtClean="0"/>
            </a:br>
            <a:r>
              <a:rPr lang="en-US" dirty="0" smtClean="0"/>
              <a:t>Most missed: Design</a:t>
            </a:r>
            <a:endParaRPr lang="en-US" dirty="0"/>
          </a:p>
        </p:txBody>
      </p:sp>
      <p:sp>
        <p:nvSpPr>
          <p:cNvPr id="3" name="Content Placeholder 2"/>
          <p:cNvSpPr>
            <a:spLocks noGrp="1"/>
          </p:cNvSpPr>
          <p:nvPr>
            <p:ph idx="1"/>
          </p:nvPr>
        </p:nvSpPr>
        <p:spPr/>
        <p:txBody>
          <a:bodyPr/>
          <a:lstStyle/>
          <a:p>
            <a:r>
              <a:rPr lang="en-US" dirty="0"/>
              <a:t>Assume we have the method call </a:t>
            </a:r>
          </a:p>
        </p:txBody>
      </p:sp>
      <p:pic>
        <p:nvPicPr>
          <p:cNvPr id="6" name="Picture 5"/>
          <p:cNvPicPr>
            <a:picLocks noChangeAspect="1"/>
          </p:cNvPicPr>
          <p:nvPr/>
        </p:nvPicPr>
        <p:blipFill>
          <a:blip r:embed="rId2"/>
          <a:stretch>
            <a:fillRect/>
          </a:stretch>
        </p:blipFill>
        <p:spPr>
          <a:xfrm>
            <a:off x="6888018" y="0"/>
            <a:ext cx="2286000" cy="1752600"/>
          </a:xfrm>
          <a:prstGeom prst="rect">
            <a:avLst/>
          </a:prstGeom>
        </p:spPr>
      </p:pic>
      <p:pic>
        <p:nvPicPr>
          <p:cNvPr id="7" name="Picture 6"/>
          <p:cNvPicPr>
            <a:picLocks noChangeAspect="1"/>
          </p:cNvPicPr>
          <p:nvPr/>
        </p:nvPicPr>
        <p:blipFill>
          <a:blip r:embed="rId3"/>
          <a:stretch>
            <a:fillRect/>
          </a:stretch>
        </p:blipFill>
        <p:spPr>
          <a:xfrm>
            <a:off x="4618" y="2209800"/>
            <a:ext cx="9432365" cy="749300"/>
          </a:xfrm>
          <a:prstGeom prst="rect">
            <a:avLst/>
          </a:prstGeom>
        </p:spPr>
      </p:pic>
      <p:pic>
        <p:nvPicPr>
          <p:cNvPr id="8" name="Picture 7"/>
          <p:cNvPicPr>
            <a:picLocks noChangeAspect="1"/>
          </p:cNvPicPr>
          <p:nvPr/>
        </p:nvPicPr>
        <p:blipFill>
          <a:blip r:embed="rId4"/>
          <a:stretch>
            <a:fillRect/>
          </a:stretch>
        </p:blipFill>
        <p:spPr>
          <a:xfrm>
            <a:off x="23091" y="3048000"/>
            <a:ext cx="8866385" cy="3581400"/>
          </a:xfrm>
          <a:prstGeom prst="rect">
            <a:avLst/>
          </a:prstGeom>
        </p:spPr>
      </p:pic>
    </p:spTree>
    <p:extLst>
      <p:ext uri="{BB962C8B-B14F-4D97-AF65-F5344CB8AC3E}">
        <p14:creationId xmlns:p14="http://schemas.microsoft.com/office/powerpoint/2010/main" val="31085719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4082328"/>
            <a:ext cx="8229600" cy="2773363"/>
          </a:xfrm>
        </p:spPr>
        <p:txBody>
          <a:bodyPr>
            <a:normAutofit fontScale="77500" lnSpcReduction="20000"/>
          </a:bodyPr>
          <a:lstStyle/>
          <a:p>
            <a:pPr marL="514350" lvl="0" indent="-514350">
              <a:buFont typeface="+mj-lt"/>
              <a:buAutoNum type="alphaUcPeriod"/>
            </a:pPr>
            <a:r>
              <a:rPr lang="en-US" dirty="0"/>
              <a:t>This code is a bad design because it unnecessarily passes the </a:t>
            </a:r>
            <a:r>
              <a:rPr lang="en-US" dirty="0" err="1"/>
              <a:t>oneThing</a:t>
            </a:r>
            <a:r>
              <a:rPr lang="en-US" dirty="0"/>
              <a:t> parameter.</a:t>
            </a:r>
          </a:p>
          <a:p>
            <a:pPr marL="514350" lvl="0" indent="-514350">
              <a:buFont typeface="+mj-lt"/>
              <a:buAutoNum type="alphaUcPeriod"/>
            </a:pPr>
            <a:r>
              <a:rPr lang="en-US" dirty="0"/>
              <a:t>This code is a bad design because it unnecessarily passes the </a:t>
            </a:r>
            <a:r>
              <a:rPr lang="en-US" dirty="0" err="1"/>
              <a:t>anotherThing</a:t>
            </a:r>
            <a:r>
              <a:rPr lang="en-US" dirty="0"/>
              <a:t> parameter.</a:t>
            </a:r>
          </a:p>
          <a:p>
            <a:pPr marL="514350" lvl="0" indent="-514350">
              <a:buFont typeface="+mj-lt"/>
              <a:buAutoNum type="alphaUcPeriod"/>
            </a:pPr>
            <a:r>
              <a:rPr lang="en-US" dirty="0"/>
              <a:t>This code is a good design and works properly when called to move the football above the baseball.</a:t>
            </a:r>
          </a:p>
          <a:p>
            <a:pPr marL="514350" lvl="0" indent="-514350">
              <a:buFont typeface="+mj-lt"/>
              <a:buAutoNum type="alphaUcPeriod"/>
            </a:pPr>
            <a:r>
              <a:rPr lang="en-US" dirty="0"/>
              <a:t>This code is a good design but actually moves the baseball above the football.</a:t>
            </a:r>
          </a:p>
          <a:p>
            <a:endParaRPr lang="en-US" dirty="0"/>
          </a:p>
        </p:txBody>
      </p:sp>
      <p:pic>
        <p:nvPicPr>
          <p:cNvPr id="5" name="Picture 4"/>
          <p:cNvPicPr>
            <a:picLocks noChangeAspect="1"/>
          </p:cNvPicPr>
          <p:nvPr/>
        </p:nvPicPr>
        <p:blipFill>
          <a:blip r:embed="rId2"/>
          <a:stretch>
            <a:fillRect/>
          </a:stretch>
        </p:blipFill>
        <p:spPr>
          <a:xfrm>
            <a:off x="-9236" y="20782"/>
            <a:ext cx="9432365" cy="749300"/>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a:ext>
            </a:extLst>
          </a:blip>
          <a:srcRect l="-104" b="14378"/>
          <a:stretch/>
        </p:blipFill>
        <p:spPr>
          <a:xfrm>
            <a:off x="0" y="1066800"/>
            <a:ext cx="8875622" cy="3066473"/>
          </a:xfrm>
          <a:prstGeom prst="rect">
            <a:avLst/>
          </a:prstGeom>
        </p:spPr>
      </p:pic>
    </p:spTree>
    <p:extLst>
      <p:ext uri="{BB962C8B-B14F-4D97-AF65-F5344CB8AC3E}">
        <p14:creationId xmlns:p14="http://schemas.microsoft.com/office/powerpoint/2010/main" val="140222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Would YOU like to change the world?</a:t>
            </a:r>
            <a:endParaRPr lang="en-US" dirty="0"/>
          </a:p>
        </p:txBody>
      </p:sp>
      <p:sp>
        <p:nvSpPr>
          <p:cNvPr id="3" name="Content Placeholder 2"/>
          <p:cNvSpPr>
            <a:spLocks noGrp="1"/>
          </p:cNvSpPr>
          <p:nvPr>
            <p:ph idx="1"/>
          </p:nvPr>
        </p:nvSpPr>
        <p:spPr/>
        <p:txBody>
          <a:bodyPr/>
          <a:lstStyle/>
          <a:p>
            <a:r>
              <a:rPr lang="en-US" dirty="0" smtClean="0"/>
              <a:t>If you have done well in CSE3…</a:t>
            </a:r>
          </a:p>
          <a:p>
            <a:r>
              <a:rPr lang="en-US" dirty="0" smtClean="0"/>
              <a:t>And you want to work with high school students…</a:t>
            </a:r>
          </a:p>
          <a:p>
            <a:r>
              <a:rPr lang="en-US" dirty="0" smtClean="0"/>
              <a:t>And you want to be paid…</a:t>
            </a:r>
            <a:endParaRPr lang="en-US" dirty="0"/>
          </a:p>
        </p:txBody>
      </p:sp>
    </p:spTree>
    <p:extLst>
      <p:ext uri="{BB962C8B-B14F-4D97-AF65-F5344CB8AC3E}">
        <p14:creationId xmlns:p14="http://schemas.microsoft.com/office/powerpoint/2010/main" val="18944696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FB791C9-FBCA-244F-90FA-7F17638CBC72}" type="slidenum">
              <a:rPr lang="en-US" smtClean="0"/>
              <a:t>24</a:t>
            </a:fld>
            <a:endParaRPr lang="en-US"/>
          </a:p>
        </p:txBody>
      </p:sp>
      <p:sp>
        <p:nvSpPr>
          <p:cNvPr id="8" name="Title 1"/>
          <p:cNvSpPr txBox="1">
            <a:spLocks/>
          </p:cNvSpPr>
          <p:nvPr/>
        </p:nvSpPr>
        <p:spPr>
          <a:xfrm>
            <a:off x="457200" y="245100"/>
            <a:ext cx="8459537" cy="63721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dirty="0" smtClean="0">
                <a:solidFill>
                  <a:srgbClr val="1F497D"/>
                </a:solidFill>
              </a:rPr>
              <a:t>Computing is significantly under producing </a:t>
            </a:r>
          </a:p>
          <a:p>
            <a:pPr algn="l"/>
            <a:r>
              <a:rPr lang="en-US" sz="2800" dirty="0" smtClean="0">
                <a:solidFill>
                  <a:srgbClr val="1F497D"/>
                </a:solidFill>
              </a:rPr>
              <a:t>postsecondary degrees.</a:t>
            </a:r>
          </a:p>
        </p:txBody>
      </p:sp>
      <p:pic>
        <p:nvPicPr>
          <p:cNvPr id="3" name="Picture 2" descr="USNationalAnnualDegreesAnnualOpenings_FINAL3.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858210" y="990882"/>
            <a:ext cx="6599990" cy="5866658"/>
          </a:xfrm>
          <a:prstGeom prst="rect">
            <a:avLst/>
          </a:prstGeom>
        </p:spPr>
      </p:pic>
    </p:spTree>
    <p:extLst>
      <p:ext uri="{BB962C8B-B14F-4D97-AF65-F5344CB8AC3E}">
        <p14:creationId xmlns:p14="http://schemas.microsoft.com/office/powerpoint/2010/main" val="228729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FB791C9-FBCA-244F-90FA-7F17638CBC72}" type="slidenum">
              <a:rPr lang="en-US" smtClean="0"/>
              <a:t>25</a:t>
            </a:fld>
            <a:endParaRPr lang="en-US" dirty="0"/>
          </a:p>
        </p:txBody>
      </p:sp>
      <p:sp>
        <p:nvSpPr>
          <p:cNvPr id="8" name="Title 1"/>
          <p:cNvSpPr txBox="1">
            <a:spLocks/>
          </p:cNvSpPr>
          <p:nvPr/>
        </p:nvSpPr>
        <p:spPr>
          <a:xfrm>
            <a:off x="457200" y="245100"/>
            <a:ext cx="8459537" cy="63721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dirty="0" smtClean="0">
                <a:solidFill>
                  <a:srgbClr val="1F497D"/>
                </a:solidFill>
              </a:rPr>
              <a:t> And they’re good jobs. </a:t>
            </a:r>
          </a:p>
        </p:txBody>
      </p:sp>
      <p:sp>
        <p:nvSpPr>
          <p:cNvPr id="10" name="Date Placeholder 3"/>
          <p:cNvSpPr txBox="1">
            <a:spLocks/>
          </p:cNvSpPr>
          <p:nvPr/>
        </p:nvSpPr>
        <p:spPr>
          <a:xfrm>
            <a:off x="6705593" y="6314578"/>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Slide: CNN Money</a:t>
            </a:r>
            <a:endParaRPr lang="en-US" dirty="0"/>
          </a:p>
        </p:txBody>
      </p:sp>
      <p:pic>
        <p:nvPicPr>
          <p:cNvPr id="6" name="Picture 4" descr="Best_Jobs_in_America2"/>
          <p:cNvPicPr>
            <a:picLocks noChangeAspect="1" noChangeArrowheads="1"/>
          </p:cNvPicPr>
          <p:nvPr/>
        </p:nvPicPr>
        <p:blipFill>
          <a:blip r:embed="rId3" cstate="print">
            <a:extLst>
              <a:ext uri="{28A0092B-C50C-407E-A947-70E740481C1C}">
                <a14:useLocalDpi xmlns:a14="http://schemas.microsoft.com/office/drawing/2010/main"/>
              </a:ext>
            </a:extLst>
          </a:blip>
          <a:srcRect l="-46401" r="-46401"/>
          <a:stretch>
            <a:fillRect/>
          </a:stretch>
        </p:blipFill>
        <p:spPr bwMode="auto">
          <a:xfrm>
            <a:off x="-270454" y="1042737"/>
            <a:ext cx="9414453" cy="5177587"/>
          </a:xfrm>
          <a:prstGeom prst="rect">
            <a:avLst/>
          </a:prstGeom>
          <a:noFill/>
          <a:ln w="9525">
            <a:noFill/>
            <a:miter lim="800000"/>
            <a:headEnd/>
            <a:tailEnd/>
          </a:ln>
        </p:spPr>
      </p:pic>
    </p:spTree>
    <p:extLst>
      <p:ext uri="{BB962C8B-B14F-4D97-AF65-F5344CB8AC3E}">
        <p14:creationId xmlns:p14="http://schemas.microsoft.com/office/powerpoint/2010/main" val="30834028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pPr eaLnBrk="1" hangingPunct="1"/>
            <a:r>
              <a:rPr lang="en-US" dirty="0" smtClean="0"/>
              <a:t> </a:t>
            </a:r>
            <a:endParaRPr lang="en-US" dirty="0"/>
          </a:p>
        </p:txBody>
      </p:sp>
      <p:graphicFrame>
        <p:nvGraphicFramePr>
          <p:cNvPr id="30722" name="Object 2"/>
          <p:cNvGraphicFramePr>
            <a:graphicFrameLocks noChangeAspect="1"/>
          </p:cNvGraphicFramePr>
          <p:nvPr/>
        </p:nvGraphicFramePr>
        <p:xfrm>
          <a:off x="1447800" y="1417638"/>
          <a:ext cx="7080250" cy="4244975"/>
        </p:xfrm>
        <a:graphic>
          <a:graphicData uri="http://schemas.openxmlformats.org/presentationml/2006/ole">
            <mc:AlternateContent xmlns:mc="http://schemas.openxmlformats.org/markup-compatibility/2006">
              <mc:Choice xmlns:v="urn:schemas-microsoft-com:vml" Requires="v">
                <p:oleObj spid="_x0000_s1027" name="Document" r:id="rId4" imgW="4584192" imgH="2749296" progId="Word.Document.8">
                  <p:embed/>
                </p:oleObj>
              </mc:Choice>
              <mc:Fallback>
                <p:oleObj name="Document" r:id="rId4" imgW="4584192" imgH="2749296"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1417638"/>
                        <a:ext cx="7080250" cy="4244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extBox 3"/>
          <p:cNvSpPr txBox="1"/>
          <p:nvPr/>
        </p:nvSpPr>
        <p:spPr>
          <a:xfrm>
            <a:off x="4814468" y="5890348"/>
            <a:ext cx="5975526" cy="369332"/>
          </a:xfrm>
          <a:prstGeom prst="rect">
            <a:avLst/>
          </a:prstGeom>
          <a:noFill/>
        </p:spPr>
        <p:txBody>
          <a:bodyPr wrap="square" rtlCol="0">
            <a:spAutoFit/>
          </a:bodyPr>
          <a:lstStyle/>
          <a:p>
            <a:r>
              <a:rPr lang="en-US" dirty="0" smtClean="0"/>
              <a:t>Data source: HERI, Slide: NCWIT</a:t>
            </a:r>
            <a:endParaRPr lang="en-US" dirty="0"/>
          </a:p>
        </p:txBody>
      </p:sp>
      <p:sp>
        <p:nvSpPr>
          <p:cNvPr id="5" name="Title 1"/>
          <p:cNvSpPr txBox="1">
            <a:spLocks/>
          </p:cNvSpPr>
          <p:nvPr/>
        </p:nvSpPr>
        <p:spPr>
          <a:xfrm>
            <a:off x="457200" y="245100"/>
            <a:ext cx="8459537" cy="63721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dirty="0" smtClean="0">
                <a:solidFill>
                  <a:srgbClr val="1F497D"/>
                </a:solidFill>
              </a:rPr>
              <a:t>Yet student interest in computing is very low. </a:t>
            </a:r>
          </a:p>
        </p:txBody>
      </p:sp>
      <p:sp>
        <p:nvSpPr>
          <p:cNvPr id="2" name="TextBox 1"/>
          <p:cNvSpPr txBox="1"/>
          <p:nvPr/>
        </p:nvSpPr>
        <p:spPr>
          <a:xfrm rot="16200000">
            <a:off x="-520731" y="3355492"/>
            <a:ext cx="3200929" cy="369332"/>
          </a:xfrm>
          <a:prstGeom prst="rect">
            <a:avLst/>
          </a:prstGeom>
          <a:noFill/>
        </p:spPr>
        <p:txBody>
          <a:bodyPr wrap="none" rtlCol="0">
            <a:spAutoFit/>
          </a:bodyPr>
          <a:lstStyle/>
          <a:p>
            <a:r>
              <a:rPr lang="en-US" dirty="0" smtClean="0"/>
              <a:t>Percent intending to major in CS</a:t>
            </a:r>
            <a:endParaRPr lang="en-US" dirty="0"/>
          </a:p>
        </p:txBody>
      </p:sp>
    </p:spTree>
    <p:extLst>
      <p:ext uri="{BB962C8B-B14F-4D97-AF65-F5344CB8AC3E}">
        <p14:creationId xmlns:p14="http://schemas.microsoft.com/office/powerpoint/2010/main" val="22680230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478"/>
            <a:ext cx="8458200" cy="1214417"/>
          </a:xfrm>
        </p:spPr>
        <p:txBody>
          <a:bodyPr>
            <a:normAutofit/>
          </a:bodyPr>
          <a:lstStyle/>
          <a:p>
            <a:pPr algn="l"/>
            <a:r>
              <a:rPr lang="en-US" sz="2800" dirty="0" smtClean="0">
                <a:solidFill>
                  <a:srgbClr val="1F497D"/>
                </a:solidFill>
                <a:latin typeface="+mn-lt"/>
              </a:rPr>
              <a:t>And computing has a long standing underrepresentation of minorities.   </a:t>
            </a:r>
            <a:endParaRPr lang="en-US" sz="2800" dirty="0">
              <a:solidFill>
                <a:srgbClr val="1F497D"/>
              </a:solidFill>
              <a:latin typeface="+mn-lt"/>
            </a:endParaRPr>
          </a:p>
        </p:txBody>
      </p:sp>
      <p:sp>
        <p:nvSpPr>
          <p:cNvPr id="5" name="Slide Number Placeholder 4"/>
          <p:cNvSpPr>
            <a:spLocks noGrp="1"/>
          </p:cNvSpPr>
          <p:nvPr>
            <p:ph type="sldNum" sz="quarter" idx="12"/>
          </p:nvPr>
        </p:nvSpPr>
        <p:spPr/>
        <p:txBody>
          <a:bodyPr/>
          <a:lstStyle/>
          <a:p>
            <a:fld id="{AFB791C9-FBCA-244F-90FA-7F17638CBC72}" type="slidenum">
              <a:rPr lang="en-US" smtClean="0"/>
              <a:t>27</a:t>
            </a:fld>
            <a:endParaRPr lang="en-US"/>
          </a:p>
        </p:txBody>
      </p:sp>
      <p:pic>
        <p:nvPicPr>
          <p:cNvPr id="6" name="Picture 9" descr="ARTSI-2"/>
          <p:cNvPicPr>
            <a:picLocks noChangeAspect="1" noChangeArrowheads="1"/>
          </p:cNvPicPr>
          <p:nvPr/>
        </p:nvPicPr>
        <p:blipFill>
          <a:blip r:embed="rId3">
            <a:alphaModFix amt="25000"/>
            <a:extLst>
              <a:ext uri="{28A0092B-C50C-407E-A947-70E740481C1C}">
                <a14:useLocalDpi xmlns:a14="http://schemas.microsoft.com/office/drawing/2010/main"/>
              </a:ext>
            </a:extLst>
          </a:blip>
          <a:srcRect/>
          <a:stretch>
            <a:fillRect/>
          </a:stretch>
        </p:blipFill>
        <p:spPr bwMode="auto">
          <a:xfrm>
            <a:off x="872958" y="1109573"/>
            <a:ext cx="7683429" cy="495754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661064" y="2767239"/>
            <a:ext cx="6378131" cy="224676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800" b="1" dirty="0" smtClean="0">
                <a:solidFill>
                  <a:srgbClr val="1F497D"/>
                </a:solidFill>
              </a:rPr>
              <a:t>URMs receive just:</a:t>
            </a:r>
          </a:p>
          <a:p>
            <a:pPr algn="ctr"/>
            <a:r>
              <a:rPr lang="en-US" sz="2800" b="1" dirty="0" smtClean="0">
                <a:solidFill>
                  <a:srgbClr val="1F497D"/>
                </a:solidFill>
              </a:rPr>
              <a:t>10.6</a:t>
            </a:r>
            <a:r>
              <a:rPr lang="en-US" sz="2800" b="1" dirty="0">
                <a:solidFill>
                  <a:srgbClr val="1F497D"/>
                </a:solidFill>
              </a:rPr>
              <a:t>% of </a:t>
            </a:r>
            <a:r>
              <a:rPr lang="en-US" sz="2800" b="1" dirty="0" smtClean="0">
                <a:solidFill>
                  <a:srgbClr val="1F497D"/>
                </a:solidFill>
              </a:rPr>
              <a:t>undergrad,</a:t>
            </a:r>
          </a:p>
          <a:p>
            <a:pPr algn="ctr"/>
            <a:r>
              <a:rPr lang="en-US" sz="2800" b="1" dirty="0" smtClean="0">
                <a:solidFill>
                  <a:srgbClr val="1F497D"/>
                </a:solidFill>
              </a:rPr>
              <a:t>4.8</a:t>
            </a:r>
            <a:r>
              <a:rPr lang="en-US" sz="2800" b="1" dirty="0">
                <a:solidFill>
                  <a:srgbClr val="1F497D"/>
                </a:solidFill>
              </a:rPr>
              <a:t>% of master’s, and </a:t>
            </a:r>
            <a:endParaRPr lang="en-US" sz="2800" b="1" dirty="0" smtClean="0">
              <a:solidFill>
                <a:srgbClr val="1F497D"/>
              </a:solidFill>
            </a:endParaRPr>
          </a:p>
          <a:p>
            <a:pPr algn="ctr"/>
            <a:r>
              <a:rPr lang="en-US" sz="2800" b="1" dirty="0" smtClean="0">
                <a:solidFill>
                  <a:srgbClr val="1F497D"/>
                </a:solidFill>
              </a:rPr>
              <a:t>3.6</a:t>
            </a:r>
            <a:r>
              <a:rPr lang="en-US" sz="2800" b="1" dirty="0">
                <a:solidFill>
                  <a:srgbClr val="1F497D"/>
                </a:solidFill>
              </a:rPr>
              <a:t>% of </a:t>
            </a:r>
            <a:r>
              <a:rPr lang="en-US" sz="2800" b="1" dirty="0" err="1">
                <a:solidFill>
                  <a:srgbClr val="1F497D"/>
                </a:solidFill>
              </a:rPr>
              <a:t>Ph.D.s</a:t>
            </a:r>
            <a:r>
              <a:rPr lang="en-US" sz="2800" b="1" dirty="0">
                <a:solidFill>
                  <a:srgbClr val="1F497D"/>
                </a:solidFill>
              </a:rPr>
              <a:t> </a:t>
            </a:r>
            <a:endParaRPr lang="en-US" sz="2800" b="1" dirty="0" smtClean="0">
              <a:solidFill>
                <a:srgbClr val="1F497D"/>
              </a:solidFill>
            </a:endParaRPr>
          </a:p>
          <a:p>
            <a:pPr algn="ctr"/>
            <a:r>
              <a:rPr lang="en-US" sz="2800" b="1" dirty="0" smtClean="0">
                <a:solidFill>
                  <a:srgbClr val="1F497D"/>
                </a:solidFill>
              </a:rPr>
              <a:t>degrees </a:t>
            </a:r>
            <a:r>
              <a:rPr lang="en-US" sz="2800" b="1" dirty="0">
                <a:solidFill>
                  <a:srgbClr val="1F497D"/>
                </a:solidFill>
              </a:rPr>
              <a:t>in computing.</a:t>
            </a:r>
            <a:endParaRPr lang="en-US" sz="2800" b="1" dirty="0"/>
          </a:p>
        </p:txBody>
      </p:sp>
      <p:sp>
        <p:nvSpPr>
          <p:cNvPr id="3" name="TextBox 2"/>
          <p:cNvSpPr txBox="1"/>
          <p:nvPr/>
        </p:nvSpPr>
        <p:spPr>
          <a:xfrm>
            <a:off x="5108950" y="5020358"/>
            <a:ext cx="1521120" cy="276999"/>
          </a:xfrm>
          <a:prstGeom prst="rect">
            <a:avLst/>
          </a:prstGeom>
          <a:noFill/>
        </p:spPr>
        <p:txBody>
          <a:bodyPr wrap="none" rtlCol="0">
            <a:spAutoFit/>
          </a:bodyPr>
          <a:lstStyle/>
          <a:p>
            <a:r>
              <a:rPr lang="en-US" sz="1200" dirty="0"/>
              <a:t>—</a:t>
            </a:r>
            <a:r>
              <a:rPr lang="en-US" sz="1200" dirty="0" err="1"/>
              <a:t>Taulbee</a:t>
            </a:r>
            <a:r>
              <a:rPr lang="en-US" sz="1200" dirty="0"/>
              <a:t> </a:t>
            </a:r>
            <a:r>
              <a:rPr lang="en-US" sz="1200" dirty="0" smtClean="0"/>
              <a:t>Data, 2011</a:t>
            </a:r>
            <a:endParaRPr lang="en-US" sz="1200" dirty="0"/>
          </a:p>
        </p:txBody>
      </p:sp>
    </p:spTree>
    <p:extLst>
      <p:ext uri="{BB962C8B-B14F-4D97-AF65-F5344CB8AC3E}">
        <p14:creationId xmlns:p14="http://schemas.microsoft.com/office/powerpoint/2010/main" val="29843442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FB791C9-FBCA-244F-90FA-7F17638CBC72}" type="slidenum">
              <a:rPr lang="en-US" smtClean="0"/>
              <a:t>28</a:t>
            </a:fld>
            <a:endParaRPr lang="en-US"/>
          </a:p>
        </p:txBody>
      </p:sp>
      <p:sp>
        <p:nvSpPr>
          <p:cNvPr id="8" name="Title 1"/>
          <p:cNvSpPr txBox="1">
            <a:spLocks/>
          </p:cNvSpPr>
          <p:nvPr/>
        </p:nvSpPr>
        <p:spPr>
          <a:xfrm>
            <a:off x="457200" y="245099"/>
            <a:ext cx="8459537" cy="151033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dirty="0" smtClean="0">
                <a:solidFill>
                  <a:srgbClr val="1F497D"/>
                </a:solidFill>
              </a:rPr>
              <a:t>Forget MAJORS:</a:t>
            </a:r>
          </a:p>
          <a:p>
            <a:pPr algn="l"/>
            <a:r>
              <a:rPr lang="en-US" sz="2800" dirty="0" smtClean="0">
                <a:solidFill>
                  <a:srgbClr val="1F497D"/>
                </a:solidFill>
              </a:rPr>
              <a:t>Computing is the new literacy.</a:t>
            </a:r>
          </a:p>
        </p:txBody>
      </p:sp>
      <p:sp>
        <p:nvSpPr>
          <p:cNvPr id="9" name="TextBox 8"/>
          <p:cNvSpPr txBox="1"/>
          <p:nvPr/>
        </p:nvSpPr>
        <p:spPr>
          <a:xfrm>
            <a:off x="1296737" y="2036164"/>
            <a:ext cx="6096000" cy="267765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800" dirty="0" smtClean="0"/>
              <a:t>… the </a:t>
            </a:r>
            <a:r>
              <a:rPr lang="en-US" sz="2800" dirty="0"/>
              <a:t>ability to make digital technology do whatever, within the possible one wants it to do -- to bend digital technology to one's needs, purposes, and will, just as in the present we bend words and images. </a:t>
            </a:r>
          </a:p>
        </p:txBody>
      </p:sp>
      <p:sp>
        <p:nvSpPr>
          <p:cNvPr id="4" name="TextBox 3"/>
          <p:cNvSpPr txBox="1"/>
          <p:nvPr/>
        </p:nvSpPr>
        <p:spPr>
          <a:xfrm>
            <a:off x="4358105" y="5120105"/>
            <a:ext cx="2916183" cy="307777"/>
          </a:xfrm>
          <a:prstGeom prst="rect">
            <a:avLst/>
          </a:prstGeom>
          <a:noFill/>
        </p:spPr>
        <p:txBody>
          <a:bodyPr wrap="none" rtlCol="0">
            <a:spAutoFit/>
          </a:bodyPr>
          <a:lstStyle/>
          <a:p>
            <a:r>
              <a:rPr lang="en-US" sz="1400" dirty="0" smtClean="0"/>
              <a:t>—Marc </a:t>
            </a:r>
            <a:r>
              <a:rPr lang="en-US" sz="1400" dirty="0" err="1" smtClean="0"/>
              <a:t>Prensky</a:t>
            </a:r>
            <a:r>
              <a:rPr lang="en-US" sz="1400" dirty="0" smtClean="0"/>
              <a:t>, </a:t>
            </a:r>
            <a:r>
              <a:rPr lang="en-US" sz="1400" dirty="0" err="1" smtClean="0"/>
              <a:t>Edutopia</a:t>
            </a:r>
            <a:r>
              <a:rPr lang="en-US" sz="1400" dirty="0" smtClean="0"/>
              <a:t>, 1/13/2008 </a:t>
            </a:r>
            <a:endParaRPr lang="en-US" sz="1400" dirty="0"/>
          </a:p>
        </p:txBody>
      </p:sp>
    </p:spTree>
    <p:extLst>
      <p:ext uri="{BB962C8B-B14F-4D97-AF65-F5344CB8AC3E}">
        <p14:creationId xmlns:p14="http://schemas.microsoft.com/office/powerpoint/2010/main" val="28571196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t>Computational Thinking Practices</a:t>
            </a:r>
          </a:p>
        </p:txBody>
      </p:sp>
      <p:sp>
        <p:nvSpPr>
          <p:cNvPr id="37891" name="Content Placeholder 2"/>
          <p:cNvSpPr>
            <a:spLocks noGrp="1"/>
          </p:cNvSpPr>
          <p:nvPr>
            <p:ph idx="1"/>
          </p:nvPr>
        </p:nvSpPr>
        <p:spPr/>
        <p:txBody>
          <a:bodyPr>
            <a:normAutofit fontScale="92500" lnSpcReduction="10000"/>
          </a:bodyPr>
          <a:lstStyle/>
          <a:p>
            <a:pPr marL="514350" indent="-514350">
              <a:spcAft>
                <a:spcPts val="1800"/>
              </a:spcAft>
              <a:buFont typeface="Calibri" charset="0"/>
              <a:buAutoNum type="arabicPeriod"/>
            </a:pPr>
            <a:r>
              <a:rPr lang="en-US" sz="2800">
                <a:latin typeface="Verdana" charset="0"/>
              </a:rPr>
              <a:t>Analyzing effects of computation</a:t>
            </a:r>
          </a:p>
          <a:p>
            <a:pPr marL="514350" indent="-514350">
              <a:spcAft>
                <a:spcPts val="1800"/>
              </a:spcAft>
              <a:buFont typeface="Calibri" charset="0"/>
              <a:buAutoNum type="arabicPeriod"/>
            </a:pPr>
            <a:r>
              <a:rPr lang="en-US" sz="2800">
                <a:latin typeface="Verdana" charset="0"/>
              </a:rPr>
              <a:t>Creating computational artifacts</a:t>
            </a:r>
          </a:p>
          <a:p>
            <a:pPr marL="514350" indent="-514350">
              <a:spcAft>
                <a:spcPts val="1800"/>
              </a:spcAft>
              <a:buFont typeface="Calibri" charset="0"/>
              <a:buAutoNum type="arabicPeriod"/>
            </a:pPr>
            <a:r>
              <a:rPr lang="en-US" sz="2800">
                <a:latin typeface="Verdana" charset="0"/>
              </a:rPr>
              <a:t>Using abstractions and models</a:t>
            </a:r>
          </a:p>
          <a:p>
            <a:pPr marL="514350" indent="-514350">
              <a:spcAft>
                <a:spcPts val="1800"/>
              </a:spcAft>
              <a:buFont typeface="Calibri" charset="0"/>
              <a:buAutoNum type="arabicPeriod"/>
            </a:pPr>
            <a:r>
              <a:rPr lang="en-US" sz="2800">
                <a:latin typeface="Verdana" charset="0"/>
              </a:rPr>
              <a:t>Analyzing problems and artifacts</a:t>
            </a:r>
          </a:p>
          <a:p>
            <a:pPr marL="514350" indent="-514350">
              <a:spcAft>
                <a:spcPts val="1800"/>
              </a:spcAft>
              <a:buFont typeface="Calibri" charset="0"/>
              <a:buAutoNum type="arabicPeriod"/>
            </a:pPr>
            <a:r>
              <a:rPr lang="en-US" sz="2800">
                <a:latin typeface="Verdana" charset="0"/>
              </a:rPr>
              <a:t>Communicating processes and results</a:t>
            </a:r>
          </a:p>
          <a:p>
            <a:pPr marL="514350" indent="-514350">
              <a:spcAft>
                <a:spcPts val="1800"/>
              </a:spcAft>
              <a:buFont typeface="Calibri" charset="0"/>
              <a:buAutoNum type="arabicPeriod"/>
            </a:pPr>
            <a:r>
              <a:rPr lang="en-US" sz="2800">
                <a:latin typeface="Verdana" charset="0"/>
              </a:rPr>
              <a:t>Work effectively in teams</a:t>
            </a:r>
          </a:p>
          <a:p>
            <a:pPr marL="514350" indent="-514350" algn="r">
              <a:spcAft>
                <a:spcPts val="1800"/>
              </a:spcAft>
              <a:buFont typeface="Arial" charset="0"/>
              <a:buNone/>
            </a:pPr>
            <a:r>
              <a:rPr lang="en-US" sz="1400" b="1">
                <a:latin typeface="Courier New" charset="0"/>
                <a:ea typeface="Courier New" charset="0"/>
                <a:cs typeface="Courier New" charset="0"/>
              </a:rPr>
              <a:t>csprinciples.org</a:t>
            </a:r>
          </a:p>
          <a:p>
            <a:pPr marL="514350" indent="-514350">
              <a:buFont typeface="Calibri" charset="0"/>
              <a:buAutoNum type="arabicPeriod"/>
            </a:pPr>
            <a:endParaRPr lang="en-US">
              <a:latin typeface="Verdana" charset="0"/>
            </a:endParaRPr>
          </a:p>
          <a:p>
            <a:pPr marL="514350" indent="-514350">
              <a:buFont typeface="Calibri" charset="0"/>
              <a:buAutoNum type="arabicPeriod"/>
            </a:pPr>
            <a:endParaRPr lang="en-US">
              <a:latin typeface="Verdana" charset="0"/>
            </a:endParaRPr>
          </a:p>
        </p:txBody>
      </p:sp>
      <p:sp>
        <p:nvSpPr>
          <p:cNvPr id="37892" name="Footer Placeholder 3"/>
          <p:cNvSpPr>
            <a:spLocks noGrp="1"/>
          </p:cNvSpPr>
          <p:nvPr>
            <p:ph type="ftr" sz="quarter" idx="11"/>
          </p:nvPr>
        </p:nvSpPr>
        <p:spPr bwMode="auto">
          <a:noFill/>
          <a:ln>
            <a:miter lim="800000"/>
            <a:headEnd/>
            <a:tailEnd/>
          </a:ln>
        </p:spPr>
        <p:txBody>
          <a:bodyPr/>
          <a:lstStyle/>
          <a:p>
            <a:r>
              <a:rPr lang="en-US">
                <a:ea typeface="ＭＳ Ｐゴシック" charset="-128"/>
                <a:cs typeface="ＭＳ Ｐゴシック" charset="-128"/>
              </a:rPr>
              <a:t>CSPrinciples, Sigcse 2011</a:t>
            </a:r>
          </a:p>
        </p:txBody>
      </p:sp>
      <p:sp>
        <p:nvSpPr>
          <p:cNvPr id="37893" name="Slide Number Placeholder 4"/>
          <p:cNvSpPr>
            <a:spLocks noGrp="1"/>
          </p:cNvSpPr>
          <p:nvPr>
            <p:ph type="sldNum" sz="quarter" idx="12"/>
          </p:nvPr>
        </p:nvSpPr>
        <p:spPr bwMode="auto">
          <a:noFill/>
          <a:ln>
            <a:miter lim="800000"/>
            <a:headEnd/>
            <a:tailEnd/>
          </a:ln>
        </p:spPr>
        <p:txBody>
          <a:bodyPr/>
          <a:lstStyle/>
          <a:p>
            <a:fld id="{CD22CD12-D69A-8647-8B21-02707056E606}" type="slidenum">
              <a:rPr lang="en-US"/>
              <a:pPr/>
              <a:t>29</a:t>
            </a:fld>
            <a:endParaRPr lang="en-US"/>
          </a:p>
        </p:txBody>
      </p:sp>
      <p:sp>
        <p:nvSpPr>
          <p:cNvPr id="37894" name="Date Placeholder 1"/>
          <p:cNvSpPr>
            <a:spLocks noGrp="1"/>
          </p:cNvSpPr>
          <p:nvPr>
            <p:ph type="dt" sz="quarter" idx="10"/>
          </p:nvPr>
        </p:nvSpPr>
        <p:spPr bwMode="auto">
          <a:noFill/>
          <a:ln>
            <a:miter lim="800000"/>
            <a:headEnd/>
            <a:tailEnd/>
          </a:ln>
        </p:spPr>
        <p:txBody>
          <a:bodyPr/>
          <a:lstStyle/>
          <a:p>
            <a:fld id="{7BD09FD6-446B-424E-804D-4AEFB156FDF1}" type="datetime1">
              <a:rPr lang="en-US"/>
              <a:pPr/>
              <a:t>7/20/2012</a:t>
            </a:fld>
            <a:endParaRPr lang="en-US"/>
          </a:p>
        </p:txBody>
      </p:sp>
    </p:spTree>
    <p:extLst>
      <p:ext uri="{BB962C8B-B14F-4D97-AF65-F5344CB8AC3E}">
        <p14:creationId xmlns:p14="http://schemas.microsoft.com/office/powerpoint/2010/main" val="26543946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Which statement is true about the following function?</a:t>
            </a:r>
            <a:endParaRPr lang="en-US" dirty="0"/>
          </a:p>
        </p:txBody>
      </p:sp>
      <p:sp>
        <p:nvSpPr>
          <p:cNvPr id="3" name="Content Placeholder 2"/>
          <p:cNvSpPr>
            <a:spLocks noGrp="1"/>
          </p:cNvSpPr>
          <p:nvPr>
            <p:ph idx="1"/>
            <p:custDataLst>
              <p:tags r:id="rId2"/>
            </p:custDataLst>
          </p:nvPr>
        </p:nvSpPr>
        <p:spPr>
          <a:xfrm>
            <a:off x="457200" y="2628900"/>
            <a:ext cx="8229600" cy="3497263"/>
          </a:xfrm>
        </p:spPr>
        <p:txBody>
          <a:bodyPr/>
          <a:lstStyle/>
          <a:p>
            <a:pPr marL="514350" indent="-514350">
              <a:buFont typeface="+mj-lt"/>
              <a:buAutoNum type="alphaUcPeriod"/>
            </a:pPr>
            <a:r>
              <a:rPr lang="en-US" dirty="0" smtClean="0"/>
              <a:t>It returns an Object</a:t>
            </a:r>
          </a:p>
          <a:p>
            <a:pPr marL="514350" indent="-514350">
              <a:buFont typeface="+mj-lt"/>
              <a:buAutoNum type="alphaUcPeriod"/>
            </a:pPr>
            <a:r>
              <a:rPr lang="en-US" dirty="0" smtClean="0"/>
              <a:t>It returns a Number</a:t>
            </a:r>
          </a:p>
          <a:p>
            <a:pPr marL="514350" indent="-514350">
              <a:buFont typeface="+mj-lt"/>
              <a:buAutoNum type="alphaUcPeriod"/>
            </a:pPr>
            <a:r>
              <a:rPr lang="en-US" dirty="0" smtClean="0"/>
              <a:t>It returns either true or false</a:t>
            </a:r>
          </a:p>
          <a:p>
            <a:pPr marL="514350" indent="-514350">
              <a:buFont typeface="+mj-lt"/>
              <a:buAutoNum type="alphaUcPeriod"/>
            </a:pPr>
            <a:r>
              <a:rPr lang="en-US" dirty="0" smtClean="0"/>
              <a:t>It makes a (random) mole pop up</a:t>
            </a:r>
            <a:endParaRPr lang="en-US" dirty="0"/>
          </a:p>
        </p:txBody>
      </p:sp>
      <p:pic>
        <p:nvPicPr>
          <p:cNvPr id="4098" name="Picture 2"/>
          <p:cNvPicPr>
            <a:picLocks noChangeAspect="1" noChangeArrowheads="1"/>
          </p:cNvPicPr>
          <p:nvPr>
            <p:custDataLst>
              <p:tags r:id="rId3"/>
            </p:custDataLst>
          </p:nvPr>
        </p:nvPicPr>
        <p:blipFill rotWithShape="1">
          <a:blip r:embed="rId7" cstate="print">
            <a:extLst>
              <a:ext uri="{28A0092B-C50C-407E-A947-70E740481C1C}">
                <a14:useLocalDpi xmlns:a14="http://schemas.microsoft.com/office/drawing/2010/main"/>
              </a:ext>
            </a:extLst>
          </a:blip>
          <a:srcRect/>
          <a:stretch/>
        </p:blipFill>
        <p:spPr bwMode="auto">
          <a:xfrm>
            <a:off x="1773936" y="1905000"/>
            <a:ext cx="5960364"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custDataLst>
              <p:tags r:id="rId4"/>
            </p:custDataLst>
          </p:nvPr>
        </p:nvSpPr>
        <p:spPr>
          <a:xfrm>
            <a:off x="0" y="0"/>
            <a:ext cx="9144000" cy="6858000"/>
          </a:xfrm>
          <a:prstGeom prst="rect">
            <a:avLst/>
          </a:prstGeom>
          <a:noFill/>
          <a:ln w="1270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59764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ChangeArrowheads="1"/>
          </p:cNvSpPr>
          <p:nvPr>
            <p:ph type="title"/>
          </p:nvPr>
        </p:nvSpPr>
        <p:spPr>
          <a:xfrm>
            <a:off x="254000" y="34014"/>
            <a:ext cx="8582526" cy="1316197"/>
          </a:xfrm>
        </p:spPr>
        <p:txBody>
          <a:bodyPr>
            <a:normAutofit/>
          </a:bodyPr>
          <a:lstStyle/>
          <a:p>
            <a:pPr algn="l"/>
            <a:r>
              <a:rPr lang="en-US" sz="2800" dirty="0" smtClean="0">
                <a:solidFill>
                  <a:srgbClr val="1F497D"/>
                </a:solidFill>
              </a:rPr>
              <a:t>The </a:t>
            </a:r>
            <a:r>
              <a:rPr lang="en-US" sz="2800" b="1" dirty="0" smtClean="0">
                <a:solidFill>
                  <a:srgbClr val="1F497D"/>
                </a:solidFill>
              </a:rPr>
              <a:t>CS </a:t>
            </a:r>
            <a:r>
              <a:rPr lang="en-US" sz="2800" b="1" dirty="0">
                <a:solidFill>
                  <a:srgbClr val="1F497D"/>
                </a:solidFill>
              </a:rPr>
              <a:t>10K Project </a:t>
            </a:r>
            <a:r>
              <a:rPr lang="en-US" sz="2800" dirty="0" smtClean="0">
                <a:solidFill>
                  <a:srgbClr val="1F497D"/>
                </a:solidFill>
              </a:rPr>
              <a:t>aims to transform computing in high school.</a:t>
            </a:r>
            <a:endParaRPr lang="en-US" sz="2800" dirty="0">
              <a:solidFill>
                <a:srgbClr val="1F497D"/>
              </a:solidFill>
            </a:endParaRPr>
          </a:p>
        </p:txBody>
      </p:sp>
      <p:sp>
        <p:nvSpPr>
          <p:cNvPr id="311299" name="Rectangle 3"/>
          <p:cNvSpPr>
            <a:spLocks noGrp="1" noChangeArrowheads="1"/>
          </p:cNvSpPr>
          <p:nvPr>
            <p:ph idx="1"/>
          </p:nvPr>
        </p:nvSpPr>
        <p:spPr>
          <a:xfrm>
            <a:off x="457200" y="2914316"/>
            <a:ext cx="7109326" cy="3211847"/>
          </a:xfrm>
        </p:spPr>
        <p:txBody>
          <a:bodyPr/>
          <a:lstStyle/>
          <a:p>
            <a:pPr>
              <a:buFont typeface="Wingdings" charset="2"/>
              <a:buNone/>
            </a:pPr>
            <a:r>
              <a:rPr lang="en-US" dirty="0"/>
              <a:t>  </a:t>
            </a:r>
            <a:r>
              <a:rPr lang="en-US" dirty="0" smtClean="0"/>
              <a:t>  </a:t>
            </a:r>
            <a:endParaRPr lang="en-US" dirty="0"/>
          </a:p>
        </p:txBody>
      </p:sp>
      <p:sp>
        <p:nvSpPr>
          <p:cNvPr id="3" name="Slide Number Placeholder 2"/>
          <p:cNvSpPr>
            <a:spLocks noGrp="1"/>
          </p:cNvSpPr>
          <p:nvPr>
            <p:ph type="sldNum" sz="quarter" idx="12"/>
          </p:nvPr>
        </p:nvSpPr>
        <p:spPr/>
        <p:txBody>
          <a:bodyPr/>
          <a:lstStyle/>
          <a:p>
            <a:fld id="{AFB791C9-FBCA-244F-90FA-7F17638CBC72}" type="slidenum">
              <a:rPr lang="en-US" smtClean="0"/>
              <a:t>30</a:t>
            </a:fld>
            <a:endParaRPr lang="en-US"/>
          </a:p>
        </p:txBody>
      </p:sp>
      <p:pic>
        <p:nvPicPr>
          <p:cNvPr id="10" name="Picture 9"/>
          <p:cNvPicPr>
            <a:picLocks noChangeAspect="1"/>
          </p:cNvPicPr>
          <p:nvPr/>
        </p:nvPicPr>
        <p:blipFill>
          <a:blip r:embed="rId3">
            <a:alphaModFix amt="18000"/>
          </a:blip>
          <a:stretch>
            <a:fillRect/>
          </a:stretch>
        </p:blipFill>
        <p:spPr>
          <a:xfrm>
            <a:off x="1503279" y="1374965"/>
            <a:ext cx="6065921" cy="4537310"/>
          </a:xfrm>
          <a:prstGeom prst="rect">
            <a:avLst/>
          </a:prstGeom>
        </p:spPr>
      </p:pic>
      <p:sp>
        <p:nvSpPr>
          <p:cNvPr id="2" name="TextBox 1"/>
          <p:cNvSpPr txBox="1"/>
          <p:nvPr/>
        </p:nvSpPr>
        <p:spPr>
          <a:xfrm>
            <a:off x="1583487" y="3622291"/>
            <a:ext cx="5929563" cy="2677656"/>
          </a:xfrm>
          <a:prstGeom prst="rect">
            <a:avLst/>
          </a:prstGeom>
          <a:noFill/>
        </p:spPr>
        <p:txBody>
          <a:bodyPr wrap="square" rtlCol="0">
            <a:spAutoFit/>
          </a:bodyPr>
          <a:lstStyle/>
          <a:p>
            <a:pPr algn="ctr"/>
            <a:r>
              <a:rPr lang="en-US" sz="2800" b="1" dirty="0" smtClean="0">
                <a:solidFill>
                  <a:schemeClr val="accent1">
                    <a:lumMod val="75000"/>
                  </a:schemeClr>
                </a:solidFill>
              </a:rPr>
              <a:t>Goal: get </a:t>
            </a:r>
            <a:r>
              <a:rPr lang="en-US" sz="2800" b="1" dirty="0">
                <a:solidFill>
                  <a:schemeClr val="accent1">
                    <a:lumMod val="75000"/>
                  </a:schemeClr>
                </a:solidFill>
              </a:rPr>
              <a:t>engaging, rigorous computing curricula into computing courses in 10,000 high schools, taught by 10,000 well-prepared teachers by </a:t>
            </a:r>
            <a:r>
              <a:rPr lang="en-US" sz="2800" b="1" dirty="0" smtClean="0">
                <a:solidFill>
                  <a:schemeClr val="accent1">
                    <a:lumMod val="75000"/>
                  </a:schemeClr>
                </a:solidFill>
              </a:rPr>
              <a:t>2016</a:t>
            </a:r>
            <a:r>
              <a:rPr lang="en-US" sz="2800" i="1" dirty="0" smtClean="0">
                <a:solidFill>
                  <a:schemeClr val="accent1">
                    <a:lumMod val="75000"/>
                  </a:schemeClr>
                </a:solidFill>
              </a:rPr>
              <a:t>.</a:t>
            </a:r>
            <a:endParaRPr lang="en-US" sz="2800" dirty="0">
              <a:solidFill>
                <a:schemeClr val="accent1">
                  <a:lumMod val="75000"/>
                </a:schemeClr>
              </a:solidFill>
            </a:endParaRPr>
          </a:p>
          <a:p>
            <a:pPr algn="ctr"/>
            <a:endParaRPr lang="en-US" sz="2800" b="1" dirty="0"/>
          </a:p>
        </p:txBody>
      </p:sp>
    </p:spTree>
    <p:extLst>
      <p:ext uri="{BB962C8B-B14F-4D97-AF65-F5344CB8AC3E}">
        <p14:creationId xmlns:p14="http://schemas.microsoft.com/office/powerpoint/2010/main" val="5243093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ChangeArrowheads="1"/>
          </p:cNvSpPr>
          <p:nvPr>
            <p:ph type="title"/>
          </p:nvPr>
        </p:nvSpPr>
        <p:spPr>
          <a:xfrm>
            <a:off x="254000" y="34014"/>
            <a:ext cx="8582526" cy="1316197"/>
          </a:xfrm>
        </p:spPr>
        <p:txBody>
          <a:bodyPr>
            <a:normAutofit/>
          </a:bodyPr>
          <a:lstStyle/>
          <a:p>
            <a:pPr algn="l"/>
            <a:r>
              <a:rPr lang="en-US" sz="2800" dirty="0" smtClean="0">
                <a:solidFill>
                  <a:srgbClr val="1F497D"/>
                </a:solidFill>
              </a:rPr>
              <a:t>The </a:t>
            </a:r>
            <a:r>
              <a:rPr lang="en-US" sz="2800" b="1" dirty="0" smtClean="0">
                <a:solidFill>
                  <a:srgbClr val="1F497D"/>
                </a:solidFill>
              </a:rPr>
              <a:t>CS </a:t>
            </a:r>
            <a:r>
              <a:rPr lang="en-US" sz="2800" b="1" dirty="0">
                <a:solidFill>
                  <a:srgbClr val="1F497D"/>
                </a:solidFill>
              </a:rPr>
              <a:t>10K Project </a:t>
            </a:r>
            <a:r>
              <a:rPr lang="en-US" sz="2800" dirty="0" smtClean="0">
                <a:solidFill>
                  <a:srgbClr val="1F497D"/>
                </a:solidFill>
              </a:rPr>
              <a:t>aims to transform computing in high school.</a:t>
            </a:r>
            <a:endParaRPr lang="en-US" sz="2800" dirty="0">
              <a:solidFill>
                <a:srgbClr val="1F497D"/>
              </a:solidFill>
            </a:endParaRPr>
          </a:p>
        </p:txBody>
      </p:sp>
      <p:sp>
        <p:nvSpPr>
          <p:cNvPr id="311299" name="Rectangle 3"/>
          <p:cNvSpPr>
            <a:spLocks noGrp="1" noChangeArrowheads="1"/>
          </p:cNvSpPr>
          <p:nvPr>
            <p:ph idx="1"/>
          </p:nvPr>
        </p:nvSpPr>
        <p:spPr>
          <a:xfrm>
            <a:off x="457200" y="2914316"/>
            <a:ext cx="7109326" cy="3211847"/>
          </a:xfrm>
        </p:spPr>
        <p:txBody>
          <a:bodyPr/>
          <a:lstStyle/>
          <a:p>
            <a:pPr>
              <a:buFont typeface="Wingdings" charset="2"/>
              <a:buNone/>
            </a:pPr>
            <a:r>
              <a:rPr lang="en-US" dirty="0"/>
              <a:t>  </a:t>
            </a:r>
            <a:r>
              <a:rPr lang="en-US" dirty="0" smtClean="0"/>
              <a:t>  </a:t>
            </a:r>
            <a:endParaRPr lang="en-US" dirty="0"/>
          </a:p>
        </p:txBody>
      </p:sp>
      <p:sp>
        <p:nvSpPr>
          <p:cNvPr id="3" name="Slide Number Placeholder 2"/>
          <p:cNvSpPr>
            <a:spLocks noGrp="1"/>
          </p:cNvSpPr>
          <p:nvPr>
            <p:ph type="sldNum" sz="quarter" idx="12"/>
          </p:nvPr>
        </p:nvSpPr>
        <p:spPr/>
        <p:txBody>
          <a:bodyPr/>
          <a:lstStyle/>
          <a:p>
            <a:fld id="{AFB791C9-FBCA-244F-90FA-7F17638CBC72}" type="slidenum">
              <a:rPr lang="en-US" smtClean="0"/>
              <a:t>31</a:t>
            </a:fld>
            <a:endParaRPr lang="en-US"/>
          </a:p>
        </p:txBody>
      </p:sp>
      <p:pic>
        <p:nvPicPr>
          <p:cNvPr id="10" name="Picture 9"/>
          <p:cNvPicPr>
            <a:picLocks noChangeAspect="1"/>
          </p:cNvPicPr>
          <p:nvPr/>
        </p:nvPicPr>
        <p:blipFill>
          <a:blip r:embed="rId3">
            <a:alphaModFix amt="18000"/>
          </a:blip>
          <a:stretch>
            <a:fillRect/>
          </a:stretch>
        </p:blipFill>
        <p:spPr>
          <a:xfrm>
            <a:off x="1503279" y="1374965"/>
            <a:ext cx="6065921" cy="4537310"/>
          </a:xfrm>
          <a:prstGeom prst="rect">
            <a:avLst/>
          </a:prstGeom>
        </p:spPr>
      </p:pic>
      <p:sp>
        <p:nvSpPr>
          <p:cNvPr id="2" name="TextBox 1"/>
          <p:cNvSpPr txBox="1"/>
          <p:nvPr/>
        </p:nvSpPr>
        <p:spPr>
          <a:xfrm>
            <a:off x="1583487" y="3622291"/>
            <a:ext cx="5929563" cy="2677656"/>
          </a:xfrm>
          <a:prstGeom prst="rect">
            <a:avLst/>
          </a:prstGeom>
          <a:noFill/>
        </p:spPr>
        <p:txBody>
          <a:bodyPr wrap="square" rtlCol="0">
            <a:spAutoFit/>
          </a:bodyPr>
          <a:lstStyle/>
          <a:p>
            <a:pPr algn="ctr"/>
            <a:r>
              <a:rPr lang="en-US" sz="2800" b="1" dirty="0" smtClean="0">
                <a:solidFill>
                  <a:schemeClr val="accent1">
                    <a:lumMod val="75000"/>
                  </a:schemeClr>
                </a:solidFill>
              </a:rPr>
              <a:t>Goal: get </a:t>
            </a:r>
            <a:r>
              <a:rPr lang="en-US" sz="2800" b="1" dirty="0">
                <a:solidFill>
                  <a:schemeClr val="accent1">
                    <a:lumMod val="75000"/>
                  </a:schemeClr>
                </a:solidFill>
              </a:rPr>
              <a:t>engaging, rigorous computing curricula into computing courses in 10,000 high schools, taught by 10,000 well-prepared teachers by </a:t>
            </a:r>
            <a:r>
              <a:rPr lang="en-US" sz="2800" b="1" dirty="0" smtClean="0">
                <a:solidFill>
                  <a:schemeClr val="accent1">
                    <a:lumMod val="75000"/>
                  </a:schemeClr>
                </a:solidFill>
              </a:rPr>
              <a:t>2016</a:t>
            </a:r>
            <a:r>
              <a:rPr lang="en-US" sz="2800" i="1" dirty="0" smtClean="0">
                <a:solidFill>
                  <a:schemeClr val="accent1">
                    <a:lumMod val="75000"/>
                  </a:schemeClr>
                </a:solidFill>
              </a:rPr>
              <a:t>.</a:t>
            </a:r>
            <a:endParaRPr lang="en-US" sz="2800" dirty="0">
              <a:solidFill>
                <a:schemeClr val="accent1">
                  <a:lumMod val="75000"/>
                </a:schemeClr>
              </a:solidFill>
            </a:endParaRPr>
          </a:p>
          <a:p>
            <a:pPr algn="ctr"/>
            <a:endParaRPr lang="en-US" sz="2800" b="1" dirty="0"/>
          </a:p>
        </p:txBody>
      </p:sp>
      <p:sp>
        <p:nvSpPr>
          <p:cNvPr id="4" name="TextBox 3"/>
          <p:cNvSpPr txBox="1"/>
          <p:nvPr/>
        </p:nvSpPr>
        <p:spPr>
          <a:xfrm rot="20163124">
            <a:off x="685800" y="3124200"/>
            <a:ext cx="7070415" cy="1200329"/>
          </a:xfrm>
          <a:prstGeom prst="rect">
            <a:avLst/>
          </a:prstGeom>
          <a:solidFill>
            <a:schemeClr val="accent6"/>
          </a:solidFill>
          <a:ln>
            <a:solidFill>
              <a:schemeClr val="tx1"/>
            </a:solidFill>
          </a:ln>
        </p:spPr>
        <p:txBody>
          <a:bodyPr wrap="none" rtlCol="0">
            <a:spAutoFit/>
          </a:bodyPr>
          <a:lstStyle/>
          <a:p>
            <a:pPr algn="ctr"/>
            <a:r>
              <a:rPr lang="en-US" sz="7200" dirty="0" smtClean="0">
                <a:solidFill>
                  <a:schemeClr val="bg1"/>
                </a:solidFill>
              </a:rPr>
              <a:t>But we need YOU!</a:t>
            </a:r>
          </a:p>
        </p:txBody>
      </p:sp>
    </p:spTree>
    <p:extLst>
      <p:ext uri="{BB962C8B-B14F-4D97-AF65-F5344CB8AC3E}">
        <p14:creationId xmlns:p14="http://schemas.microsoft.com/office/powerpoint/2010/main" val="26151400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Tutor in (minority serving) </a:t>
            </a:r>
            <a:br>
              <a:rPr lang="en-US" dirty="0" smtClean="0"/>
            </a:br>
            <a:r>
              <a:rPr lang="en-US" dirty="0" smtClean="0"/>
              <a:t>SD high schools</a:t>
            </a:r>
            <a:endParaRPr lang="en-US" dirty="0"/>
          </a:p>
        </p:txBody>
      </p:sp>
      <p:sp>
        <p:nvSpPr>
          <p:cNvPr id="3" name="Content Placeholder 2"/>
          <p:cNvSpPr>
            <a:spLocks noGrp="1"/>
          </p:cNvSpPr>
          <p:nvPr>
            <p:ph idx="1"/>
          </p:nvPr>
        </p:nvSpPr>
        <p:spPr>
          <a:xfrm>
            <a:off x="457200" y="1600200"/>
            <a:ext cx="8229600" cy="5029200"/>
          </a:xfrm>
        </p:spPr>
        <p:txBody>
          <a:bodyPr>
            <a:normAutofit fontScale="85000" lnSpcReduction="20000"/>
          </a:bodyPr>
          <a:lstStyle/>
          <a:p>
            <a:r>
              <a:rPr lang="en-US" dirty="0" smtClean="0"/>
              <a:t>Be “coaches”</a:t>
            </a:r>
          </a:p>
          <a:p>
            <a:pPr lvl="1"/>
            <a:r>
              <a:rPr lang="en-US" dirty="0" smtClean="0"/>
              <a:t>Help in discussion</a:t>
            </a:r>
          </a:p>
          <a:p>
            <a:pPr lvl="1"/>
            <a:r>
              <a:rPr lang="en-US" dirty="0" smtClean="0"/>
              <a:t>Be “lab” tutors</a:t>
            </a:r>
          </a:p>
          <a:p>
            <a:pPr lvl="1"/>
            <a:r>
              <a:rPr lang="en-US" dirty="0" smtClean="0"/>
              <a:t>Help with exploratory homework</a:t>
            </a:r>
          </a:p>
          <a:p>
            <a:r>
              <a:rPr lang="en-US" dirty="0" smtClean="0"/>
              <a:t>Support and train teachers</a:t>
            </a:r>
          </a:p>
          <a:p>
            <a:pPr lvl="1"/>
            <a:r>
              <a:rPr lang="en-US" dirty="0" smtClean="0"/>
              <a:t>Working with teachers NOT in computing</a:t>
            </a:r>
          </a:p>
          <a:p>
            <a:r>
              <a:rPr lang="en-US" dirty="0" smtClean="0"/>
              <a:t>Be a role model!</a:t>
            </a:r>
          </a:p>
          <a:p>
            <a:pPr lvl="1"/>
            <a:r>
              <a:rPr lang="en-US" dirty="0" smtClean="0"/>
              <a:t>Show students that they can do it!</a:t>
            </a:r>
          </a:p>
          <a:p>
            <a:pPr lvl="1"/>
            <a:r>
              <a:rPr lang="en-US" dirty="0" smtClean="0"/>
              <a:t>How rewarding computing is!</a:t>
            </a:r>
          </a:p>
          <a:p>
            <a:r>
              <a:rPr lang="en-US" dirty="0" smtClean="0"/>
              <a:t>In lab next week – we’ll ask you to sign up</a:t>
            </a:r>
          </a:p>
          <a:p>
            <a:pPr lvl="1"/>
            <a:r>
              <a:rPr lang="en-US" dirty="0" smtClean="0"/>
              <a:t>Spring 2012</a:t>
            </a:r>
          </a:p>
          <a:p>
            <a:pPr lvl="1"/>
            <a:r>
              <a:rPr lang="en-US" dirty="0" smtClean="0"/>
              <a:t>2012-2013</a:t>
            </a:r>
            <a:endParaRPr lang="en-US" dirty="0"/>
          </a:p>
        </p:txBody>
      </p:sp>
    </p:spTree>
    <p:extLst>
      <p:ext uri="{BB962C8B-B14F-4D97-AF65-F5344CB8AC3E}">
        <p14:creationId xmlns:p14="http://schemas.microsoft.com/office/powerpoint/2010/main" val="2944102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81000" y="152400"/>
            <a:ext cx="8229600" cy="1143000"/>
          </a:xfrm>
        </p:spPr>
        <p:txBody>
          <a:bodyPr>
            <a:normAutofit fontScale="90000"/>
          </a:bodyPr>
          <a:lstStyle/>
          <a:p>
            <a:r>
              <a:rPr lang="en-US" dirty="0" smtClean="0"/>
              <a:t>Are these “for all” tiles </a:t>
            </a:r>
            <a:r>
              <a:rPr lang="en-US" dirty="0" smtClean="0">
                <a:solidFill>
                  <a:srgbClr val="FF0000"/>
                </a:solidFill>
              </a:rPr>
              <a:t>loops</a:t>
            </a:r>
            <a:r>
              <a:rPr lang="en-US" dirty="0" smtClean="0"/>
              <a:t>?  Why?</a:t>
            </a:r>
            <a:endParaRPr lang="en-US" dirty="0"/>
          </a:p>
        </p:txBody>
      </p:sp>
      <p:sp>
        <p:nvSpPr>
          <p:cNvPr id="3" name="Content Placeholder 2"/>
          <p:cNvSpPr>
            <a:spLocks noGrp="1"/>
          </p:cNvSpPr>
          <p:nvPr>
            <p:ph idx="1"/>
            <p:custDataLst>
              <p:tags r:id="rId2"/>
            </p:custDataLst>
          </p:nvPr>
        </p:nvSpPr>
        <p:spPr>
          <a:xfrm>
            <a:off x="596842" y="3143250"/>
            <a:ext cx="8229600" cy="3505200"/>
          </a:xfrm>
        </p:spPr>
        <p:txBody>
          <a:bodyPr>
            <a:normAutofit lnSpcReduction="10000"/>
          </a:bodyPr>
          <a:lstStyle/>
          <a:p>
            <a:pPr marL="514350" indent="-514350">
              <a:buFont typeface="+mj-lt"/>
              <a:buAutoNum type="alphaUcPeriod"/>
            </a:pPr>
            <a:r>
              <a:rPr lang="en-US" dirty="0" smtClean="0"/>
              <a:t>No, </a:t>
            </a:r>
            <a:r>
              <a:rPr lang="en-US" dirty="0" smtClean="0">
                <a:solidFill>
                  <a:srgbClr val="FF0000"/>
                </a:solidFill>
              </a:rPr>
              <a:t>neither</a:t>
            </a:r>
            <a:r>
              <a:rPr lang="en-US" dirty="0" smtClean="0"/>
              <a:t> </a:t>
            </a:r>
            <a:r>
              <a:rPr lang="en-US" dirty="0" smtClean="0">
                <a:solidFill>
                  <a:schemeClr val="tx2"/>
                </a:solidFill>
              </a:rPr>
              <a:t>For All Together </a:t>
            </a:r>
            <a:r>
              <a:rPr lang="en-US" dirty="0" smtClean="0"/>
              <a:t>or </a:t>
            </a:r>
            <a:r>
              <a:rPr lang="en-US" dirty="0" smtClean="0">
                <a:solidFill>
                  <a:schemeClr val="tx2"/>
                </a:solidFill>
              </a:rPr>
              <a:t>For All In Order </a:t>
            </a:r>
            <a:r>
              <a:rPr lang="en-US" dirty="0" smtClean="0"/>
              <a:t>makes things happen multiple times</a:t>
            </a:r>
          </a:p>
          <a:p>
            <a:pPr marL="514350" indent="-514350">
              <a:buFont typeface="+mj-lt"/>
              <a:buAutoNum type="alphaUcPeriod"/>
            </a:pPr>
            <a:r>
              <a:rPr lang="en-US" dirty="0" smtClean="0"/>
              <a:t>Yes, </a:t>
            </a:r>
            <a:r>
              <a:rPr lang="en-US" dirty="0" smtClean="0">
                <a:solidFill>
                  <a:srgbClr val="FF0000"/>
                </a:solidFill>
              </a:rPr>
              <a:t>only</a:t>
            </a:r>
            <a:r>
              <a:rPr lang="en-US" dirty="0" smtClean="0"/>
              <a:t> the </a:t>
            </a:r>
            <a:r>
              <a:rPr lang="en-US" dirty="0" smtClean="0">
                <a:solidFill>
                  <a:schemeClr val="tx2"/>
                </a:solidFill>
              </a:rPr>
              <a:t>For All In Order </a:t>
            </a:r>
            <a:r>
              <a:rPr lang="en-US" dirty="0" smtClean="0"/>
              <a:t>is -- it</a:t>
            </a:r>
            <a:r>
              <a:rPr lang="en-US" dirty="0" smtClean="0">
                <a:solidFill>
                  <a:schemeClr val="tx2"/>
                </a:solidFill>
              </a:rPr>
              <a:t> </a:t>
            </a:r>
            <a:r>
              <a:rPr lang="en-US" dirty="0" smtClean="0"/>
              <a:t>makes the same thing happen to all the items in the list </a:t>
            </a:r>
          </a:p>
          <a:p>
            <a:pPr marL="514350" indent="-514350">
              <a:buFont typeface="+mj-lt"/>
              <a:buAutoNum type="alphaUcPeriod"/>
            </a:pPr>
            <a:r>
              <a:rPr lang="en-US" dirty="0" smtClean="0"/>
              <a:t>Yes, </a:t>
            </a:r>
            <a:r>
              <a:rPr lang="en-US" dirty="0" smtClean="0">
                <a:solidFill>
                  <a:srgbClr val="FF0000"/>
                </a:solidFill>
              </a:rPr>
              <a:t>both</a:t>
            </a:r>
            <a:r>
              <a:rPr lang="en-US" dirty="0" smtClean="0"/>
              <a:t> the </a:t>
            </a:r>
            <a:r>
              <a:rPr lang="en-US" dirty="0" smtClean="0">
                <a:solidFill>
                  <a:schemeClr val="tx2"/>
                </a:solidFill>
              </a:rPr>
              <a:t>For All Together </a:t>
            </a:r>
            <a:r>
              <a:rPr lang="en-US" dirty="0" smtClean="0"/>
              <a:t>and </a:t>
            </a:r>
            <a:r>
              <a:rPr lang="en-US" dirty="0" smtClean="0">
                <a:solidFill>
                  <a:schemeClr val="tx2"/>
                </a:solidFill>
              </a:rPr>
              <a:t>For All In Order </a:t>
            </a:r>
            <a:r>
              <a:rPr lang="en-US" dirty="0" smtClean="0"/>
              <a:t>tiles make the same thing happen to all the items in the list</a:t>
            </a:r>
            <a:endParaRPr lang="en-US" dirty="0"/>
          </a:p>
        </p:txBody>
      </p:sp>
      <p:pic>
        <p:nvPicPr>
          <p:cNvPr id="1026" name="Picture 2"/>
          <p:cNvPicPr>
            <a:picLocks noChangeAspect="1" noChangeArrowheads="1"/>
          </p:cNvPicPr>
          <p:nvPr>
            <p:custDataLst>
              <p:tags r:id="rId3"/>
            </p:custDataLst>
          </p:nvPr>
        </p:nvPicPr>
        <p:blipFill rotWithShape="1">
          <a:blip r:embed="rId7" cstate="print">
            <a:extLst>
              <a:ext uri="{28A0092B-C50C-407E-A947-70E740481C1C}">
                <a14:useLocalDpi xmlns:a14="http://schemas.microsoft.com/office/drawing/2010/main"/>
              </a:ext>
            </a:extLst>
          </a:blip>
          <a:srcRect/>
          <a:stretch/>
        </p:blipFill>
        <p:spPr bwMode="auto">
          <a:xfrm>
            <a:off x="838200" y="1295400"/>
            <a:ext cx="8015674"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custDataLst>
              <p:tags r:id="rId4"/>
            </p:custDataLst>
          </p:nvPr>
        </p:nvSpPr>
        <p:spPr>
          <a:xfrm>
            <a:off x="0" y="0"/>
            <a:ext cx="9144000" cy="6858000"/>
          </a:xfrm>
          <a:prstGeom prst="rect">
            <a:avLst/>
          </a:prstGeom>
          <a:noFill/>
          <a:ln w="1270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38698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503642" y="30480"/>
            <a:ext cx="8229600" cy="1143000"/>
          </a:xfrm>
        </p:spPr>
        <p:txBody>
          <a:bodyPr>
            <a:noAutofit/>
          </a:bodyPr>
          <a:lstStyle/>
          <a:p>
            <a:r>
              <a:rPr lang="en-US" sz="3600" dirty="0"/>
              <a:t>Explain in English what the purpose of </a:t>
            </a:r>
            <a:r>
              <a:rPr lang="en-US" sz="3600" dirty="0" smtClean="0"/>
              <a:t>code below:</a:t>
            </a:r>
            <a:endParaRPr lang="en-US" sz="3600" dirty="0"/>
          </a:p>
        </p:txBody>
      </p:sp>
      <p:sp>
        <p:nvSpPr>
          <p:cNvPr id="3" name="Content Placeholder 2"/>
          <p:cNvSpPr>
            <a:spLocks noGrp="1"/>
          </p:cNvSpPr>
          <p:nvPr>
            <p:ph idx="1"/>
            <p:custDataLst>
              <p:tags r:id="rId2"/>
            </p:custDataLst>
          </p:nvPr>
        </p:nvSpPr>
        <p:spPr>
          <a:xfrm>
            <a:off x="457200" y="4000500"/>
            <a:ext cx="8229600" cy="2400300"/>
          </a:xfrm>
        </p:spPr>
        <p:txBody>
          <a:bodyPr>
            <a:normAutofit/>
          </a:bodyPr>
          <a:lstStyle/>
          <a:p>
            <a:pPr marL="514350" indent="-514350">
              <a:buFont typeface="+mj-lt"/>
              <a:buAutoNum type="alphaUcPeriod"/>
            </a:pPr>
            <a:r>
              <a:rPr lang="en-US" dirty="0" smtClean="0"/>
              <a:t>To see exactly which mole was clicked on</a:t>
            </a:r>
          </a:p>
          <a:p>
            <a:pPr marL="514350" indent="-514350">
              <a:buFont typeface="+mj-lt"/>
              <a:buAutoNum type="alphaUcPeriod"/>
            </a:pPr>
            <a:r>
              <a:rPr lang="en-US" dirty="0" smtClean="0"/>
              <a:t>To increase the score if you clicked on any of the moles</a:t>
            </a:r>
          </a:p>
          <a:p>
            <a:pPr marL="514350" indent="-514350">
              <a:buFont typeface="+mj-lt"/>
              <a:buAutoNum type="alphaUcPeriod"/>
            </a:pPr>
            <a:r>
              <a:rPr lang="en-US" dirty="0" smtClean="0"/>
              <a:t>To see if the game is over</a:t>
            </a:r>
            <a:endParaRPr lang="en-US" dirty="0"/>
          </a:p>
        </p:txBody>
      </p:sp>
      <p:pic>
        <p:nvPicPr>
          <p:cNvPr id="2050" name="Picture 2"/>
          <p:cNvPicPr>
            <a:picLocks noChangeAspect="1" noChangeArrowheads="1"/>
          </p:cNvPicPr>
          <p:nvPr>
            <p:custDataLst>
              <p:tags r:id="rId3"/>
            </p:custDataLst>
          </p:nvPr>
        </p:nvPicPr>
        <p:blipFill rotWithShape="1">
          <a:blip r:embed="rId7" cstate="print">
            <a:extLst>
              <a:ext uri="{28A0092B-C50C-407E-A947-70E740481C1C}">
                <a14:useLocalDpi xmlns:a14="http://schemas.microsoft.com/office/drawing/2010/main"/>
              </a:ext>
            </a:extLst>
          </a:blip>
          <a:srcRect/>
          <a:stretch/>
        </p:blipFill>
        <p:spPr bwMode="auto">
          <a:xfrm>
            <a:off x="685800" y="1143000"/>
            <a:ext cx="7870658"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custDataLst>
              <p:tags r:id="rId4"/>
            </p:custDataLst>
          </p:nvPr>
        </p:nvSpPr>
        <p:spPr>
          <a:xfrm>
            <a:off x="0" y="0"/>
            <a:ext cx="9144000" cy="6858000"/>
          </a:xfrm>
          <a:prstGeom prst="rect">
            <a:avLst/>
          </a:prstGeom>
          <a:noFill/>
          <a:ln w="1270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28084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Let’s make the beetles do a more complicated dance…</a:t>
            </a:r>
            <a:endParaRPr lang="en-US" dirty="0"/>
          </a:p>
        </p:txBody>
      </p:sp>
      <p:sp>
        <p:nvSpPr>
          <p:cNvPr id="3" name="Content Placeholder 2"/>
          <p:cNvSpPr>
            <a:spLocks noGrp="1"/>
          </p:cNvSpPr>
          <p:nvPr>
            <p:ph idx="1"/>
            <p:custDataLst>
              <p:tags r:id="rId2"/>
            </p:custDataLst>
          </p:nvPr>
        </p:nvSpPr>
        <p:spPr/>
        <p:txBody>
          <a:bodyPr/>
          <a:lstStyle/>
          <a:p>
            <a:r>
              <a:rPr lang="en-US" dirty="0" smtClean="0"/>
              <a:t>Like this:</a:t>
            </a:r>
            <a:endParaRPr lang="en-US" dirty="0"/>
          </a:p>
        </p:txBody>
      </p:sp>
      <p:pic>
        <p:nvPicPr>
          <p:cNvPr id="6146" name="Picture 2"/>
          <p:cNvPicPr>
            <a:picLocks noChangeAspect="1" noChangeArrowheads="1"/>
          </p:cNvPicPr>
          <p:nvPr>
            <p:custDataLst>
              <p:tags r:id="rId3"/>
            </p:custDataLst>
          </p:nvPr>
        </p:nvPicPr>
        <p:blipFill rotWithShape="1">
          <a:blip r:embed="rId6" cstate="print">
            <a:extLst>
              <a:ext uri="{28A0092B-C50C-407E-A947-70E740481C1C}">
                <a14:useLocalDpi xmlns:a14="http://schemas.microsoft.com/office/drawing/2010/main"/>
              </a:ext>
            </a:extLst>
          </a:blip>
          <a:srcRect/>
          <a:stretch/>
        </p:blipFill>
        <p:spPr bwMode="auto">
          <a:xfrm>
            <a:off x="1905000" y="2855976"/>
            <a:ext cx="4806696" cy="3185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47373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en-US" dirty="0" smtClean="0"/>
              <a:t>Which structure would you want?</a:t>
            </a:r>
            <a:endParaRPr lang="en-US" dirty="0"/>
          </a:p>
        </p:txBody>
      </p:sp>
      <p:sp>
        <p:nvSpPr>
          <p:cNvPr id="3" name="Content Placeholder 2"/>
          <p:cNvSpPr>
            <a:spLocks noGrp="1"/>
          </p:cNvSpPr>
          <p:nvPr>
            <p:ph idx="1"/>
            <p:custDataLst>
              <p:tags r:id="rId2"/>
            </p:custDataLst>
          </p:nvPr>
        </p:nvSpPr>
        <p:spPr/>
        <p:txBody>
          <a:bodyPr/>
          <a:lstStyle/>
          <a:p>
            <a:pPr marL="514350" indent="-514350">
              <a:buFont typeface="+mj-lt"/>
              <a:buAutoNum type="alphaUcPeriod"/>
            </a:pPr>
            <a:r>
              <a:rPr lang="en-US" dirty="0"/>
              <a:t>One </a:t>
            </a:r>
            <a:r>
              <a:rPr lang="en-US" dirty="0" err="1"/>
              <a:t>ForAllInOrder</a:t>
            </a:r>
            <a:r>
              <a:rPr lang="en-US" dirty="0"/>
              <a:t> loop</a:t>
            </a:r>
          </a:p>
          <a:p>
            <a:pPr marL="514350" indent="-514350">
              <a:buFont typeface="+mj-lt"/>
              <a:buAutoNum type="alphaUcPeriod"/>
            </a:pPr>
            <a:r>
              <a:rPr lang="en-US" dirty="0"/>
              <a:t>One </a:t>
            </a:r>
            <a:r>
              <a:rPr lang="en-US" dirty="0" err="1"/>
              <a:t>ForAllInOrder</a:t>
            </a:r>
            <a:r>
              <a:rPr lang="en-US" dirty="0"/>
              <a:t> loop with an if statement inside</a:t>
            </a:r>
          </a:p>
          <a:p>
            <a:pPr marL="514350" indent="-514350">
              <a:buFont typeface="+mj-lt"/>
              <a:buAutoNum type="alphaUcPeriod"/>
            </a:pPr>
            <a:r>
              <a:rPr lang="en-US" dirty="0"/>
              <a:t>One if statement with a </a:t>
            </a:r>
            <a:r>
              <a:rPr lang="en-US" dirty="0" err="1"/>
              <a:t>ForAllTogether</a:t>
            </a:r>
            <a:r>
              <a:rPr lang="en-US" dirty="0"/>
              <a:t> inside</a:t>
            </a:r>
          </a:p>
          <a:p>
            <a:pPr marL="514350" indent="-514350">
              <a:buFont typeface="+mj-lt"/>
              <a:buAutoNum type="alphaUcPeriod"/>
            </a:pPr>
            <a:r>
              <a:rPr lang="en-US" dirty="0"/>
              <a:t>None of the above </a:t>
            </a:r>
          </a:p>
        </p:txBody>
      </p:sp>
    </p:spTree>
    <p:extLst>
      <p:ext uri="{BB962C8B-B14F-4D97-AF65-F5344CB8AC3E}">
        <p14:creationId xmlns:p14="http://schemas.microsoft.com/office/powerpoint/2010/main" val="5966928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Does this code correctly implement our intended behavior?</a:t>
            </a:r>
            <a:endParaRPr lang="en-US" dirty="0"/>
          </a:p>
        </p:txBody>
      </p:sp>
      <p:sp>
        <p:nvSpPr>
          <p:cNvPr id="3" name="Content Placeholder 2"/>
          <p:cNvSpPr>
            <a:spLocks noGrp="1"/>
          </p:cNvSpPr>
          <p:nvPr>
            <p:ph idx="1"/>
            <p:custDataLst>
              <p:tags r:id="rId2"/>
            </p:custDataLst>
          </p:nvPr>
        </p:nvSpPr>
        <p:spPr>
          <a:xfrm>
            <a:off x="467391" y="3962400"/>
            <a:ext cx="8229600" cy="2163763"/>
          </a:xfrm>
        </p:spPr>
        <p:txBody>
          <a:bodyPr>
            <a:normAutofit/>
          </a:bodyPr>
          <a:lstStyle/>
          <a:p>
            <a:pPr marL="514350" indent="-514350">
              <a:buFont typeface="+mj-lt"/>
              <a:buAutoNum type="alphaUcPeriod"/>
            </a:pPr>
            <a:r>
              <a:rPr lang="en-US" dirty="0" smtClean="0"/>
              <a:t>Yes</a:t>
            </a:r>
          </a:p>
          <a:p>
            <a:pPr marL="514350" indent="-514350">
              <a:buFont typeface="+mj-lt"/>
              <a:buAutoNum type="alphaUcPeriod"/>
            </a:pPr>
            <a:r>
              <a:rPr lang="en-US" dirty="0" smtClean="0"/>
              <a:t>No</a:t>
            </a:r>
          </a:p>
          <a:p>
            <a:pPr marL="514350" indent="-514350">
              <a:buFont typeface="+mj-lt"/>
              <a:buAutoNum type="alphaUcPeriod"/>
            </a:pPr>
            <a:r>
              <a:rPr lang="en-US" dirty="0" smtClean="0"/>
              <a:t>I don’t know</a:t>
            </a:r>
            <a:endParaRPr lang="en-US" dirty="0"/>
          </a:p>
        </p:txBody>
      </p:sp>
      <p:pic>
        <p:nvPicPr>
          <p:cNvPr id="7170" name="Picture 2"/>
          <p:cNvPicPr>
            <a:picLocks noChangeAspect="1" noChangeArrowheads="1"/>
          </p:cNvPicPr>
          <p:nvPr>
            <p:custDataLst>
              <p:tags r:id="rId3"/>
            </p:custDataLst>
          </p:nvPr>
        </p:nvPicPr>
        <p:blipFill rotWithShape="1">
          <a:blip r:embed="rId7" cstate="print">
            <a:extLst>
              <a:ext uri="{28A0092B-C50C-407E-A947-70E740481C1C}">
                <a14:useLocalDpi xmlns:a14="http://schemas.microsoft.com/office/drawing/2010/main"/>
              </a:ext>
            </a:extLst>
          </a:blip>
          <a:srcRect/>
          <a:stretch/>
        </p:blipFill>
        <p:spPr bwMode="auto">
          <a:xfrm>
            <a:off x="9144" y="1469136"/>
            <a:ext cx="8663463" cy="2493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custDataLst>
              <p:tags r:id="rId4"/>
            </p:custDataLst>
          </p:nvPr>
        </p:nvSpPr>
        <p:spPr>
          <a:xfrm>
            <a:off x="2570887" y="5996368"/>
            <a:ext cx="3539973" cy="830997"/>
          </a:xfrm>
          <a:prstGeom prst="rect">
            <a:avLst/>
          </a:prstGeom>
          <a:noFill/>
          <a:ln>
            <a:solidFill>
              <a:schemeClr val="tx1"/>
            </a:solidFill>
          </a:ln>
        </p:spPr>
        <p:txBody>
          <a:bodyPr wrap="square" rtlCol="0">
            <a:spAutoFit/>
          </a:bodyPr>
          <a:lstStyle/>
          <a:p>
            <a:pPr algn="ctr"/>
            <a:r>
              <a:rPr lang="en-US" sz="4800" dirty="0" smtClean="0">
                <a:solidFill>
                  <a:schemeClr val="accent6">
                    <a:lumMod val="75000"/>
                  </a:schemeClr>
                </a:solidFill>
              </a:rPr>
              <a:t>And WHY!</a:t>
            </a:r>
          </a:p>
        </p:txBody>
      </p:sp>
    </p:spTree>
    <p:extLst>
      <p:ext uri="{BB962C8B-B14F-4D97-AF65-F5344CB8AC3E}">
        <p14:creationId xmlns:p14="http://schemas.microsoft.com/office/powerpoint/2010/main" val="33310467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What is new about this code?</a:t>
            </a:r>
            <a:endParaRPr lang="en-US" dirty="0"/>
          </a:p>
        </p:txBody>
      </p:sp>
      <p:sp>
        <p:nvSpPr>
          <p:cNvPr id="3" name="Content Placeholder 2"/>
          <p:cNvSpPr>
            <a:spLocks noGrp="1"/>
          </p:cNvSpPr>
          <p:nvPr>
            <p:ph idx="1"/>
            <p:custDataLst>
              <p:tags r:id="rId2"/>
            </p:custDataLst>
          </p:nvPr>
        </p:nvSpPr>
        <p:spPr/>
        <p:txBody>
          <a:bodyPr/>
          <a:lstStyle/>
          <a:p>
            <a:r>
              <a:rPr lang="en-US" dirty="0" smtClean="0"/>
              <a:t>Nested “for all” loops</a:t>
            </a:r>
          </a:p>
          <a:p>
            <a:r>
              <a:rPr lang="en-US" dirty="0" smtClean="0"/>
              <a:t>A loop that “iterates” over all items in a list</a:t>
            </a:r>
          </a:p>
          <a:p>
            <a:pPr lvl="1"/>
            <a:r>
              <a:rPr lang="en-US" dirty="0" smtClean="0"/>
              <a:t>Inside that is another loop that goes over all the items in a list</a:t>
            </a:r>
          </a:p>
          <a:p>
            <a:pPr lvl="1"/>
            <a:r>
              <a:rPr lang="en-US" dirty="0" smtClean="0"/>
              <a:t>In this case, happen to be the same list</a:t>
            </a:r>
          </a:p>
          <a:p>
            <a:r>
              <a:rPr lang="en-US" dirty="0" smtClean="0"/>
              <a:t>Wow, you can do complicated things now… </a:t>
            </a:r>
            <a:r>
              <a:rPr lang="en-US" dirty="0" smtClean="0">
                <a:sym typeface="Wingdings" pitchFamily="2" charset="2"/>
              </a:rPr>
              <a:t></a:t>
            </a:r>
            <a:endParaRPr lang="en-US" dirty="0" smtClean="0"/>
          </a:p>
        </p:txBody>
      </p:sp>
    </p:spTree>
    <p:extLst>
      <p:ext uri="{BB962C8B-B14F-4D97-AF65-F5344CB8AC3E}">
        <p14:creationId xmlns:p14="http://schemas.microsoft.com/office/powerpoint/2010/main" val="409008576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0">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76200">
          <a:solidFill>
            <a:srgbClr val="FF0000"/>
          </a:solidFill>
        </a:ln>
      </a:spPr>
      <a:bodyPr/>
      <a:lstStyle/>
      <a:style>
        <a:lnRef idx="1">
          <a:schemeClr val="accent1"/>
        </a:lnRef>
        <a:fillRef idx="0">
          <a:schemeClr val="accent1"/>
        </a:fillRef>
        <a:effectRef idx="0">
          <a:schemeClr val="accent1"/>
        </a:effectRef>
        <a:fontRef idx="minor">
          <a:schemeClr val="tx1"/>
        </a:fontRef>
      </a:style>
    </a:lnDef>
    <a:txDef>
      <a:spPr>
        <a:noFill/>
        <a:ln>
          <a:solidFill>
            <a:schemeClr val="tx1"/>
          </a:solidFill>
        </a:ln>
      </a:spPr>
      <a:bodyPr wrap="none" rtlCol="0">
        <a:spAutoFit/>
      </a:bodyPr>
      <a:lstStyle>
        <a:defPPr algn="ctr">
          <a:defRPr sz="2400" dirty="0" smtClean="0">
            <a:solidFill>
              <a:schemeClr val="accent6">
                <a:lumMod val="75000"/>
              </a:schemeClr>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16686</TotalTime>
  <Words>3178</Words>
  <Application>Microsoft Office PowerPoint</Application>
  <PresentationFormat>On-screen Show (4:3)</PresentationFormat>
  <Paragraphs>283</Paragraphs>
  <Slides>32</Slides>
  <Notes>23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4" baseType="lpstr">
      <vt:lpstr>Office Theme</vt:lpstr>
      <vt:lpstr>Document</vt:lpstr>
      <vt:lpstr>Lecture Mon Week 8</vt:lpstr>
      <vt:lpstr>Which best describes your interest in taking a future computing course?</vt:lpstr>
      <vt:lpstr>Which statement is true about the following function?</vt:lpstr>
      <vt:lpstr>Are these “for all” tiles loops?  Why?</vt:lpstr>
      <vt:lpstr>Explain in English what the purpose of code below:</vt:lpstr>
      <vt:lpstr>Let’s make the beetles do a more complicated dance…</vt:lpstr>
      <vt:lpstr>Which structure would you want?</vt:lpstr>
      <vt:lpstr>Does this code correctly implement our intended behavior?</vt:lpstr>
      <vt:lpstr>What is new about this code?</vt:lpstr>
      <vt:lpstr>PowerPoint Presentation</vt:lpstr>
      <vt:lpstr>There are 4 beetles, how many times is this instruction executed?</vt:lpstr>
      <vt:lpstr>Parameters to methods: We can do better now!</vt:lpstr>
      <vt:lpstr>How would we do our “new” solo (with backup)</vt:lpstr>
      <vt:lpstr>Chapter 9-2 Search</vt:lpstr>
      <vt:lpstr>Scoring Review: 2- Cylinder Method</vt:lpstr>
      <vt:lpstr>How many times does the if-statement evaluate to true for one call to score? (one click)</vt:lpstr>
      <vt:lpstr>How many times does the if-statement evaluate to true for one game? </vt:lpstr>
      <vt:lpstr>Why do we care?</vt:lpstr>
      <vt:lpstr>Debug!</vt:lpstr>
      <vt:lpstr>Does the position of mole6 have any effect?</vt:lpstr>
      <vt:lpstr>Midterm Review: Q7  Most missed: Design</vt:lpstr>
      <vt:lpstr>PowerPoint Presentation</vt:lpstr>
      <vt:lpstr>Would YOU like to change the world?</vt:lpstr>
      <vt:lpstr>PowerPoint Presentation</vt:lpstr>
      <vt:lpstr>PowerPoint Presentation</vt:lpstr>
      <vt:lpstr> </vt:lpstr>
      <vt:lpstr>And computing has a long standing underrepresentation of minorities.   </vt:lpstr>
      <vt:lpstr>PowerPoint Presentation</vt:lpstr>
      <vt:lpstr>Computational Thinking Practices</vt:lpstr>
      <vt:lpstr>The CS 10K Project aims to transform computing in high school.</vt:lpstr>
      <vt:lpstr>The CS 10K Project aims to transform computing in high school.</vt:lpstr>
      <vt:lpstr>Tutor in (minority serving)  SD high schools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Feedback on Homework</dc:title>
  <dc:creator>beth</dc:creator>
  <cp:lastModifiedBy>Office of Graduate Studies</cp:lastModifiedBy>
  <cp:revision>252</cp:revision>
  <cp:lastPrinted>2012-02-22T23:44:10Z</cp:lastPrinted>
  <dcterms:created xsi:type="dcterms:W3CDTF">2010-10-08T18:37:20Z</dcterms:created>
  <dcterms:modified xsi:type="dcterms:W3CDTF">2012-07-20T21:42:39Z</dcterms:modified>
</cp:coreProperties>
</file>