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7.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1.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2.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3.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14.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5.xml" ContentType="application/vnd.openxmlformats-officedocument.presentationml.notesSlide+xml"/>
  <Override PartName="/ppt/ink/ink1.xml" ContentType="application/inkml+xml"/>
  <Override PartName="/ppt/ink/ink2.xml" ContentType="application/inkml+xml"/>
  <Override PartName="/ppt/tags/tag64.xml" ContentType="application/vnd.openxmlformats-officedocument.presentationml.tags+xml"/>
  <Override PartName="/ppt/tags/tag65.xml" ContentType="application/vnd.openxmlformats-officedocument.presentationml.tags+xml"/>
  <Override PartName="/ppt/notesSlides/notesSlide16.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18.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notesSlides/notesSlide19.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notesSlides/notesSlide20.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2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22.xml" ContentType="application/vnd.openxmlformats-officedocument.presentationml.notesSlide+xml"/>
  <Override PartName="/ppt/ink/ink3.xml" ContentType="application/inkml+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23.xml" ContentType="application/vnd.openxmlformats-officedocument.presentationml.notesSlide+xml"/>
  <Override PartName="/ppt/ink/ink4.xml" ContentType="application/inkml+xml"/>
  <Override PartName="/ppt/tags/tag91.xml" ContentType="application/vnd.openxmlformats-officedocument.presentationml.tags+xml"/>
  <Override PartName="/ppt/tags/tag92.xml" ContentType="application/vnd.openxmlformats-officedocument.presentationml.tags+xml"/>
  <Override PartName="/ppt/notesSlides/notesSlide24.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25.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notesSlides/notesSlide26.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27.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28.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29.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30.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notesSlides/notesSlide31.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32.xml" ContentType="application/vnd.openxmlformats-officedocument.presentationml.notesSlide+xml"/>
  <Override PartName="/ppt/ink/ink5.xml" ContentType="application/inkml+xml"/>
  <Override PartName="/ppt/ink/ink6.xml" ContentType="application/inkml+xml"/>
  <Override PartName="/ppt/ink/ink7.xml" ContentType="application/inkml+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33.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34.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35.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notesSlides/notesSlide36.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37.xml" ContentType="application/vnd.openxmlformats-officedocument.presentationml.notesSlid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notesSlides/notesSlide38.xml" ContentType="application/vnd.openxmlformats-officedocument.presentationml.notesSlide+xml"/>
  <Override PartName="/ppt/ink/ink8.xml" ContentType="application/inkml+xml"/>
  <Override PartName="/ppt/ink/ink9.xml" ContentType="application/inkml+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notesSlides/notesSlide39.xml" ContentType="application/vnd.openxmlformats-officedocument.presentationml.notesSlide+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notesSlides/notesSlide40.xml" ContentType="application/vnd.openxmlformats-officedocument.presentationml.notesSlide+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notesSlides/notesSlide41.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notesSlides/notesSlide42.xml" ContentType="application/vnd.openxmlformats-officedocument.presentationml.notesSlide+xml"/>
  <Override PartName="/ppt/tags/tag173.xml" ContentType="application/vnd.openxmlformats-officedocument.presentationml.tags+xml"/>
  <Override PartName="/ppt/tags/tag174.xml" ContentType="application/vnd.openxmlformats-officedocument.presentationml.tag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54" r:id="rId2"/>
    <p:sldId id="308" r:id="rId3"/>
    <p:sldId id="323" r:id="rId4"/>
    <p:sldId id="325" r:id="rId5"/>
    <p:sldId id="376" r:id="rId6"/>
    <p:sldId id="377" r:id="rId7"/>
    <p:sldId id="378" r:id="rId8"/>
    <p:sldId id="379" r:id="rId9"/>
    <p:sldId id="316" r:id="rId10"/>
    <p:sldId id="309" r:id="rId11"/>
    <p:sldId id="334" r:id="rId12"/>
    <p:sldId id="330" r:id="rId13"/>
    <p:sldId id="331" r:id="rId14"/>
    <p:sldId id="332" r:id="rId15"/>
    <p:sldId id="333" r:id="rId16"/>
    <p:sldId id="353" r:id="rId17"/>
    <p:sldId id="335" r:id="rId18"/>
    <p:sldId id="310" r:id="rId19"/>
    <p:sldId id="311" r:id="rId20"/>
    <p:sldId id="312" r:id="rId21"/>
    <p:sldId id="313" r:id="rId22"/>
    <p:sldId id="319" r:id="rId23"/>
    <p:sldId id="320" r:id="rId24"/>
    <p:sldId id="321" r:id="rId25"/>
    <p:sldId id="355" r:id="rId26"/>
    <p:sldId id="358" r:id="rId27"/>
    <p:sldId id="359" r:id="rId28"/>
    <p:sldId id="360" r:id="rId29"/>
    <p:sldId id="356" r:id="rId30"/>
    <p:sldId id="357" r:id="rId31"/>
    <p:sldId id="361" r:id="rId32"/>
    <p:sldId id="362" r:id="rId33"/>
    <p:sldId id="363" r:id="rId34"/>
    <p:sldId id="364" r:id="rId35"/>
    <p:sldId id="365" r:id="rId36"/>
    <p:sldId id="366" r:id="rId37"/>
    <p:sldId id="367" r:id="rId38"/>
    <p:sldId id="374" r:id="rId39"/>
    <p:sldId id="368" r:id="rId40"/>
    <p:sldId id="369" r:id="rId41"/>
    <p:sldId id="375" r:id="rId42"/>
    <p:sldId id="370" r:id="rId43"/>
    <p:sldId id="371" r:id="rId44"/>
    <p:sldId id="372" r:id="rId45"/>
  </p:sldIdLst>
  <p:sldSz cx="9144000" cy="6858000" type="screen4x3"/>
  <p:notesSz cx="6881813" cy="92964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77650" autoAdjust="0"/>
  </p:normalViewPr>
  <p:slideViewPr>
    <p:cSldViewPr>
      <p:cViewPr varScale="1">
        <p:scale>
          <a:sx n="49" d="100"/>
          <a:sy n="49" d="100"/>
        </p:scale>
        <p:origin x="-1960" y="-112"/>
      </p:cViewPr>
      <p:guideLst>
        <p:guide orient="horz" pos="2160"/>
        <p:guide pos="2880"/>
      </p:guideLst>
    </p:cSldViewPr>
  </p:slideViewPr>
  <p:outlineViewPr>
    <p:cViewPr>
      <p:scale>
        <a:sx n="33" d="100"/>
        <a:sy n="33" d="100"/>
      </p:scale>
      <p:origin x="0" y="77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tags" Target="tags/tag1.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1-01-27T18:52:59.423"/>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B66DFE97-893A-40EC-8C5B-E0A6D693FE9D}" emma:medium="tactile" emma:mode="ink">
          <msink:context xmlns:msink="http://schemas.microsoft.com/ink/2010/main" type="writingRegion" rotatedBoundingBox="22115,17188 24976,17017 25078,18729 22217,18900"/>
        </emma:interpretation>
      </emma:emma>
    </inkml:annotationXML>
    <inkml:traceGroup>
      <inkml:annotationXML>
        <emma:emma xmlns:emma="http://www.w3.org/2003/04/emma" version="1.0">
          <emma:interpretation id="{CB1BA9B1-60D1-4D05-9BAA-ACBC826CF626}" emma:medium="tactile" emma:mode="ink">
            <msink:context xmlns:msink="http://schemas.microsoft.com/ink/2010/main" type="paragraph" rotatedBoundingBox="22115,17188 24976,17017 25078,18729 22217,18900" alignmentLevel="1"/>
          </emma:interpretation>
        </emma:emma>
      </inkml:annotationXML>
      <inkml:traceGroup>
        <inkml:annotationXML>
          <emma:emma xmlns:emma="http://www.w3.org/2003/04/emma" version="1.0">
            <emma:interpretation id="{DD603ECF-0D27-44C8-A61B-5748C7E5E3C7}" emma:medium="tactile" emma:mode="ink">
              <msink:context xmlns:msink="http://schemas.microsoft.com/ink/2010/main" type="line" rotatedBoundingBox="22115,17188 24976,17017 25078,18729 22217,18900"/>
            </emma:interpretation>
          </emma:emma>
        </inkml:annotationXML>
        <inkml:traceGroup>
          <inkml:annotationXML>
            <emma:emma xmlns:emma="http://www.w3.org/2003/04/emma" version="1.0">
              <emma:interpretation id="{F358EB85-86CD-4EB8-BF58-F54763EA7674}" emma:medium="tactile" emma:mode="ink">
                <msink:context xmlns:msink="http://schemas.microsoft.com/ink/2010/main" type="inkWord" rotatedBoundingBox="22115,17188 24976,17017 25078,18729 22217,18900"/>
              </emma:interpretation>
              <emma:one-of disjunction-type="recognition" id="oneOf0">
                <emma:interpretation id="interp0" emma:lang="en-US" emma:confidence="0">
                  <emma:literal>Piano</emma:literal>
                </emma:interpretation>
                <emma:interpretation id="interp1" emma:lang="en-US" emma:confidence="0">
                  <emma:literal>Dir, *now</emma:literal>
                </emma:interpretation>
                <emma:interpretation id="interp2" emma:lang="en-US" emma:confidence="0">
                  <emma:literal>Dir, *snow</emma:literal>
                </emma:interpretation>
                <emma:interpretation id="interp3" emma:lang="en-US" emma:confidence="0">
                  <emma:literal>poriferous</emma:literal>
                </emma:interpretation>
                <emma:interpretation id="interp4" emma:lang="en-US" emma:confidence="0">
                  <emma:literal>Dir, *know</emma:literal>
                </emma:interpretation>
              </emma:one-of>
            </emma:emma>
          </inkml:annotationXML>
          <inkml:trace contextRef="#ctx0" brushRef="#br0">152 255 13,'-20'59'34,"13"9"-1,3-9 1,12 5-21,11-21-12,6-8-2,8-7-3,-11-17 1,7 1 0,-29-12 0,0 0 2,6-29 1,-30 5 1,-3-7 2,-18-12 0,7-6 1,-7-9-1,12 3-1,2 0 1,15 3-1,10-1 1,18 6-1,13 0 0,12 14 0,12 4-1,3 13-1,7 3 1,-1 20-1,-4 11 0,-7 21 0,-20 16 1,-11 13-1,-14 8 0,-16 2 1,-17 0-1,-4-11 0,-6-1-1,-9-27-3,9-2-7,-10-33-17,16-8-6,10-23-1,15-4 1</inkml:trace>
          <inkml:trace contextRef="#ctx0" brushRef="#br0" timeOffset="524.0299">278 300 2,'39'-8'27,"-39"8"2,0 0-15,39 47-1,-39-47-3,27 59 0,-25-34-1,27 18-1,-19-19-2,17 7-1,-3-16-3,5-9 0,2-23 0,6-7-2,-4-17 1,-2-11-2,-4-5 0,-11-2-2,-5 7 1,-16 3 0,-1 14-1,-12 13 1,-1 14 1,-3 8-1,22 0 1,-31 22 0,31-22 0,-4 19 0,4-19-1,20 8 1,1-8 1,1 2 0,7-2 1,4 6 0,0 2 1,8 13 0,-12-1 1,4 9 1,-14-7 0,5 7 0,-24-29 0,21 31 0,-21-31 0,0 0 0,-27-37 0,13 8-1,-5-8-1,7-2-1,-3 0-1,9-4 0,10 9 0,7 7 0,9 13 0,11 7-2,6 9 0,2-2-4,13 21-9,-25-15-21,14 8-1,-16-18 1</inkml:trace>
          <inkml:trace contextRef="#ctx0" brushRef="#br0" timeOffset="839.048">1079-192 3,'45'26'31,"3"-21"-1,5-12-3,11-11-50,12 2-1,-6-28-5</inkml:trace>
          <inkml:trace contextRef="#ctx0" brushRef="#br0" timeOffset="679.0389">1132-426 25,'25'23'32,"-4"16"2,5 36-15,-9-11-9,16 18-11,4 2-28,-2-4-4,-4-10 1</inkml:trace>
          <inkml:trace contextRef="#ctx0" brushRef="#br0" timeOffset="1262.0721">778-682 27,'-4'51'34,"8"-10"-1,9 0-7,11 4-56,1 2-2,2-18-1</inkml:trace>
          <inkml:trace contextRef="#ctx0" brushRef="#br0" timeOffset="1965.1123">1270 386 20,'-22'37'34,"-13"12"0,2 12-1,-11-7-26,16 5-2,5-14-4,13-8 0,10-16-1,0-21 1,33 10-1,-2-14 1,10-6 0,2 1 0,4 1-1,-3 4 1,-1 4-2,-6-6-2,12 26-17,-16-15-15,-2 9 0,-8-10 1</inkml:trace>
          <inkml:trace contextRef="#ctx0" brushRef="#br0" timeOffset="1705.0976">1093 480 27,'0'0'35,"-8"21"-1,18 11 0,3 7-32,13 4-5,20 19-20,-11-7-11,6-5 1,-10-18-1</inkml:trace>
          <inkml:trace contextRef="#ctx0" brushRef="#br0" timeOffset="2327.1331">1540 511 22,'21'16'35,"-7"3"0,15 24-10,-21-21-11,21 21-7,-17-12-2,5 0-2,-7-9-1,-10-22-1,21 21 0,-21-21 0,-8-21 0,-5-5 0,-1-13 0,-5-4-1,3-6 1,-1-1 0,3 3-1,8 6 0,12 13 1,-6 28-1,37-15 1,-10 30-1,8 9 0,2 7 0,2 10-2,0-6-1,-2 10-5,-20-23-28,16 1 0,-15-21-1,3-4 1</inkml:trace>
          <inkml:trace contextRef="#ctx0" brushRef="#br0" timeOffset="2597.1485">1915 324 10,'0'0'35,"-6"25"-2,12 6 3,-2-9-21,13 13-11,-1-8-1,9 6-1,4-11-2,8-1 1,-2-15 0,0-2 0,0-12 0,-4-11-1,-15-14 2,-2-10-2,-11-12 1,-16-4 0,-10-5 0,-7 0-1,-7 11 0,-5 12-1,1 15-1,0 11-1,10 36-6,-8-9-18,22 29-9,3-6 1,14 6 1</inkml:trace>
          <inkml:trace contextRef="#ctx0" brushRef="#br0" timeOffset="3028.1732">2242 87 1,'0'0'31,"0"26"0,5-3 1,-5-3-23,20 17-2,-3-8-3,11 2-1,-3-9 0,8 1-1,-6-15 0,6-4-1,-4-10 0,-1-6 0,-3-5 0,0-1 0,-9-11 0,3 6 1,-11-3 1,2 7-1,-8-1 1,-2 20-1,7-29 1,-7 29-1,0 0-1,0 0 0,31-14-1,-7 12 0,3 0 0,4-2 1,2-9 2,4-1-1,-10-11 2,-1-3-1,-13-15 0,-7 0 1,-18-9-2,-13-9-2,-10 3-4,-8-13-2,12 34-14,-21-21-18,26 26-1,-14-3 1</inkml:trace>
          <inkml:trace contextRef="#ctx0" brushRef="#br0" timeOffset="3575.2044">1134 466 20,'0'0'36,"-16"-41"0,16 41-3,-14-29-17,14 29-7,0 0-3,22 6-3,-18 13-1,9 11 0,-1 14-1,11 5-1,-3 14 1,11 7-2,4 2 1,0-5-2,6-1-1,-8-27-8,15 0-26,-26-17-1,5-9 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28.31858" units="1/cm"/>
          <inkml:channelProperty channel="Y" name="resolution" value="28.36879" units="1/cm"/>
        </inkml:channelProperties>
      </inkml:inkSource>
      <inkml:timestamp xml:id="ts0" timeString="2011-01-27T18:53:06.968"/>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59600687-2C94-47B6-A090-D346985D2B48}" emma:medium="tactile" emma:mode="ink">
          <msink:context xmlns:msink="http://schemas.microsoft.com/ink/2010/main" type="writingRegion" rotatedBoundingBox="24877,3217 24892,3217 24892,3259 24877,3259"/>
        </emma:interpretation>
      </emma:emma>
    </inkml:annotationXML>
    <inkml:traceGroup>
      <inkml:annotationXML>
        <emma:emma xmlns:emma="http://www.w3.org/2003/04/emma" version="1.0">
          <emma:interpretation id="{34EA538E-532F-493B-B7A5-3116ABBDBE6E}" emma:medium="tactile" emma:mode="ink">
            <msink:context xmlns:msink="http://schemas.microsoft.com/ink/2010/main" type="paragraph" rotatedBoundingBox="24877,3217 24892,3217 24892,3259 24877,3259" alignmentLevel="1"/>
          </emma:interpretation>
        </emma:emma>
      </inkml:annotationXML>
      <inkml:traceGroup>
        <inkml:annotationXML>
          <emma:emma xmlns:emma="http://www.w3.org/2003/04/emma" version="1.0">
            <emma:interpretation id="{EC0CD2F2-6234-43E0-A484-D071285D5354}" emma:medium="tactile" emma:mode="ink">
              <msink:context xmlns:msink="http://schemas.microsoft.com/ink/2010/main" type="line" rotatedBoundingBox="24877,3217 24892,3217 24892,3259 24877,3259"/>
            </emma:interpretation>
          </emma:emma>
        </inkml:annotationXML>
        <inkml:traceGroup>
          <inkml:annotationXML>
            <emma:emma xmlns:emma="http://www.w3.org/2003/04/emma" version="1.0">
              <emma:interpretation id="{3643870F-03E3-44C2-ACBB-A15120A22169}" emma:medium="tactile" emma:mode="ink">
                <msink:context xmlns:msink="http://schemas.microsoft.com/ink/2010/main" type="inkWord" rotatedBoundingBox="24877,3217 24892,3217 24892,3259 24877,3259"/>
              </emma:interpretation>
              <emma:one-of disjunction-type="recognition" id="oneOf0">
                <emma:interpretation id="interp0" emma:lang="en-US" emma:confidence="1">
                  <emma:literal>|</emma:literal>
                </emma:interpretation>
                <emma:interpretation id="interp1" emma:lang="en-US" emma:confidence="0">
                  <emma:literal>I</emma:literal>
                </emma:interpretation>
                <emma:interpretation id="interp2" emma:lang="en-US" emma:confidence="0">
                  <emma:literal>l</emma:literal>
                </emma:interpretation>
                <emma:interpretation id="interp3" emma:lang="en-US" emma:confidence="0">
                  <emma:literal>1</emma:literal>
                </emma:interpretation>
                <emma:interpretation id="interp4" emma:lang="en-US" emma:confidence="0">
                  <emma:literal>'</emma:literal>
                </emma:interpretation>
              </emma:one-of>
            </emma:emma>
          </inkml:annotationXML>
          <inkml:trace contextRef="#ctx0" brushRef="#br0">0 0,'0'0,"0"42,0-42</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0-10-19T16:17:56.128"/>
    </inkml:context>
    <inkml:brush xml:id="br0">
      <inkml:brushProperty name="width" value="0.04667" units="cm"/>
      <inkml:brushProperty name="height" value="0.04667" units="cm"/>
      <inkml:brushProperty name="color" value="#ED1C24"/>
      <inkml:brushProperty name="fitToCurve" value="1"/>
    </inkml:brush>
  </inkml:definitions>
  <inkml:traceGroup>
    <inkml:annotationXML>
      <emma:emma xmlns:emma="http://www.w3.org/2003/04/emma" version="1.0">
        <emma:interpretation id="{86B542ED-33E8-4213-B453-873651D5FDDE}" emma:medium="tactile" emma:mode="ink">
          <msink:context xmlns:msink="http://schemas.microsoft.com/ink/2010/main" type="writingRegion" rotatedBoundingBox="1635,4190 3567,11241 2592,11508 660,4457"/>
        </emma:interpretation>
      </emma:emma>
    </inkml:annotationXML>
    <inkml:traceGroup>
      <inkml:annotationXML>
        <emma:emma xmlns:emma="http://www.w3.org/2003/04/emma" version="1.0">
          <emma:interpretation id="{BB0F6376-9045-4DFB-8E0F-873DC2B4D86B}" emma:medium="tactile" emma:mode="ink">
            <msink:context xmlns:msink="http://schemas.microsoft.com/ink/2010/main" type="paragraph" rotatedBoundingBox="1635,4190 3567,11241 2592,11508 660,4457" alignmentLevel="1"/>
          </emma:interpretation>
        </emma:emma>
      </inkml:annotationXML>
      <inkml:traceGroup>
        <inkml:annotationXML>
          <emma:emma xmlns:emma="http://www.w3.org/2003/04/emma" version="1.0">
            <emma:interpretation id="{D2C3894A-0755-4052-AF71-5761CAB49929}" emma:medium="tactile" emma:mode="ink">
              <msink:context xmlns:msink="http://schemas.microsoft.com/ink/2010/main" type="line" rotatedBoundingBox="1635,4190 3567,11241 2592,11508 660,4457"/>
            </emma:interpretation>
          </emma:emma>
        </inkml:annotationXML>
        <inkml:traceGroup>
          <inkml:annotationXML>
            <emma:emma xmlns:emma="http://www.w3.org/2003/04/emma" version="1.0">
              <emma:interpretation id="{8523AF3A-1ED5-44AA-8009-B0107FD59713}" emma:medium="tactile" emma:mode="ink">
                <msink:context xmlns:msink="http://schemas.microsoft.com/ink/2010/main" type="inkWord" rotatedBoundingBox="1635,4190 3567,11241 2592,11508 660,4457"/>
              </emma:interpretation>
              <emma:one-of disjunction-type="recognition" id="oneOf0">
                <emma:interpretation id="interp0" emma:lang="en-US" emma:confidence="0">
                  <emma:literal>is</emma:literal>
                </emma:interpretation>
                <emma:interpretation id="interp1" emma:lang="en-US" emma:confidence="0">
                  <emma:literal>A. 3</emma:literal>
                </emma:interpretation>
                <emma:interpretation id="interp2" emma:lang="en-US" emma:confidence="0">
                  <emma:literal>A1 3</emma:literal>
                </emma:interpretation>
                <emma:interpretation id="interp3" emma:lang="en-US" emma:confidence="0">
                  <emma:literal>"B</emma:literal>
                </emma:interpretation>
                <emma:interpretation id="interp4" emma:lang="en-US" emma:confidence="0">
                  <emma:literal>Al 3</emma:literal>
                </emma:interpretation>
              </emma:one-of>
            </emma:emma>
          </inkml:annotationXML>
          <inkml:trace contextRef="#ctx0" brushRef="#br0">86 288 26,'-4'-16'33,"4"16"-4,-14-24-8,14 24-5,0 0-5,7 15-5,-7 8 1,6 26-4,-8 15 1,4 19-2,-6 14 0,2 17 0,-3-3-1,-2 0 0,2-12 0,-4-14 0,4-23 0,1-19 0,4-43-1,0 0 2,-8-54-1,3-17-1,-1-22 1,1-13-1,2-19-1,-4-4 0,3 2 1,4 9-2,2 16 1,7 14 1,-2 17-1,3 15 1,-3 16 0,7 16 1,-14 24-1,30 0 0,-13 19 1,4 14 1,3 12 0,9 12 0,4 6 0,10 11 0,-4 6 0,6 7-1,3 3 1,0 3-1,1-1-1,-8 0 0,0-7-1,-8-13 0,-1-7-3,-15-26-4,14-4-26,-35-35-4,0 0-1,7-31 0</inkml:trace>
          <inkml:trace contextRef="#ctx0" brushRef="#br0" timeOffset="295.0165">91 1008 18,'-19'9'38,"1"-5"0,18-4 0,0 0-18,0 0-8,35-42-3,16 7-4,6-15-1,14-2-2,8-3-2,1-4-4,7 19-11,-21-5-22,-3 22-2,-25 8 0,-7 13-1</inkml:trace>
          <inkml:trace contextRef="#ctx0" brushRef="#br0" timeOffset="1139.0651">1581 5913 30,'0'0'36,"-23"17"2,25 18-3,0 5-26,24 27-2,-5-3-2,13 11-2,1 3-1,3-4-1,2-4-1,0-10-2,-3-4-1,-11-18-3,4 3-14,-30-41-16,0 0-1,-14-36 1</inkml:trace>
          <inkml:trace contextRef="#ctx0" brushRef="#br0" timeOffset="1584.0905">1325 5929 28,'-54'-26'34,"10"8"3,10 13-11,-3-16 0,28-22-21,27 8 0,18-24-2,20-3 0,17-12-2,14 1 1,5 0-1,6 9 0,-9 17-1,-9 16 0,-21 29 0,-16 21 0,-24 25 0,-15 14 0,-15 13 1,-13 11 0,-7 3 0,-4-6-1,5-11 1,3-11-1,16-12 0,11-14 0,17-13 0,17-16-1,14-11 1,17-2-1,10 5 2,1 7-1,-3 11 0,-3 23 1,-16 19 0,-23 32 0,-26 18 0,-24 23 1,-28 10-1,-21 8 0,-22-8-1,-11-14 0,-5-16-2,5-30-1,22-17-9,5-37-27,35-23 1,20-30-2,30-15 2</inkml:trace>
        </inkml:traceGroup>
      </inkml:traceGroup>
    </inkml:traceGroup>
  </inkml:traceGroup>
</inkml:ink>
</file>

<file path=ppt/ink/ink4.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0-10-19T00:01:43.932"/>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C7755453-9389-4E8C-A6DA-B9BDA2545286}" emma:medium="tactile" emma:mode="ink">
          <msink:context xmlns:msink="http://schemas.microsoft.com/ink/2010/main" type="writingRegion" rotatedBoundingBox="21497,16263 28424,15945 28537,18401 21610,18720"/>
        </emma:interpretation>
      </emma:emma>
    </inkml:annotationXML>
    <inkml:traceGroup>
      <inkml:annotationXML>
        <emma:emma xmlns:emma="http://www.w3.org/2003/04/emma" version="1.0">
          <emma:interpretation id="{F1DA2A84-7F88-4359-9AD7-4A7D8B389DB9}" emma:medium="tactile" emma:mode="ink">
            <msink:context xmlns:msink="http://schemas.microsoft.com/ink/2010/main" type="paragraph" rotatedBoundingBox="21646,16244 23840,16182 23887,17868 21693,17929" alignmentLevel="1"/>
          </emma:interpretation>
        </emma:emma>
      </inkml:annotationXML>
      <inkml:traceGroup>
        <inkml:annotationXML>
          <emma:emma xmlns:emma="http://www.w3.org/2003/04/emma" version="1.0">
            <emma:interpretation id="{72729C2B-86AC-4D6D-BA7E-271B4B16BCF3}" emma:medium="tactile" emma:mode="ink">
              <msink:context xmlns:msink="http://schemas.microsoft.com/ink/2010/main" type="line" rotatedBoundingBox="21646,16244 23840,16182 23887,17868 21693,17929"/>
            </emma:interpretation>
          </emma:emma>
        </inkml:annotationXML>
        <inkml:traceGroup>
          <inkml:annotationXML>
            <emma:emma xmlns:emma="http://www.w3.org/2003/04/emma" version="1.0">
              <emma:interpretation id="{EF4E0EC1-EEC8-4096-8AA8-791E505A5E0F}" emma:medium="tactile" emma:mode="ink">
                <msink:context xmlns:msink="http://schemas.microsoft.com/ink/2010/main" type="inkWord" rotatedBoundingBox="21646,16244 23840,16182 23887,17868 21693,17929"/>
              </emma:interpretation>
              <emma:one-of disjunction-type="recognition" id="oneOf0">
                <emma:interpretation id="interp0" emma:lang="en-US" emma:confidence="0">
                  <emma:literal>Front</emma:literal>
                </emma:interpretation>
                <emma:interpretation id="interp1" emma:lang="en-US" emma:confidence="0">
                  <emma:literal>Font</emma:literal>
                </emma:interpretation>
                <emma:interpretation id="interp2" emma:lang="en-US" emma:confidence="0">
                  <emma:literal>Fount</emma:literal>
                </emma:interpretation>
                <emma:interpretation id="interp3" emma:lang="en-US" emma:confidence="0">
                  <emma:literal>Ion'',</emma:literal>
                </emma:interpretation>
                <emma:interpretation id="interp4" emma:lang="en-US" emma:confidence="0">
                  <emma:literal>Ionia</emma:literal>
                </emma:interpretation>
              </emma:one-of>
            </emma:emma>
          </inkml:annotationXML>
          <inkml:trace contextRef="#ctx0" brushRef="#br0">-2 155 18,'-22'4'34,"22"-4"1,0 0-1,55-22-25,-15-6-2,33 10-3,0-8-1,24 4-2,2 2-1,9 3-2,0 19-5,-24-11-5,4 40-6,-37-25-7,-2 27-9,-25 2 0</inkml:trace>
          <inkml:trace contextRef="#ctx0" brushRef="#br0" timeOffset="-244.0136">517 96 4,'-42'2'31,"42"-2"1,-22 33-13,22-33-5,-5 63-2,-3-16-4,12 32-1,-13 2-1,5 24-1,-5-1-4,0-6-5,9 10-8,-15-33-22,12-20-1,3-31 1</inkml:trace>
          <inkml:trace contextRef="#ctx0" brushRef="#br0" timeOffset="215.0123">312 851 28,'-33'33'36,"33"-6"2,0-27-1,61 13-29,-6-22-2,34 5-2,-3-14-1,18 9-1,-3-2-3,-8 2-2,-5 16-6,-33-9-26,-2 8-3,-29-14 1,-24 8-1</inkml:trace>
          <inkml:trace contextRef="#ctx0" brushRef="#br0" timeOffset="924.0526">98 1392 35,'0'0'33,"0"0"1,0 0-10,0 0-22,0 0 0,17 48-3,-1-13-2,-5-2-2,11 22-5,-18-29-2,14 23-2,-18-49-1,-7 41 1,7-41 2,-24-26 5,4 0 6,-9-21 6,7 10 4,-17-22 4,21 21 1,-19-21 1,25 33-2,-18-18-2,30 24-2,-3-11-4,28 9-1,12-11-2,27 7 0,16-5-1,12 5-1,14 4 1,-4 13-2,-1 14 1,-28 25-1,-24 14 1,-27 18 0,-29 15-1,-24 6 1,-26 1-1,-9-10 0,-3-6-3,-6-30-6,33-8-22,0-25-3,20-10 2</inkml:trace>
          <inkml:trace contextRef="#ctx0" brushRef="#br0" timeOffset="1279.0727">596 1343 2,'0'0'32,"0"0"-1,14 20 2,-14-20-22,4 55-4,-4-22-3,13 9 0,-4-5-2,9 0 1,2-15-1,8-11-1,1-15 0,4-16-1,0-15 0,5-13 0,-5-10-1,-5-7 0,-6 3-1,-6 1 0,-7 12 0,-14 8-1,-1 10 0,-14 13 0,20 18 0,-53 0-3,33 20-6,-15-9-18,10 2-1,25-13 1</inkml:trace>
          <inkml:trace contextRef="#ctx0" brushRef="#br0" timeOffset="1757.1005">1016 1088 22,'8'29'33,"-1"8"1,-5 5-1,16 6-29,-18-4-1,9 5 0,-9-8-2,6-1 1,-12-12-1,6-3 1,0-25 0,0 0-1,0 0 0,-20-9 0,18-13 0,2-4-1,4-7 0,0-7 0,1 3 0,1-5 0,1-2 0,-3 7 0,-4 6 0,5 2-1,-5 29 1,7-22 0,-7 22 0,26 25 1,-8 5-1,1 10 1,6 4-1,3 6 2,-3-6-1,-3 0 1,0-6 0,-4-10 0,-18-28 0,19 20 0,-19-20 1,11-42-2,-4-8 1,-3-10-1,5-10 0,-2-3-2,6 3 0,-6-2-2,8 19-1,-15-2-5,27 44-10,-27 11-18,0 0-1,0 0 2</inkml:trace>
          <inkml:trace contextRef="#ctx0" brushRef="#br0" timeOffset="2491.1422">1640 408 26,'0'0'36,"0"0"0,-20 28-1,20-28-31,-11 55-4,9-9-5,-14-13-9,12 20-21,-5-14 2,-2-6-1</inkml:trace>
          <inkml:trace contextRef="#ctx0" brushRef="#br0" timeOffset="2191.1253">1642 972 8,'-31'-4'35,"31"4"0,-20 6 2,20-6-19,31 0-11,13-2-2,-2-11-3,14 0 0,1-5-2,5-8-1,-1 10-3,-16-19-9,21 15-22,-27-4 0,-5 11-1</inkml:trace>
          <inkml:trace contextRef="#ctx0" brushRef="#br0" timeOffset="2000.1139">1927 919 32,'4'33'34,"3"-4"2,13 24-21,-27-18-5,25 17-4,-12-6-2,5 7 0,-4-9-2,0-2-1,-3-7-3,-4-35-3,20 35-11,-20-35-18,4-26-3,-8-5 2</inkml:trace>
        </inkml:traceGroup>
      </inkml:traceGroup>
    </inkml:traceGroup>
    <inkml:traceGroup>
      <inkml:annotationXML>
        <emma:emma xmlns:emma="http://www.w3.org/2003/04/emma" version="1.0">
          <emma:interpretation id="{0D691538-D885-43A8-BDAD-E922BB858DE2}" emma:medium="tactile" emma:mode="ink">
            <msink:context xmlns:msink="http://schemas.microsoft.com/ink/2010/main" type="paragraph" rotatedBoundingBox="21566,17769 28493,17450 28537,18401 21610,18720" alignmentLevel="1"/>
          </emma:interpretation>
        </emma:emma>
      </inkml:annotationXML>
      <inkml:traceGroup>
        <inkml:annotationXML>
          <emma:emma xmlns:emma="http://www.w3.org/2003/04/emma" version="1.0">
            <emma:interpretation id="{EE3617CF-565D-4F85-B964-BB09656008F4}" emma:medium="tactile" emma:mode="ink">
              <msink:context xmlns:msink="http://schemas.microsoft.com/ink/2010/main" type="line" rotatedBoundingBox="21566,17769 28493,17450 28537,18401 21610,18720"/>
            </emma:interpretation>
          </emma:emma>
        </inkml:annotationXML>
        <inkml:traceGroup>
          <inkml:annotationXML>
            <emma:emma xmlns:emma="http://www.w3.org/2003/04/emma" version="1.0">
              <emma:interpretation id="{D3EA0F8D-4346-4003-81C9-E830B93FF4D9}" emma:medium="tactile" emma:mode="ink">
                <msink:context xmlns:msink="http://schemas.microsoft.com/ink/2010/main" type="inkWord" rotatedBoundingBox="21566,17769 24175,17649 24219,18600 21610,18720"/>
              </emma:interpretation>
              <emma:one-of disjunction-type="recognition" id="oneOf1">
                <emma:interpretation id="interp5" emma:lang="en-US" emma:confidence="0">
                  <emma:literal>know</emma:literal>
                </emma:interpretation>
                <emma:interpretation id="interp6" emma:lang="en-US" emma:confidence="0">
                  <emma:literal>KNOW</emma:literal>
                </emma:interpretation>
                <emma:interpretation id="interp7" emma:lang="en-US" emma:confidence="0">
                  <emma:literal>Know</emma:literal>
                </emma:interpretation>
                <emma:interpretation id="interp8" emma:lang="en-US" emma:confidence="0">
                  <emma:literal>KNow</emma:literal>
                </emma:interpretation>
                <emma:interpretation id="interp9" emma:lang="en-US" emma:confidence="0">
                  <emma:literal>knew</emma:literal>
                </emma:interpretation>
              </emma:one-of>
            </emma:emma>
          </inkml:annotationXML>
          <inkml:trace contextRef="#ctx0" brushRef="#br0" timeOffset="2996.1714">-154 1833 34,'0'0'37,"0"0"-1,0 0 1,0 0-33,0 55 0,13-7-2,12 16-1,-1 15-1,2 0-4,3 16-3,-16-25-9,18 7-18,-20-29-4,2-6 2</inkml:trace>
          <inkml:trace contextRef="#ctx0" brushRef="#br0" timeOffset="3335.1907">89 1870 3,'15'-26'30,"-15"26"2,27-26 0,-5 34-20,-22-8-4,26 9-3,-26-9-2,11 40-1,-22-14 1,-2 14-1,-18-5 1,-2 9 0,-11-7 0,-2 0-1,-1-8 0,10-5 0,8-11 0,29-13-1,-31 16 0,31-16 1,0 0-1,33 4 0,-6 5 0,8 6-1,5 5 1,2 6-1,11 5 0,0 9-1,0 1 0,-5-5-4,7 3-6,-22-21-24,14-5-3,-21-24 2</inkml:trace>
          <inkml:trace contextRef="#ctx0" brushRef="#br0" timeOffset="3903.2233">479 1993 26,'0'0'32,"0"0"4,16 29-3,-5 15-27,-13-2-2,8 10-3,-8 3 2,2 2-2,-4-6 1,-1-5-1,-4-17 0,9-29-1,0 0 0,-22-11 0,16-25 0,3-14 1,3-5-3,0-9 2,3 3-2,1 4 1,5 6 0,-5 12 0,5 14 0,-9 25 0,20-13 1,-20 13 1,31 40 0,-5-7 0,-4 8 1,12 10-2,-1 0 2,9 3-1,-7-7 1,2-6-1,-10-10 1,2-5 1,-29-26-1,33 18 1,-33-18 0,4-29-1,-11-6 0,1-6 0,-1-10-2,3-15-1,4 2-2,-5-12 0,19 18-8,-21-21-14,22 33-12,-10-4-2,10 19 2</inkml:trace>
          <inkml:trace contextRef="#ctx0" brushRef="#br0" timeOffset="4224.2416">1241 1811 5,'-7'62'34,"-4"17"1,-7-9 0,-2 9-20,3-20-7,26 7-5,-7-20 0,22-4-1,3-16-1,10-17 0,7-11 1,7-7-1,-3-17 0,-1-5 1,-1-8-2,-13-8 2,-13-5-3,-18-3 2,-6 0-1,-23 0 0,-8 11-1,-16-2 1,-2 15-2,-4 7 1,2 11-2,2-5-4,24 31-7,-13-17-21,42 4 0,0 0 0</inkml:trace>
          <inkml:trace contextRef="#ctx0" brushRef="#br0" timeOffset="4656.2664">1649 1774 37,'-2'33'34,"4"13"3,-7-13-12,14 37-20,-2-8-1,13 14-2,4-10 0,7 5-1,-2-19 1,6-1-2,0-20 1,5-20-1,-3-22 0,1-22 0,-9-16-1,-3-10 2,1-11-1,-16 2 0,2 4 0,-9 11 0,-6 16-1,2 37 2,0 0-1,0 0 0,-2 46 0,13 0 0,4 7 1,14-5 0,2-6 0,13-9 0,5-18 1,3-8 1,-1-20-1,-4-12 1,-10-23-1,-13-7 2,-10-17-3,-10-7 1,-13-5-2,-6 3 0,-3 6-3,-2-2-5,22 25-26,-10-5-5,23 19-1,5-1 1</inkml:trace>
        </inkml:traceGroup>
        <inkml:traceGroup>
          <inkml:annotationXML>
            <emma:emma xmlns:emma="http://www.w3.org/2003/04/emma" version="1.0">
              <emma:interpretation id="{6A812658-7D38-40CB-9EC6-633D2F850178}" emma:medium="tactile" emma:mode="ink">
                <msink:context xmlns:msink="http://schemas.microsoft.com/ink/2010/main" type="inkWord" rotatedBoundingBox="28415,18122 28523,18118 28526,18165 28418,18169"/>
              </emma:interpretation>
              <emma:one-of disjunction-type="recognition" id="oneOf2">
                <emma:interpretation id="interp10" emma:lang="en-US" emma:confidence="1">
                  <emma:literal>v</emma:literal>
                </emma:interpretation>
                <emma:interpretation id="interp11" emma:lang="en-US" emma:confidence="0">
                  <emma:literal>.</emma:literal>
                </emma:interpretation>
                <emma:interpretation id="interp12" emma:lang="en-US" emma:confidence="0">
                  <emma:literal>V</emma:literal>
                </emma:interpretation>
                <emma:interpretation id="interp13" emma:lang="en-US" emma:confidence="0">
                  <emma:literal>•</emma:literal>
                </emma:interpretation>
                <emma:interpretation id="interp14" emma:lang="en-US" emma:confidence="0">
                  <emma:literal>'</emma:literal>
                </emma:interpretation>
              </emma:one-of>
            </emma:emma>
          </inkml:annotationXML>
          <inkml:trace contextRef="#ctx0" brushRef="#br0" timeOffset="5290.3026">6682 1947 44,'31'-11'37,"-5"16"-15,-26-5-21,27-20-42,-5-6 1</inkml:trace>
        </inkml:traceGroup>
      </inkml:traceGroup>
    </inkml:traceGroup>
  </inkml:traceGroup>
</inkml:ink>
</file>

<file path=ppt/ink/ink5.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1-02-01T21:20:53.116"/>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33 73 26,'-16'-35'20,"16"35"-2,-19-40-1,19 40 1,0 0-5,19 49-3,-12-11-2,19 16-2,-10 1-2,18 16 1,-8-12-1,9 10-2,-11-15 0,7 3-1,-7-12 0,-3-5-1,-2-9 0,-9-3 1,2-4-1,-12-24 1,16 26 0,-16-26 0,0 0 0,0 0 0,-28-36 0,9 5 0,-10-11 0,6-3-1,-4-2 1,1-3-2,7 5 1,7 10-1,8 9-1,-1 2 0,5 24-2,0 0-2,38 14-12,-38-14-17,45 12-3,-16-14 3</inkml:trace>
  <inkml:trace contextRef="#ctx0" brushRef="#br0" timeOffset="-1643.0937">173 454 2,'0'0'31,"0"0"0,-12-28-10,12 28-4,0-19-6,0 19-3,3-22-1,-3 22-2,0-26 0,0 26-2,9-26 1,-9 26-2,12-40 1,5 19-1,-3-7 0,10-1 0,-3-6 0,10 2-1,5-5 0,4 2 0,12-9-1,6 3 1,15-22-2,3 2 1,12-6 0,10-6 0,-1 3 0,-2-2 0,5 7 0,-12 4 0,-12 20 0,-12 6 0,-14 8 0,-7 7 0,-15 9 1,-6 5-1,-22 7 0,0 0 0,0 0 0,0 0 0,0 0-1,0 0 1,2 26 0,-2-26 0,0 0 0,0 0 0,12 21 0,-12-21 0,0 0 0,0 0 0,0 0 0,0 0 0,0 0 0,0 0 0,9 24 0,-9-24 0,0 0 0,0 21 0,0-21 0,0 0-1,0 0 0,0 0-2,10 19-2,-10-19-4,0 0-12,0 0-15,0 0 0,0 0-1</inkml:trace>
  <inkml:trace contextRef="#ctx0" brushRef="#br0" timeOffset="-1069.0609">1371-830 26,'-26'16'31,"26"-16"-14,12 24 1,-12-24-5,47 0-2,-23-14-2,21 21-1,-7-17-3,17 10-1,-15-4 0,8 8-2,-8-4 0,8 7 0,-8 0-2,3 3 2,-12-3-1,-3 7 1,-28-14 0,31 31 1,-38-7-1,-5 9 0,-16 9 0,-8 6 1,-9 8-2,0-1 0,-5-3-1,7 2 0,7-14 0,13-11-1,23-29-1,0 0-4,26 28-7,-5-40-26,17 3 1,-7-15 0</inkml:trace>
  <inkml:trace contextRef="#ctx0" brushRef="#br0" timeOffset="677.0387">1730-1138 6,'-33'-9'27,"33"9"1,-17 23-17,17-23-1,-10 41-1,6-13-2,11 24 0,-7-5 1,14 29 0,-2-5-1,14 21-1,-2-2-1,14 16 0,-10-9-1,15 8-1,-7-13 0,-1-7-1,-6-16-1,-5-10 1,-12-21 0,-12-38-1,0 0-2,-29-29 1,-4-28-3,-15-23 0,-2-5 0,-7-22-1,-2 6 0,-3-6 0,12 13 1,3 16 2,9 18 2,16 13 0,1 14 0,11 12 0,10 21 1,0 0 0,0 0 0,19 49 0,3-6-1,4 14 1,5-1-1,9 11 1,8-3 0,2-5-2,2-14-2,-9-22-8,14-4-25,-12-14-3,2-7 1</inkml:trace>
  <inkml:trace contextRef="#ctx0" brushRef="#br0" timeOffset="1901.1086">1226 506 25,'10'-28'30,"-8"-1"-12,-2 29-3,0 0-3,-2 36-3,-34-3-2,10 17 1,-22 2-3,10 4-1,-2-6-1,7-3 0,4-11-1,10-12-1,19-24 0,0 0 0,0 0 0,24-29 0,0 1 0,6-3 0,4-7 0,1 0 0,3 0 0,8 1 0,-1 1 0,2 15-1,3 14 0,-2 16 0,-6 20 1,1 13-1,-5 13-2,-7-3-4,9 9-29,-13-11-1,-8-24 0,-19-26-1</inkml:trace>
</inkml:ink>
</file>

<file path=ppt/ink/ink6.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1-02-01T21:20:54.550"/>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-4 0 27,'2'116'30,"8"26"-10,-6 18-3,18 44-7,-6 16-3,15 24-1,-12-10-2,10 0-1,-10-12-1,2-18-3,-4-32-1,-15-44-7,-2-38-26,-2-40 3,2-50-2</inkml:trace>
</inkml:ink>
</file>

<file path=ppt/ink/ink7.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1-02-01T21:20:56.373"/>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488 102 4,'0'0'20,"5"-24"1,-5 24-4,0 0-4,0 0 0,0-43-1,0 43-1,0 0-1,0 0-3,-12-35-2,12 35-2,-38 12-1,7-3-2,-5 8 1,-9 2-2,-2 2 1,-1 3-1,-2-3 1,5-2-1,9 2 1,1-7 1,9-7-2,26-7 1,-31 14 0,31-14 0,-12 22-1,12-22 1,2 38 0,1-10-1,1 7 1,-1 6 1,6-1-1,-2 7 0,5-2 0,0 0 1,0-2 0,0-5-1,-5-8 1,5-6 0,-12-24 0,0 0 0,0 0 0,0 0 0,21-36-1,-11 8 0,2-5 0,4-3 0,6 6-1,6 1 0,10 6 1,3 11-1,6 9 1,1 13 0,-1 11 0,-11 10 0,-5 9 0,-19 12 1,-12 10-1,-22 6 0,-11 3-2,-19-2-1,-5-3-3,-15-23-5,22 11-19,-9-23-6,14-19 1</inkml:trace>
  <inkml:trace contextRef="#ctx0" brushRef="#br0" timeOffset="641.0363">792 440 19,'0'0'33,"0"0"0,-7 31-14,28 11-8,-14-6-6,22 11-1,-10 3-1,2-1-1,1-4 0,4-7 0,-17-17-1,-9-21 0,0 0 0,10-33-2,-17-19 0,-5-12 0,2-7-1,-6-2-2,9 7 2,-8 2-2,18 19 2,-1 17 0,-2 28 2,40 7 1,-13 14 1,11 14 0,-5-1 1,14 6 0,-9-7 0,0 2 0,-9-16-1,-3 3 1,-26-22-1,26 0-1,-26 0-1,-4-52 0,-4 14 0,-3-12-1,3 5 0,-1-9-1,6 9 1,6 7-1,-3 38 2,31-26-1,-5 38 1,-2 11-1,11 15 1,-4 9 0,2 8-1,-2-3-1,0 17-6,-21-17-25,4-7-2,3-12 1</inkml:trace>
  <inkml:trace contextRef="#ctx0" brushRef="#br0" timeOffset="952.0543">1512 518 10,'0'0'32,"0"0"0,0 0-17,0 0-1,29-33-6,-15-15-3,7 3-1,-4-7-2,4-7 0,-7 7-1,1 3 1,-11 8-1,-4 13 0,0 28 0,0 0 1,-23 0-1,16 33 1,-1 5-1,11 14-1,2 2 0,6 8-1,13 2-4,-12-24-9,9 0-21,8-16 0,-10-27 0</inkml:trace>
  <inkml:trace contextRef="#ctx0" brushRef="#br0" timeOffset="1135.0646">1807-322 4,'-24'-50'31,"24"50"1,-31-18 2,31 18-26,-17 63 0,10-8-2,24 23-3,-5 2 0,14 13-1,2 3-1,3-3-4,12 8-5,-19-20-12,7-3-15,-5-12 1</inkml:trace>
  <inkml:trace contextRef="#ctx0" brushRef="#br0" timeOffset="1473.0839">1647 314 4,'0'0'33,"29"-2"-1,0-15 2,11-9-27,-12-21-1,13 2-1,-3-14-3,2 0-1,1 2-1,-8 5 1,-9 12 0,-3 12 0,-7 4 0,-14 24-1,0 0 1,0 0 1,7 47-1,-4-4-1,-3 9 1,5 7-1,-1 2 0,6 3 0,2-7 0,4-14-3,13-6-7,-29-37-23,43 5-2,-15-36 1</inkml:trace>
  <inkml:trace contextRef="#ctx0" brushRef="#br0" timeOffset="1771.101">2270-213 27,'-24'14'35,"17"22"2,10 4-2,6 9-32,5-4 1,12 17-1,-4-20 0,11 3-1,-4-11-1,9-8 0,-12-17 1,5-9 1,-10-21-1,-2-3 1,-7-9-1,-3 5 0,-6-8 0,-3 3 1,-3-2-3,-4 8 1,0 6-1,0 0-3,7 0 0,-5-17-2,17 16-4,-14-27-7,26 16-21,-8-8-2,13 11 3</inkml:trace>
  <inkml:trace contextRef="#ctx0" brushRef="#br0" timeOffset="2008.1145">2788-447 38,'0'0'37,"0"0"1,0 0-1,0 0-31,-28 2-1,28-2-4,-22 38 0,8-17-2,9 3 0,0 0 1,13 2-1,-1-5 1,-7-21-1,40 35 1,-9-16 0,-3 7 0,-4 5 0,-2 9-1,-6 12 1,-9-4-3,0 20-7,-23-18-26,-8-12-3,-12-26 2</inkml:trace>
</inkml:ink>
</file>

<file path=ppt/ink/ink8.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1-02-01T21:44:13.852"/>
    </inkml:context>
    <inkml:brush xml:id="br0">
      <inkml:brushProperty name="width" value="0.06667" units="cm"/>
      <inkml:brushProperty name="height" value="0.06667" units="cm"/>
      <inkml:brushProperty name="fitToCurve" value="1"/>
    </inkml:brush>
  </inkml:definitions>
  <inkml:trace contextRef="#ctx0" brushRef="#br0">172 489 25,'-31'-42'26,"10"20"-6,-19-13-3,40 35-2,-48-24 0,48 24-4,-28 7-2,28 26-2,-10 3-3,17 33 0,3 6-1,9 20-1,0 7-1,2 4 0,8-11 0,-3-8 0,0-16-1,-7-16 1,-2-20-1,-8-14 1,-9-21-1,0 0 1,-12-23 0,-4-13-1,-6-14 1,-2-20-1,1-27 1,6-19-1,5-22-1,5-6 1,12 2 0,4 7 0,13 12-1,4 31 1,-2 28-1,4 41 1,10 42 2,-2 40-2,4 21 3,5 22-3,3 23 2,9 8-1,5-3 0,2-5 0,0-14-2,2-16 1,-4-17-4,-7-28-2,9-1-7,-38-30-24,17-9-2,-22-20 1,-21 10 1</inkml:trace>
  <inkml:trace contextRef="#ctx0" brushRef="#br0" timeOffset="201.0114">134 1116 41,'0'0'38,"-21"21"1,21-21-1,40-42-31,15 9 0,7-22-4,14-2-6,26 22-20,-12-10-15,8 14-1,-20 17 0</inkml:trace>
  <inkml:trace contextRef="#ctx0" brushRef="#br0" timeOffset="955.0543">560 248 19,'4'-28'34,"11"-1"2,15 13-1,-6-6-26,57 27-2,0-12-1,26 24-1,-10 1-1,24 25-1,-16 16-1,-1 24-1,-27 28-3,-25 15 0,-28 41-4,-48 6-8,-12 31-22,-28 8-1,-17-8 1</inkml:trace>
  <inkml:trace contextRef="#ctx0" brushRef="#br0" timeOffset="1843.1051">270 7094 11,'0'0'34,"-26"35"1,16-9-11,20 38-11,-10-17-5,19 31-2,-5-9-1,21 7-2,-6-8-2,4-16-5,12 5-7,-18-31-24,-27-26-1,21 0 0</inkml:trace>
  <inkml:trace contextRef="#ctx0" brushRef="#br0" timeOffset="2258.1291">-151 7082 10,'10'-31'36,"6"-2"-1,10-5 1,-2-14-27,24 9-3,-1-4-3,13 19-1,-6 9-1,3 19 0,-4 19-2,-11 23 2,-11 15-1,-17 16 0,-14 5 0,-16 8 0,-10-6 1,-8-9-1,4-17 0,-6-13 1,15-20-1,21-21 0,-17-21 0,34-20 0,28-13 0,14-8 0,12 3 0,13 3-1,3 18 1,-3 19-1,-6 24 1,-11 32 0,-27 27 0,-16 28 1,-22 10 0,-23 12 1,-10-5-2,-10-12-4,11-10-25,-18-28-7,12-26 1,5-30 0</inkml:trace>
  <inkml:trace contextRef="#ctx0" brushRef="#br0" timeOffset="2614.1493">346 6346 23,'0'0'35,"-12"28"2,57 10-19,-5-19-6,48 24-3,10-3-2,25 10-1,3 6-2,12 20-1,-14 16-1,-17 27 1,-29 27-1,-21 22 0,-31 21-1,-40 13-2,-27 8-4,-27-44-13,-13-13-19,-14-49-2,2-49-1</inkml:trace>
</inkml:ink>
</file>

<file path=ppt/ink/ink9.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1-02-01T21:44:20.924"/>
    </inkml:context>
    <inkml:brush xml:id="br0">
      <inkml:brushProperty name="width" value="0.06667" units="cm"/>
      <inkml:brushProperty name="height" value="0.06667" units="cm"/>
      <inkml:brushProperty name="fitToCurve" value="1"/>
    </inkml:brush>
  </inkml:definitions>
  <inkml:trace contextRef="#ctx0" brushRef="#br0">1130 287 20,'0'0'30,"12"28"-1,-12-28-11,26 3-5,-26-3-3,24-10-2,-24-11 0,0 21 0,7-50-2,-14 12 0,-17-14-2,-7 7-1,-23-7-1,-15 17 0,-29 21-2,-18 28 1,-29 33 1,-2 43-1,-3 33 1,12 21 0,24 17-1,36 2 2,49-11-1,46-13 0,54-28-1,34-35-1,32-33-1,11-36-3,16-2-12,-46-46-19,6 3-3,-38-21-3,-20 19 2</inkml:trace>
  <inkml:trace contextRef="#ctx0" brushRef="#br0" timeOffset="586.0335">928-279 28,'-21'5'36,"21"-5"1,14 45-2,26-9-27,53 30-1,7 2-2,40 29 0,0 15-2,5 27 0,-16 8-2,-15 18 3,-41 6-3,-39 4-2,-44-10 0,-47-9-3,-24-18-3,-35-53-9,4-10-21,-14-39-3,24-22 2</inkml:trace>
  <inkml:trace contextRef="#ctx0" brushRef="#br0" timeOffset="999.0569">2568 199 21,'0'0'35,"0"0"1,-7 40-1,16 39-26,-23 10-3,12 32-1,-8 4-2,15 10 1,-12-7-4,4-12 0,13-12-5,-17-45-3,21-2-15,-14-57-15,0 0 3,-19-66-1</inkml:trace>
  <inkml:trace contextRef="#ctx0" brushRef="#br0" timeOffset="1184.0677">2496 157 30,'22'42'33,"-6"13"2,18 35-19,-10-3-6,23 34-2,1-10-3,13 12-1,1 5-7,-7-29-9,9 3-23,-12-27-1,-2-18 0</inkml:trace>
  <inkml:trace contextRef="#ctx0" brushRef="#br0" timeOffset="1400.0798">3086-92 28,'14'57'36,"-14"16"2,10 36-1,-20 12-26,20 40-4,-3 7-4,5 11-1,2 6-4,-7-17-3,7-5-4,-26-47-26,22-29-3,-13-46 0</inkml:trace>
  <inkml:trace contextRef="#ctx0" brushRef="#br0" timeOffset="1890.1078">3468 1186 4,'0'0'34,"0"0"2,0 0-1,0 0-20,48-15-3,-20-11-3,22 7-3,-9-23-1,16 2-2,-12-10-1,-5-2-1,-18-5-1,-13 12 0,-23 10 1,-15 18-1,-23 20 1,-10 23-1,-4 21 0,-3 19 1,17 19 0,6 8-1,27 1 1,19-13-2,24-10 0,12-26-4,33-10-5,-19-42-24,26-14-5,-7-22 1,-5-4 2</inkml:trace>
  <inkml:trace contextRef="#ctx0" brushRef="#br0" timeOffset="2069.1183">3982 970 21,'0'0'34,"23"0"1,-8 26 0,-3 3-28,16 30-1,-18-5-2,9 17-1,-10-2-1,-2-3-3,-7 0-3,-9-33-10,11 1-21,-2-34-2,0 0 1</inkml:trace>
  <inkml:trace contextRef="#ctx0" brushRef="#br0" timeOffset="2225.1273">3955 412 4,'0'0'15,"15"-31"-14,-15 31-1</inkml:trace>
  <inkml:trace contextRef="#ctx0" brushRef="#br0" timeOffset="2718.1555">4421 124 11,'5'33'34,"-17"-3"1,12 27-3,-21-10-14,37 48-7,-23 0-4,21 28-2,-4 0-2,7 21 1,-6-9-4,4 4 0,-3-18-2,-1-26-1,4-15-5,-25-49-17,10-31-12,0 0-1,-2-62 2</inkml:trace>
  <inkml:trace contextRef="#ctx0" brushRef="#br0" timeOffset="2934.1675">4214 774 39,'-23'38'36,"6"-12"2,17 21-6,0-47-25,33 26-1,3-26-2,19 0-1,4-9 0,19 2 0,8-3-3,-3-9-3,3 12-2,-20-21-5,13 25-10,-48-32-13,14-1-5,-31-16 0</inkml:trace>
  <inkml:trace contextRef="#ctx0" brushRef="#br0" timeOffset="3336.1907">4659-28 4,'-29'-35'33,"29"35"2,0 0 0,-19 64-18,48 42-7,-5 15-3,11 32-1,-4 8-3,17 17 1,-10-8-3,7-9 0,-17-26 0,1-29-1,-10-30 0,-7-31 1,-12-45 0,0 0-1,-3-52 2,-6-19 0,-5-19 0,4-7-1,1-10 1,6 8 1,3 12-2,10 20 0,11 25 0,8 23-1,9 28 0,2 24 1,5 19-2,-2 17 2,0 11-2,-8 15 2,-4 2-1,-5-7-1,-9-5 0,2-7 0,-9-14-1,-8-12-2,7-2-3,-9-50-11,3 28-19,-3-28-2,0 0 1</inkml:trace>
  <inkml:trace contextRef="#ctx0" brushRef="#br0" timeOffset="3724.213">5410 1351 35,'0'0'37,"0"0"0,0 0-5,38-16-27,-38 16-1,47-36 1,-18 10-2,2 2 0,-8-9-1,4-2 0,-4-8 0,-6 1 1,-5-1-2,-12 3 0,0 4 0,-10 6-1,10 30 1,-38-22 0,10 39-1,-3 11 1,5 15-2,7 16 2,2 7-2,15 8-1,9-3 0,12-12-5,17 7-3,-15-38-17,31 3-11,-11-33-2,13-10 1</inkml:trace>
  <inkml:trace contextRef="#ctx0" brushRef="#br0" timeOffset="4044.2313">5951 824 38,'-30'4'34,"27"44"2,3-3-10,19 35-19,-9-4-3,16 9-1,-2-5 0,9 1 0,-9-17 0,4-3-1,-14-21 2,3-14-1,-17-26 2,0 0-2,-5-66 0,-4 9 1,-8-18 0,8-6-1,-1-6-1,10 4 1,3 0-2,25 15 1,12 20-1,6 18-3,8 15 0,1 8-3,23 31-6,-25-26-17,32 30-11,-23-12-3,7 6 2</inkml:trace>
  <inkml:trace contextRef="#ctx0" brushRef="#br0" timeOffset="4682.2676">7926 64 40,'0'0'36,"0"0"1,0 52-5,5-2-27,19 35 0,-1 10-3,11 18 1,-8 6-1,5 6 0,-8-7-2,-4-6 1,-4-23-1,-13-13 1,3-24-1,-10-19 1,5-33-1,0 0 0,-31 3 1,12-32-2,-5-6 2,-14-10-2,-9 5 2,-13 2-1,-13 12 0,2 9 2,-13 17-1,1 14 0,0 15-1,9 18 2,17 5-2,19 5 0,19 0 0,26-3 0,31-4-1,20-17-1,27-2-4,-2-43-8,43 12-21,-21-36-4,4 1 2,-21-22-1</inkml:trace>
  <inkml:trace contextRef="#ctx0" brushRef="#br0" timeOffset="4931.2821">8287 923 26,'0'0'34,"0"0"3,5 28-2,5 13-24,-3-11-7,21 20 1,-2-5-3,12 2-1,8-9 0,3-7-1,8-17 0,-2-12 1,-3-16 0,-14-19-1,-9-12 1,-17-7 0,-17-5 0,-19 5 0,-21 12-2,-21 9-1,-8 22-4,-23-8-9,25 29-20,8 5-3,26 9 1</inkml:trace>
  <inkml:trace contextRef="#ctx0" brushRef="#br0" timeOffset="5516.3155">9597 107 19,'-17'-54'35,"7"13"1,6 20-1,16 47-25,-24 21-2,24 55-2,-10 26-2,7 26 0,3 11-2,7 15-1,0-5-2,0-21-2,10-17-2,-20-52-5,22-14-21,-24-43-6,-7-28 0</inkml:trace>
  <inkml:trace contextRef="#ctx0" brushRef="#br0" timeOffset="6170.3529">9067 668 43,'-69'-3'35,"21"15"1,29 31-15,17-13-15,42 18-1,20-22-1,25 2-1,20-16-1,9-17-2,7-16 0,5-24-1,-10-14 0,-11-19-1,-15-10 1,-33-6 0,-19 6 1,-26 1 0,-19 18 1,-17 22 1,-14 23 0,0 41 0,-2 28 0,18 40 0,6 26-1,23 19 1,12 19-2,10 2 1,6-4-2,1-15 1,-1-23 0,-4-28-1,-9-32 0,-22-49 0,0 0 1,7-49 0,-21-27 1,6-14 0,-1-4 0,2 6 0,0 12 0,14 22 1,-7 54-2,31 2 1,-3 53-1,5 25 0,8 17-1,11 10 0,10 1 1,12-11-1,2-16 1,12-20-1,-1-28 2,9-26-1,-1-30 1,-15-27-1,-1-26 1,-22-11 0,-12-15 2,-19 0-2,-16 3 1,-15 16 0,-17 15-1,-6 37 1,-12 29-1,2 28 0,0 28 0,11 19-2,13 15 1,12 4-1,18-2-1,13-10-1,26-6-2,-3-29-6,26 4-15,-23-32-12,7-3-1,-17-19 1</inkml:trace>
  <inkml:trace contextRef="#ctx0" brushRef="#br0" timeOffset="6721.3845">12132 788 45,'26'-26'38,"-19"-2"0,-7 28-9,-26-26-22,0 21-1,-26 0-2,-3 12 0,-16 1-2,0 10-1,-3 1-1,10 3 0,11 4-1,23 2 1,20 5 0,22-2 0,26 2-1,21 7 2,10 0-1,0 8 1,-5 1-1,-11-1-1,-20-3 1,-28-5-1,-20-5 0,-30-11-2,-14-5 1,-10-21-2,0 2-3,-9-31-6,40 12-23,0-9-1,28 4 0</inkml:trace>
  <inkml:trace contextRef="#ctx0" brushRef="#br0" timeOffset="7370.4216">12641 966 24,'-27'-29'36,"27"29"-1,-28-28 1,7 14-22,21 14-11,-39 4-1,16 13 0,-6 0-1,3 6 0,-5-2 0,10 5 0,-1-7-1,22-19 0,-23 22 0,23-22 0,0 0 0,0 0-1,28-22 1,-28 22 0,5-37 0,-10 15 1,-14-1 0,-2 1 0,-8 1 1,1 9 0,-3 0 0,2 19 0,1 8-1,4 13 2,10 22-1,7 11-2,2 10 1,12 7-1,12 3 1,7-6-1,17-11 0,4-14 0,6-31 0,4-22 0,-10-25 0,1-19 2,-15-19-2,-9-15 1,-15 1-1,-9 2 1,-7 7 0,-9 14-1,6 26 1,10 31-2,-21 0 2,18 26 0,15 14-1,10 17 1,9 0-1,11 2-1,8-7 1,10-9-1,-1-10 0,10-14-2,-3-7 0,-9-24-4,5 19-6,-40-36-18,9 22-8,-31 7 2,0 0-1</inkml:trace>
  <inkml:trace contextRef="#ctx0" brushRef="#br0" timeOffset="8215.4696">12921 982 15,'0'0'30,"0"0"3,-24-2 1,38 30-25,-18 10-3,18 19-2,-7-3-1,7 17 1,-4-7-1,2-5-2,2-9 1,-2-12-2,-12-38 1,26 2 1,-24-35-1,10-14 1,-5-22 0,-4-9 0,6-7 0,1 2-1,2 7 0,0 15 0,7 23-1,-19 38 1,52-9-1,-17 37 1,-4 26-1,3 10-1,-1 5 1,5-1 0,-5-4 0,-2-12 0,-5-14 0,0-14 0,-26-24 2,43-36 0,-33-11 0,-1-10 0,-9-16 1,0 0-1,0-1 1,-5 13-2,-2 11 0,0 24 0,7 26 0,0 0-1,19 59 1,-2 3-1,2 13 0,12 6 0,0 4 0,9 0 0,7-16 0,10-8 0,10-18 0,2-27-1,7-18 1,-5-19 0,3-29 1,-10-11-1,-12-18 0,-18-8 0,-13-3 0,-21 7 1,-17 12-1,-18 17 1,-13 33-1,-6 25 1,-3 27 0,4 35 0,13 15 0,9 16-1,21-5 0,27 5 0,16-9-1,24-25-1,29-13-3,4-40-7,36 6-14,-24-37-12,15-8-2,-17-16 1</inkml:trace>
  <inkml:trace contextRef="#ctx0" brushRef="#br0" timeOffset="8629.4935">15319 209 43,'-15'-31'37,"15"31"0,0 0-2,-12 64-32,15 21-1,2 21-1,9 22 2,-5 19-1,13 7-2,-8-3 0,3-14-3,2-9-3,-19-50-12,11-7-18,-15-33-2,4-38 0</inkml:trace>
  <inkml:trace contextRef="#ctx0" brushRef="#br0" timeOffset="9159.5239">14686 783 29,'-30'3'35,"30"-3"2,9 33-2,48-5-28,12-16-2,26 0-2,12-12 0,12-7-2,0-21 0,-3-17-1,-11-24-1,-20-16 0,-21-15 1,-21-11 0,-24-5 1,-14 3-1,-19 9 1,-5 16 0,-8 24 0,4 22 0,-6 37-1,10 33 1,10 34-1,9 35 1,9 28-1,10 20 1,0 11-1,12 12 1,-2-15 0,-1-8-1,-7-27 0,-2-30 1,-4-34-1,-15-54 0,0 0 1,26-47-2,-17-29 2,-1-19 1,6-18 1,2-1-1,1 8 0,-5 18 0,5 29 0,4 35 0,-21 24-1,38 64 0,-17 12-1,5 28 1,5 10 0,7 2-1,0-10 0,3-14 0,6-21-2,1-23-1,11-13-4,-23-54-14,23 5-16,-21-31-3,-4-9 1</inkml:trace>
  <inkml:trace contextRef="#ctx0" brushRef="#br0" timeOffset="9365.5357">16488 736 28,'4'66'33,"1"-2"1,0-7-9,14 14-16,-7-12-4,19 10-2,-3-12 0,8 6-2,-5-1-1,-7-3-2,-3 12-3,-23-26-10,2 0-18,-15-21-2,15-24 1</inkml:trace>
  <inkml:trace contextRef="#ctx0" brushRef="#br0" timeOffset="10314.59">16374 313 43,'0'0'38,"-24"-10"2,24 10-2,0 0-33,-12 29-2,12-29 0,-14 40-1,4-14-2,-2-5-4,8 19-4,-18-21-19,22 24-10,0-15-3,17 3 2</inkml:trace>
  <inkml:trace contextRef="#ctx0" brushRef="#br0" timeOffset="10818.6188">16763 880 15,'-23'12'34,"8"12"-1,3 11 4,-4 3-28,30 24-3,-9-10-1,19 12-1,-3-10 0,12 3-2,-7-15 1,0-1-2,-9-20 0,-17-21 1,24 2 1,-24-2-1,0-64 0,0 8 1,-5-18 1,10 1-2,-8-5 0,11 12 0,3 0-2,8 23 1,10 29 0,0 23-2,11 24 2,-2 26-1,2 12-2,-2 10-1,10 2-2,-10-15-2,19 10-10,-26-40-20,28-14-2,-4-31 0</inkml:trace>
  <inkml:trace contextRef="#ctx0" brushRef="#br0" timeOffset="11378.6507">17678 989 11,'0'0'34,"26"17"2,-28-38-13,30 23-5,-35-38-3,29 29-3,-29-23-3,7 30-2,-3-38-2,3 38-2,-43-19 0,5 28-2,-12 13 0,-7 8 1,0 22-1,-2 5-1,14 7 1,7-2-1,16-3 0,18-10-1,20-18 2,20-17-3,9-28 1,5-14 2,5-10-2,-5-9 1,-8-6 0,-8-3 0,-13 6 0,-7 5 1,-7 17-1,-7 28-1,0 0 2,22 9 0,2 36 0,11 14-1,13 19 0,11 17 1,5 18-1,10 10 1,-8 12-1,-6 7 0,-22-12 0,-21-4 1,-29-22 0,-29-19 0,-30-33 0,-29-31-1,-21-37 1,-7-36-1,11-22 1,13-23-1,25-11 0,41-8 0,55 2-1,61 3 0,62 19-1,48-10-10,78 45-15,10-16-14,40 21 0,12-3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E0A7326-BDB4-4C0C-9525-E7462B43E4DE}" type="datetimeFigureOut">
              <a:rPr lang="en-US" smtClean="0"/>
              <a:t>7/9/12</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6797463D-1AD7-4AE5-B127-C97A140E0419}" type="slidenum">
              <a:rPr lang="en-US" smtClean="0"/>
              <a:t>‹#›</a:t>
            </a:fld>
            <a:endParaRPr lang="en-US"/>
          </a:p>
        </p:txBody>
      </p:sp>
    </p:spTree>
    <p:extLst>
      <p:ext uri="{BB962C8B-B14F-4D97-AF65-F5344CB8AC3E}">
        <p14:creationId xmlns:p14="http://schemas.microsoft.com/office/powerpoint/2010/main" val="392932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In</a:t>
            </a:r>
            <a:r>
              <a:rPr lang="en-US" baseline="0" dirty="0" smtClean="0"/>
              <a:t> computing, we have names for </a:t>
            </a:r>
            <a:r>
              <a:rPr lang="en-US" dirty="0" smtClean="0"/>
              <a:t>“types” of values.</a:t>
            </a:r>
            <a:r>
              <a:rPr lang="en-US" baseline="0" dirty="0" smtClean="0"/>
              <a:t>  The types we are familiar with in Alice so far are Number (called float in Java or C), Boolean (that’s true or false), Object, or String (text).</a:t>
            </a:r>
            <a:br>
              <a:rPr lang="en-US" baseline="0" dirty="0" smtClean="0"/>
            </a:br>
            <a:endParaRPr lang="en-US" dirty="0" smtClean="0"/>
          </a:p>
          <a:p>
            <a:r>
              <a:rPr lang="en-US" dirty="0" smtClean="0"/>
              <a:t>Correct</a:t>
            </a:r>
            <a:r>
              <a:rPr lang="en-US" baseline="0" dirty="0" smtClean="0"/>
              <a:t> Answer and Why:</a:t>
            </a:r>
          </a:p>
          <a:p>
            <a:pPr marL="228600" indent="-228600">
              <a:buAutoNum type="alphaUcPeriod" startAt="2"/>
            </a:pPr>
            <a:r>
              <a:rPr lang="en-US" dirty="0" err="1" smtClean="0"/>
              <a:t>isAbove</a:t>
            </a:r>
            <a:r>
              <a:rPr lang="en-US" dirty="0" smtClean="0"/>
              <a:t> is a function that</a:t>
            </a:r>
            <a:r>
              <a:rPr lang="en-US" baseline="0" dirty="0" smtClean="0"/>
              <a:t> comes “built in” for all objects (like there are “built in” methods for all objects, like move).  </a:t>
            </a:r>
            <a:r>
              <a:rPr lang="en-US" baseline="0" dirty="0" err="1" smtClean="0"/>
              <a:t>isAbove</a:t>
            </a:r>
            <a:r>
              <a:rPr lang="en-US" baseline="0" dirty="0" smtClean="0"/>
              <a:t> is “checking” if the biplane is above the parameter object – in this case, the helicopter.  Clearly this is something that is either true or false.  Either the biplane is above or it’s not.  If they were exactly the same height, the programmer would decide one way or the other to either call biplane (calling object) higher or helicopter (parameter) higher.</a:t>
            </a:r>
          </a:p>
          <a:p>
            <a:pPr marL="0" indent="0">
              <a:buNone/>
            </a:pPr>
            <a:endParaRPr lang="en-US" baseline="0" dirty="0" smtClean="0"/>
          </a:p>
          <a:p>
            <a:pPr marL="0" indent="0">
              <a:buNone/>
            </a:pPr>
            <a:r>
              <a:rPr lang="en-US" baseline="0" dirty="0" smtClean="0"/>
              <a:t>Incorrect Answers and Why Students Might Choose them:</a:t>
            </a:r>
          </a:p>
          <a:p>
            <a:pPr marL="0" indent="0">
              <a:buNone/>
            </a:pPr>
            <a:r>
              <a:rPr lang="en-US" baseline="0" dirty="0" smtClean="0"/>
              <a:t>Honestly, if they read they get this.  But if they didn’t they aren’t familiar with Boolean.</a:t>
            </a:r>
          </a:p>
          <a:p>
            <a:pPr marL="0" indent="0">
              <a:buNone/>
            </a:pP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2</a:t>
            </a:fld>
            <a:endParaRPr lang="en-US"/>
          </a:p>
        </p:txBody>
      </p:sp>
    </p:spTree>
    <p:extLst>
      <p:ext uri="{BB962C8B-B14F-4D97-AF65-F5344CB8AC3E}">
        <p14:creationId xmlns:p14="http://schemas.microsoft.com/office/powerpoint/2010/main" val="3606166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section</a:t>
            </a:r>
            <a:r>
              <a:rPr lang="en-US" baseline="0" dirty="0" smtClean="0"/>
              <a:t> we are going to work through a number of clicker discussion questions based on a game we have developed.  The idea behind the game is that one can click on an igloo, and depending on what color it is something specific will happen – the igloo will “say” something specific.</a:t>
            </a:r>
          </a:p>
          <a:p>
            <a:endParaRPr lang="en-US" baseline="0" dirty="0" smtClean="0"/>
          </a:p>
          <a:p>
            <a:r>
              <a:rPr lang="en-US" baseline="0" dirty="0" smtClean="0"/>
              <a:t>Complete Code is available for demo, but I suggest you save it for after the clicker questions.</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11</a:t>
            </a:fld>
            <a:endParaRPr lang="en-US"/>
          </a:p>
        </p:txBody>
      </p:sp>
    </p:spTree>
    <p:extLst>
      <p:ext uri="{BB962C8B-B14F-4D97-AF65-F5344CB8AC3E}">
        <p14:creationId xmlns:p14="http://schemas.microsoft.com/office/powerpoint/2010/main" val="3202483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Computing</a:t>
            </a:r>
            <a:r>
              <a:rPr lang="en-US" baseline="0" dirty="0" smtClean="0"/>
              <a:t> use of mathematical operators: == asks “is this the same”  != asks “is this not the same”.</a:t>
            </a:r>
            <a:endParaRPr lang="en-US" dirty="0" smtClean="0"/>
          </a:p>
          <a:p>
            <a:endParaRPr lang="en-US" dirty="0" smtClean="0"/>
          </a:p>
          <a:p>
            <a:r>
              <a:rPr lang="en-US" dirty="0" smtClean="0"/>
              <a:t>Correct Answer</a:t>
            </a:r>
            <a:r>
              <a:rPr lang="en-US" baseline="0" dirty="0" smtClean="0"/>
              <a:t> and Why: </a:t>
            </a:r>
          </a:p>
          <a:p>
            <a:pPr marL="228600" indent="-228600">
              <a:buAutoNum type="alphaUcPeriod"/>
            </a:pPr>
            <a:r>
              <a:rPr lang="en-US" dirty="0" smtClean="0"/>
              <a:t>This returns true when the igloo’s color</a:t>
            </a:r>
            <a:r>
              <a:rPr lang="en-US" baseline="0" dirty="0" smtClean="0"/>
              <a:t> (a function of the igloo class that returns a color) is blue.</a:t>
            </a:r>
          </a:p>
          <a:p>
            <a:pPr marL="228600" indent="-228600">
              <a:buAutoNum type="alphaUcPeriod"/>
            </a:pPr>
            <a:endParaRPr lang="en-US" baseline="0" dirty="0" smtClean="0"/>
          </a:p>
          <a:p>
            <a:pPr marL="0" indent="0">
              <a:buNone/>
            </a:pPr>
            <a:r>
              <a:rPr lang="en-US" baseline="0" dirty="0" smtClean="0"/>
              <a:t>Incorrect answer and why students might choose them:</a:t>
            </a:r>
          </a:p>
          <a:p>
            <a:pPr marL="0" indent="0">
              <a:buNone/>
            </a:pPr>
            <a:r>
              <a:rPr lang="en-US" baseline="0" dirty="0" smtClean="0"/>
              <a:t>B) Is the opposite.</a:t>
            </a:r>
          </a:p>
          <a:p>
            <a:pPr marL="0" indent="0">
              <a:buNone/>
            </a:pPr>
            <a:r>
              <a:rPr lang="en-US" baseline="0" dirty="0" smtClean="0"/>
              <a:t>C) Is a METHOD that sets the color to blue – not CHECK it.  This is not a </a:t>
            </a:r>
            <a:r>
              <a:rPr lang="en-US" baseline="0" dirty="0" err="1" smtClean="0"/>
              <a:t>boolean</a:t>
            </a:r>
            <a:r>
              <a:rPr lang="en-US" baseline="0" dirty="0" smtClean="0"/>
              <a:t> expression.</a:t>
            </a:r>
          </a:p>
          <a:p>
            <a:pPr marL="0" indent="0">
              <a:buNone/>
            </a:pPr>
            <a:r>
              <a:rPr lang="en-US" baseline="0" dirty="0" smtClean="0"/>
              <a:t>D) In the book, they talk about </a:t>
            </a:r>
            <a:r>
              <a:rPr lang="en-US" baseline="0" dirty="0" err="1" smtClean="0"/>
              <a:t>boolean</a:t>
            </a:r>
            <a:r>
              <a:rPr lang="en-US" baseline="0" dirty="0" smtClean="0"/>
              <a:t> expressions comparing two numbers like (4 &gt;5) or (4 &lt;5).</a:t>
            </a:r>
            <a:br>
              <a:rPr lang="en-US" baseline="0" dirty="0" smtClean="0"/>
            </a:b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12</a:t>
            </a:fld>
            <a:endParaRPr lang="en-US"/>
          </a:p>
        </p:txBody>
      </p:sp>
    </p:spTree>
    <p:extLst>
      <p:ext uri="{BB962C8B-B14F-4D97-AF65-F5344CB8AC3E}">
        <p14:creationId xmlns:p14="http://schemas.microsoft.com/office/powerpoint/2010/main" val="2535471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a:t>
            </a:r>
            <a:r>
              <a:rPr lang="en-US" baseline="0" dirty="0" smtClean="0"/>
              <a:t> am going to show you some code and ask you what it does.  In looking at it assume you have an event so that when you click on an igloo it calls a method we created called </a:t>
            </a:r>
            <a:r>
              <a:rPr lang="en-US" baseline="0" dirty="0" err="1" smtClean="0"/>
              <a:t>checkColor</a:t>
            </a:r>
            <a:r>
              <a:rPr lang="en-US" baseline="0" dirty="0" smtClean="0"/>
              <a:t> and sends the igloo object to that method as a parameter.</a:t>
            </a:r>
          </a:p>
          <a:p>
            <a:endParaRPr lang="en-US" baseline="0" dirty="0" smtClean="0"/>
          </a:p>
          <a:p>
            <a:r>
              <a:rPr lang="en-US" baseline="0" dirty="0" smtClean="0"/>
              <a:t>Next we’re going to show you the </a:t>
            </a:r>
            <a:r>
              <a:rPr lang="en-US" baseline="0" dirty="0" err="1" smtClean="0"/>
              <a:t>checkColor</a:t>
            </a:r>
            <a:r>
              <a:rPr lang="en-US" baseline="0" dirty="0" smtClean="0"/>
              <a:t> method.  But it takes up a lot of the slide.  So we’ll show you the code on the next slide.  The slide after that will pose the question and answer options, then we’ll show another slide which packs all that on one screen. </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13</a:t>
            </a:fld>
            <a:endParaRPr lang="en-US"/>
          </a:p>
        </p:txBody>
      </p:sp>
    </p:spTree>
    <p:extLst>
      <p:ext uri="{BB962C8B-B14F-4D97-AF65-F5344CB8AC3E}">
        <p14:creationId xmlns:p14="http://schemas.microsoft.com/office/powerpoint/2010/main" val="1042234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poses the question.  The answers you</a:t>
            </a:r>
            <a:r>
              <a:rPr lang="en-US" baseline="0" dirty="0" smtClean="0"/>
              <a:t> can preview on the next slide, But the slide after THAT summarizes both on one slide.  Open the clicker polling on the third slide.</a:t>
            </a:r>
          </a:p>
          <a:p>
            <a:endParaRPr lang="en-US" baseline="0" dirty="0" smtClean="0"/>
          </a:p>
          <a:p>
            <a:r>
              <a:rPr lang="en-US" baseline="0" dirty="0" smtClean="0"/>
              <a:t>So – what does this code do… when an igloo is blue…. Or red … or green?</a:t>
            </a:r>
          </a:p>
          <a:p>
            <a:r>
              <a:rPr lang="en-US" baseline="0" dirty="0" smtClean="0"/>
              <a:t>Remember, in your discussion, we are going to ask you to seek feedback from your fellow students )“did you hear or understand me?”), to paraphrase for them what you think you heard them say (“so what I think you just said is”), and to request that they justify what what just said (“why do you say that?”).</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14</a:t>
            </a:fld>
            <a:endParaRPr lang="en-US"/>
          </a:p>
        </p:txBody>
      </p:sp>
    </p:spTree>
    <p:extLst>
      <p:ext uri="{BB962C8B-B14F-4D97-AF65-F5344CB8AC3E}">
        <p14:creationId xmlns:p14="http://schemas.microsoft.com/office/powerpoint/2010/main" val="237838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next slide for</a:t>
            </a:r>
            <a:r>
              <a:rPr lang="en-US" baseline="0" dirty="0" smtClean="0"/>
              <a:t> them to vote on.</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15</a:t>
            </a:fld>
            <a:endParaRPr lang="en-US"/>
          </a:p>
        </p:txBody>
      </p:sp>
    </p:spTree>
    <p:extLst>
      <p:ext uri="{BB962C8B-B14F-4D97-AF65-F5344CB8AC3E}">
        <p14:creationId xmlns:p14="http://schemas.microsoft.com/office/powerpoint/2010/main" val="3456026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How do nested if statements</a:t>
            </a:r>
            <a:r>
              <a:rPr lang="en-US" baseline="0" dirty="0" smtClean="0"/>
              <a:t> work.</a:t>
            </a:r>
          </a:p>
          <a:p>
            <a:r>
              <a:rPr lang="en-US" baseline="0" dirty="0" smtClean="0"/>
              <a:t/>
            </a:r>
            <a:br>
              <a:rPr lang="en-US" baseline="0" dirty="0" smtClean="0"/>
            </a:br>
            <a:r>
              <a:rPr lang="en-US" baseline="0" dirty="0" smtClean="0"/>
              <a:t>Code in Chap62Slide12IglooComplete.a2w</a:t>
            </a:r>
            <a:endParaRPr lang="en-US" dirty="0" smtClean="0"/>
          </a:p>
          <a:p>
            <a:endParaRPr lang="en-US" dirty="0" smtClean="0"/>
          </a:p>
          <a:p>
            <a:r>
              <a:rPr lang="en-US" dirty="0" smtClean="0"/>
              <a:t>Correct</a:t>
            </a:r>
            <a:r>
              <a:rPr lang="en-US" baseline="0" dirty="0" smtClean="0"/>
              <a:t> Answer and Why: </a:t>
            </a:r>
            <a:endParaRPr lang="en-US" dirty="0" smtClean="0"/>
          </a:p>
          <a:p>
            <a:r>
              <a:rPr lang="en-US" dirty="0" smtClean="0"/>
              <a:t>B #1 and #2</a:t>
            </a:r>
          </a:p>
          <a:p>
            <a:r>
              <a:rPr lang="en-US" dirty="0" smtClean="0"/>
              <a:t>#1  If the igloo</a:t>
            </a:r>
            <a:r>
              <a:rPr lang="en-US" baseline="0" dirty="0" smtClean="0"/>
              <a:t> is blue, then the first if statement evaluates to true, so it will execute the first method call: </a:t>
            </a:r>
            <a:r>
              <a:rPr lang="en-US" baseline="0" dirty="0" err="1" smtClean="0"/>
              <a:t>whichigloo</a:t>
            </a:r>
            <a:r>
              <a:rPr lang="en-US" baseline="0" dirty="0" smtClean="0"/>
              <a:t> say </a:t>
            </a:r>
            <a:r>
              <a:rPr lang="en-US" baseline="0" dirty="0" err="1" smtClean="0"/>
              <a:t>iceCold</a:t>
            </a:r>
            <a:r>
              <a:rPr lang="en-US" baseline="0" dirty="0" smtClean="0"/>
              <a:t>.</a:t>
            </a:r>
          </a:p>
          <a:p>
            <a:r>
              <a:rPr lang="en-US" baseline="0" dirty="0" smtClean="0"/>
              <a:t>#2 if the igloo is red, then the first if statement evaluates to false (it is not blue).  So we go to the else part.  Then we check the if within that else tile.  The if statement there evaluates to true (since the color is red) so the statement in the then portion of that if statement is executed: </a:t>
            </a:r>
            <a:r>
              <a:rPr lang="en-US" baseline="0" dirty="0" err="1" smtClean="0"/>
              <a:t>whichigloo</a:t>
            </a:r>
            <a:r>
              <a:rPr lang="en-US" baseline="0" dirty="0" smtClean="0"/>
              <a:t> say Hot!</a:t>
            </a:r>
          </a:p>
          <a:p>
            <a:endParaRPr lang="en-US" baseline="0" dirty="0" smtClean="0"/>
          </a:p>
          <a:p>
            <a:r>
              <a:rPr lang="en-US" dirty="0" smtClean="0"/>
              <a:t>Incorrect</a:t>
            </a:r>
            <a:r>
              <a:rPr lang="en-US" baseline="0" dirty="0" smtClean="0"/>
              <a:t> Answer and Why students might think that:</a:t>
            </a:r>
            <a:endParaRPr lang="en-US" dirty="0" smtClean="0"/>
          </a:p>
          <a:p>
            <a:r>
              <a:rPr lang="en-US" dirty="0" smtClean="0"/>
              <a:t>3 the second</a:t>
            </a:r>
            <a:r>
              <a:rPr lang="en-US" baseline="0" dirty="0" smtClean="0"/>
              <a:t> if else is nested inside the else portion of the first if statement.  So if the first if statement evaluates to true, then we don’t do ANYTHING in the else portion</a:t>
            </a:r>
          </a:p>
          <a:p>
            <a:r>
              <a:rPr lang="en-US" baseline="0" dirty="0" smtClean="0"/>
              <a:t>#4 When the igloo is green, the first if statement evaluates to false (it’s not blue) so we go to the else part.   That has us execute the second if statement, which evaluates to false (it’s not red), which has us execute the else part of THAT if statement – which causes the igloo to say “Try again!”  -- so SOMETHING does happen.</a:t>
            </a:r>
            <a:endParaRPr lang="en-US" dirty="0" smtClean="0"/>
          </a:p>
          <a:p>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16</a:t>
            </a:fld>
            <a:endParaRPr lang="en-US"/>
          </a:p>
        </p:txBody>
      </p:sp>
    </p:spTree>
    <p:extLst>
      <p:ext uri="{BB962C8B-B14F-4D97-AF65-F5344CB8AC3E}">
        <p14:creationId xmlns:p14="http://schemas.microsoft.com/office/powerpoint/2010/main" val="3062543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this</a:t>
            </a:r>
            <a:r>
              <a:rPr lang="en-US" baseline="0" dirty="0" smtClean="0"/>
              <a:t> slide (the barn jumping is part of their lab – but if you are doing “lab” a week lagging lecture (as is done at UCSD) then you should reassure them that what you are talking about today is not part of the lab they are working on this week.</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17</a:t>
            </a:fld>
            <a:endParaRPr lang="en-US"/>
          </a:p>
        </p:txBody>
      </p:sp>
    </p:spTree>
    <p:extLst>
      <p:ext uri="{BB962C8B-B14F-4D97-AF65-F5344CB8AC3E}">
        <p14:creationId xmlns:p14="http://schemas.microsoft.com/office/powerpoint/2010/main" val="943558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 </a:t>
            </a:r>
            <a:r>
              <a:rPr lang="en-US" dirty="0" err="1" smtClean="0"/>
              <a:t>ThreeLeggedRace</a:t>
            </a:r>
            <a:r>
              <a:rPr lang="en-US" dirty="0" smtClean="0"/>
              <a:t>   JUST PLAY. HAS WORKING CODE</a:t>
            </a:r>
          </a:p>
          <a:p>
            <a:r>
              <a:rPr lang="en-US" dirty="0" smtClean="0"/>
              <a:t>We’ll be developing</a:t>
            </a:r>
            <a:r>
              <a:rPr lang="en-US" baseline="0" dirty="0" smtClean="0"/>
              <a:t> the code together next.</a:t>
            </a:r>
            <a:endParaRPr lang="en-US" dirty="0" smtClean="0"/>
          </a:p>
          <a:p>
            <a:endParaRPr lang="en-US" dirty="0" smtClean="0"/>
          </a:p>
          <a:p>
            <a:r>
              <a:rPr lang="en-US" dirty="0" smtClean="0"/>
              <a:t>Chap62Slide14ThreeLegged.mov</a:t>
            </a:r>
          </a:p>
          <a:p>
            <a:r>
              <a:rPr lang="en-US" dirty="0" smtClean="0"/>
              <a:t>Chap62Slide14ThreeLeggedComplete.a2w</a:t>
            </a:r>
          </a:p>
          <a:p>
            <a:endParaRPr lang="en-US" dirty="0" smtClean="0"/>
          </a:p>
        </p:txBody>
      </p:sp>
      <p:sp>
        <p:nvSpPr>
          <p:cNvPr id="4" name="Slide Number Placeholder 3"/>
          <p:cNvSpPr>
            <a:spLocks noGrp="1"/>
          </p:cNvSpPr>
          <p:nvPr>
            <p:ph type="sldNum" sz="quarter" idx="10"/>
          </p:nvPr>
        </p:nvSpPr>
        <p:spPr/>
        <p:txBody>
          <a:bodyPr/>
          <a:lstStyle/>
          <a:p>
            <a:fld id="{6797463D-1AD7-4AE5-B127-C97A140E0419}" type="slidenum">
              <a:rPr lang="en-US" smtClean="0"/>
              <a:t>18</a:t>
            </a:fld>
            <a:endParaRPr lang="en-US"/>
          </a:p>
        </p:txBody>
      </p:sp>
    </p:spTree>
    <p:extLst>
      <p:ext uri="{BB962C8B-B14F-4D97-AF65-F5344CB8AC3E}">
        <p14:creationId xmlns:p14="http://schemas.microsoft.com/office/powerpoint/2010/main" val="3751860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7463D-1AD7-4AE5-B127-C97A140E0419}" type="slidenum">
              <a:rPr lang="en-US" smtClean="0"/>
              <a:t>19</a:t>
            </a:fld>
            <a:endParaRPr lang="en-US"/>
          </a:p>
        </p:txBody>
      </p:sp>
    </p:spTree>
    <p:extLst>
      <p:ext uri="{BB962C8B-B14F-4D97-AF65-F5344CB8AC3E}">
        <p14:creationId xmlns:p14="http://schemas.microsoft.com/office/powerpoint/2010/main" val="1808513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7463D-1AD7-4AE5-B127-C97A140E0419}" type="slidenum">
              <a:rPr lang="en-US" smtClean="0"/>
              <a:t>20</a:t>
            </a:fld>
            <a:endParaRPr lang="en-US"/>
          </a:p>
        </p:txBody>
      </p:sp>
    </p:spTree>
    <p:extLst>
      <p:ext uri="{BB962C8B-B14F-4D97-AF65-F5344CB8AC3E}">
        <p14:creationId xmlns:p14="http://schemas.microsoft.com/office/powerpoint/2010/main" val="2807135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Definition of </a:t>
            </a:r>
            <a:r>
              <a:rPr lang="en-US" dirty="0" err="1" smtClean="0"/>
              <a:t>boolean</a:t>
            </a:r>
            <a:r>
              <a:rPr lang="en-US" dirty="0" smtClean="0"/>
              <a:t> (as true or false; not 1</a:t>
            </a:r>
            <a:r>
              <a:rPr lang="en-US" baseline="0" dirty="0" smtClean="0"/>
              <a:t> or 0) and basics of if statement structure.</a:t>
            </a:r>
            <a:endParaRPr lang="en-US" dirty="0" smtClean="0"/>
          </a:p>
          <a:p>
            <a:endParaRPr lang="en-US" dirty="0" smtClean="0"/>
          </a:p>
          <a:p>
            <a:r>
              <a:rPr lang="en-US" dirty="0" smtClean="0"/>
              <a:t>Correct Answer and</a:t>
            </a:r>
            <a:r>
              <a:rPr lang="en-US" baseline="0" dirty="0" smtClean="0"/>
              <a:t> Why: </a:t>
            </a:r>
          </a:p>
          <a:p>
            <a:r>
              <a:rPr lang="en-US" dirty="0" smtClean="0"/>
              <a:t>D) The blue underline is the “</a:t>
            </a:r>
            <a:r>
              <a:rPr lang="en-US" dirty="0" err="1" smtClean="0"/>
              <a:t>boolean</a:t>
            </a:r>
            <a:r>
              <a:rPr lang="en-US" dirty="0" smtClean="0"/>
              <a:t> expression” that is something that evaluates</a:t>
            </a:r>
            <a:r>
              <a:rPr lang="en-US" baseline="0" dirty="0" smtClean="0"/>
              <a:t> to with true or false and controls the execution of the if statement.  When it evaluates to true, you do the instruction in the part under the else (though it doesn’t have this word, we often call this the “then” portion).  It then does NOT do the code in the else part.  If it evaluates to false it does the code in the else part.</a:t>
            </a:r>
          </a:p>
          <a:p>
            <a:endParaRPr lang="en-US" baseline="0" dirty="0" smtClean="0"/>
          </a:p>
          <a:p>
            <a:r>
              <a:rPr lang="en-US" baseline="0" dirty="0" smtClean="0"/>
              <a:t>Incorrect Answers and Why Students Might Choose Them:</a:t>
            </a:r>
          </a:p>
          <a:p>
            <a:pPr marL="228600" indent="-228600">
              <a:buAutoNum type="alphaUcParenR"/>
            </a:pPr>
            <a:r>
              <a:rPr lang="en-US" baseline="0" dirty="0" smtClean="0"/>
              <a:t>In some programming languages (like C) a numerical value of zero is the same as false.  This is not true in Java.</a:t>
            </a:r>
            <a:r>
              <a:rPr lang="en-US" baseline="0" dirty="0"/>
              <a:t> </a:t>
            </a:r>
            <a:r>
              <a:rPr lang="en-US" baseline="0" dirty="0" smtClean="0"/>
              <a:t> Or Alice.</a:t>
            </a:r>
          </a:p>
          <a:p>
            <a:pPr marL="228600" indent="-228600">
              <a:buAutoNum type="alphaUcParenR"/>
            </a:pPr>
            <a:r>
              <a:rPr lang="en-US" baseline="0" dirty="0" smtClean="0"/>
              <a:t>Oppositely, in languages like C true is also the numerical value 1.</a:t>
            </a:r>
          </a:p>
          <a:p>
            <a:pPr marL="228600" indent="-228600">
              <a:buAutoNum type="alphaUcParenR"/>
            </a:pPr>
            <a:r>
              <a:rPr lang="en-US" baseline="0" dirty="0" smtClean="0"/>
              <a:t>If they get it “backwards” they might think the else part happens when the expression is true.</a:t>
            </a:r>
          </a:p>
          <a:p>
            <a:pPr marL="0" indent="0">
              <a:buNone/>
            </a:pPr>
            <a:r>
              <a:rPr lang="en-US" baseline="0" dirty="0" smtClean="0"/>
              <a:t>E) Since if statements allow different code to be executed depending on the </a:t>
            </a:r>
            <a:r>
              <a:rPr lang="en-US" baseline="0" dirty="0" err="1" smtClean="0"/>
              <a:t>boolean</a:t>
            </a:r>
            <a:r>
              <a:rPr lang="en-US" baseline="0" dirty="0" smtClean="0"/>
              <a:t> expression value, students might </a:t>
            </a:r>
            <a:r>
              <a:rPr lang="en-US" baseline="0" dirty="0" err="1" smtClean="0"/>
              <a:t>ock</a:t>
            </a:r>
            <a:r>
              <a:rPr lang="en-US" baseline="0" dirty="0" smtClean="0"/>
              <a:t> “it depends”  but it’s a rule – is the </a:t>
            </a:r>
            <a:r>
              <a:rPr lang="en-US" baseline="0" dirty="0" err="1" smtClean="0"/>
              <a:t>boolean</a:t>
            </a:r>
            <a:r>
              <a:rPr lang="en-US" baseline="0" dirty="0" smtClean="0"/>
              <a:t> expression is false, then the else part is executed – no matter what.</a:t>
            </a:r>
          </a:p>
        </p:txBody>
      </p:sp>
      <p:sp>
        <p:nvSpPr>
          <p:cNvPr id="4" name="Slide Number Placeholder 3"/>
          <p:cNvSpPr>
            <a:spLocks noGrp="1"/>
          </p:cNvSpPr>
          <p:nvPr>
            <p:ph type="sldNum" sz="quarter" idx="10"/>
          </p:nvPr>
        </p:nvSpPr>
        <p:spPr/>
        <p:txBody>
          <a:bodyPr/>
          <a:lstStyle/>
          <a:p>
            <a:fld id="{6797463D-1AD7-4AE5-B127-C97A140E0419}" type="slidenum">
              <a:rPr lang="en-US" smtClean="0"/>
              <a:t>3</a:t>
            </a:fld>
            <a:endParaRPr lang="en-US"/>
          </a:p>
        </p:txBody>
      </p:sp>
    </p:spTree>
    <p:extLst>
      <p:ext uri="{BB962C8B-B14F-4D97-AF65-F5344CB8AC3E}">
        <p14:creationId xmlns:p14="http://schemas.microsoft.com/office/powerpoint/2010/main" val="2638450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97463D-1AD7-4AE5-B127-C97A140E0419}" type="slidenum">
              <a:rPr lang="en-US" smtClean="0"/>
              <a:t>21</a:t>
            </a:fld>
            <a:endParaRPr lang="en-US"/>
          </a:p>
        </p:txBody>
      </p:sp>
    </p:spTree>
    <p:extLst>
      <p:ext uri="{BB962C8B-B14F-4D97-AF65-F5344CB8AC3E}">
        <p14:creationId xmlns:p14="http://schemas.microsoft.com/office/powerpoint/2010/main" val="4186846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for our</a:t>
            </a:r>
            <a:r>
              <a:rPr lang="en-US" baseline="0" dirty="0" smtClean="0"/>
              <a:t> “</a:t>
            </a:r>
            <a:r>
              <a:rPr lang="en-US" baseline="0" dirty="0" err="1" smtClean="0"/>
              <a:t>goForward</a:t>
            </a:r>
            <a:r>
              <a:rPr lang="en-US" baseline="0" dirty="0" smtClean="0"/>
              <a:t>” method, we pass as parameters the two objects we are “racing” – the first parameter is called “</a:t>
            </a:r>
            <a:r>
              <a:rPr lang="en-US" baseline="0" dirty="0" err="1" smtClean="0"/>
              <a:t>whoMoves</a:t>
            </a:r>
            <a:r>
              <a:rPr lang="en-US" baseline="0" dirty="0" smtClean="0"/>
              <a:t>” is the person who should “move” – but then we will need to check the distance between </a:t>
            </a:r>
            <a:r>
              <a:rPr lang="en-US" baseline="0" dirty="0" err="1" smtClean="0"/>
              <a:t>whoMoves</a:t>
            </a:r>
            <a:r>
              <a:rPr lang="en-US" baseline="0" dirty="0" smtClean="0"/>
              <a:t> object and the other object.   The question we’ll look at is what should that check look like – if we want it to evaluate to true when the game should “be over” (both objects disappear below the ground).</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22</a:t>
            </a:fld>
            <a:endParaRPr lang="en-US"/>
          </a:p>
        </p:txBody>
      </p:sp>
    </p:spTree>
    <p:extLst>
      <p:ext uri="{BB962C8B-B14F-4D97-AF65-F5344CB8AC3E}">
        <p14:creationId xmlns:p14="http://schemas.microsoft.com/office/powerpoint/2010/main" val="817061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Write</a:t>
            </a:r>
            <a:r>
              <a:rPr lang="en-US" baseline="0" dirty="0" smtClean="0"/>
              <a:t> a </a:t>
            </a:r>
            <a:r>
              <a:rPr lang="en-US" baseline="0" dirty="0" err="1" smtClean="0"/>
              <a:t>boolean</a:t>
            </a:r>
            <a:r>
              <a:rPr lang="en-US" baseline="0" dirty="0" smtClean="0"/>
              <a:t> expression to match the situation where two objects are more than 1 meter apart from each other.</a:t>
            </a:r>
            <a:endParaRPr lang="en-US" dirty="0" smtClean="0"/>
          </a:p>
          <a:p>
            <a:endParaRPr lang="en-US" dirty="0" smtClean="0"/>
          </a:p>
          <a:p>
            <a:r>
              <a:rPr lang="en-US" dirty="0" smtClean="0"/>
              <a:t>Correct Answer and Why: </a:t>
            </a:r>
          </a:p>
          <a:p>
            <a:r>
              <a:rPr lang="en-US" dirty="0" smtClean="0"/>
              <a:t>A.  We want the game</a:t>
            </a:r>
            <a:r>
              <a:rPr lang="en-US" baseline="0" dirty="0" smtClean="0"/>
              <a:t> to be over (the part in the “then part”) to happen when the two objects get more than 1 meter apart.  We use the absolute value to hand the case where either could be in front of the other.</a:t>
            </a:r>
            <a:br>
              <a:rPr lang="en-US" baseline="0" dirty="0" smtClean="0"/>
            </a:br>
            <a:r>
              <a:rPr lang="en-US" baseline="0" dirty="0" smtClean="0"/>
              <a:t/>
            </a:r>
            <a:br>
              <a:rPr lang="en-US" baseline="0" dirty="0" smtClean="0"/>
            </a:br>
            <a:r>
              <a:rPr lang="en-US" baseline="0" dirty="0" smtClean="0"/>
              <a:t>Incorrect Answer and Why students might choose them:</a:t>
            </a:r>
          </a:p>
          <a:p>
            <a:r>
              <a:rPr lang="en-US" baseline="0" dirty="0" smtClean="0"/>
              <a:t>B) This is the REVERSE of what we want</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797463D-1AD7-4AE5-B127-C97A140E0419}" type="slidenum">
              <a:rPr lang="en-US" smtClean="0"/>
              <a:t>23</a:t>
            </a:fld>
            <a:endParaRPr lang="en-US"/>
          </a:p>
        </p:txBody>
      </p:sp>
    </p:spTree>
    <p:extLst>
      <p:ext uri="{BB962C8B-B14F-4D97-AF65-F5344CB8AC3E}">
        <p14:creationId xmlns:p14="http://schemas.microsoft.com/office/powerpoint/2010/main" val="2841572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Having</a:t>
            </a:r>
            <a:r>
              <a:rPr lang="en-US" baseline="0" dirty="0" smtClean="0"/>
              <a:t> just “written” a line of code to implement a specific design for a game, can students correctly interpret in English words what that </a:t>
            </a:r>
            <a:r>
              <a:rPr lang="en-US" baseline="0" dirty="0" err="1" smtClean="0"/>
              <a:t>boolean</a:t>
            </a:r>
            <a:r>
              <a:rPr lang="en-US" baseline="0" dirty="0" smtClean="0"/>
              <a:t> expression controlling an if statement DOES?  Specifically that it has two implications – one when it is true and one when it is false. </a:t>
            </a:r>
            <a:endParaRPr lang="en-US" dirty="0" smtClean="0"/>
          </a:p>
          <a:p>
            <a:endParaRPr lang="en-US" dirty="0" smtClean="0"/>
          </a:p>
          <a:p>
            <a:r>
              <a:rPr lang="en-US" dirty="0" smtClean="0"/>
              <a:t>Correct Answer and Why:</a:t>
            </a:r>
          </a:p>
          <a:p>
            <a:r>
              <a:rPr lang="en-US" dirty="0" smtClean="0"/>
              <a:t>B:</a:t>
            </a:r>
            <a:r>
              <a:rPr lang="en-US" baseline="0" dirty="0" smtClean="0"/>
              <a:t>  two statements are true: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Statement 1: </a:t>
            </a:r>
            <a:r>
              <a:rPr lang="en-US" dirty="0" smtClean="0"/>
              <a:t>It evaluates to true when the game should be over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Statement 4: </a:t>
            </a:r>
            <a:r>
              <a:rPr lang="en-US" dirty="0" smtClean="0"/>
              <a:t>It evaluates to false when nothing should happen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&lt;Discussion</a:t>
            </a:r>
            <a:r>
              <a:rPr lang="en-US" baseline="0" dirty="0" smtClean="0"/>
              <a:t> suggestion:  Go back two slides to the “structure” and say, this is what was set up.  And we were selecting the code that would be true when it was time for the game to be over – that is when the two objects got “too far” from each other.  But the opposite case is something else to be clear on.  In this case when that are not “too far” from each other – nothing should happen.  That will allow the game to continue.  That is keys can be pushed which trigger events causing each object to move.&gt;</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24</a:t>
            </a:fld>
            <a:endParaRPr lang="en-US"/>
          </a:p>
        </p:txBody>
      </p:sp>
    </p:spTree>
    <p:extLst>
      <p:ext uri="{BB962C8B-B14F-4D97-AF65-F5344CB8AC3E}">
        <p14:creationId xmlns:p14="http://schemas.microsoft.com/office/powerpoint/2010/main" val="2059361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So what we just did was figure out what our </a:t>
            </a:r>
            <a:r>
              <a:rPr lang="en-US" dirty="0" err="1" smtClean="0"/>
              <a:t>boolean</a:t>
            </a:r>
            <a:r>
              <a:rPr lang="en-US" dirty="0" smtClean="0"/>
              <a:t> expression should be to control the if statement that will make</a:t>
            </a:r>
            <a:r>
              <a:rPr lang="en-US" baseline="0" dirty="0" smtClean="0"/>
              <a:t> the game end when the objects are “too far” apart.  Let’s go do that in Alice.</a:t>
            </a:r>
          </a:p>
          <a:p>
            <a:endParaRPr lang="en-US" baseline="0" dirty="0" smtClean="0"/>
          </a:p>
          <a:p>
            <a:r>
              <a:rPr lang="en-US" baseline="0" dirty="0" smtClean="0"/>
              <a:t>THEN: </a:t>
            </a:r>
          </a:p>
          <a:p>
            <a:r>
              <a:rPr lang="en-US" dirty="0" smtClean="0"/>
              <a:t>That’s complex</a:t>
            </a:r>
            <a:r>
              <a:rPr lang="en-US" baseline="0" dirty="0" smtClean="0"/>
              <a:t> what with the whole absolute value thing.  AND what if there are different “places” in the game you would like to check for something being “too far apart” from something else?  Or what if you had another pair of objects racing as well and needed to check if THEY were too far apart from each other.  We might like to have that “calculation” that gives back a </a:t>
            </a:r>
            <a:r>
              <a:rPr lang="en-US" baseline="0" dirty="0" err="1" smtClean="0"/>
              <a:t>boolean</a:t>
            </a:r>
            <a:r>
              <a:rPr lang="en-US" baseline="0" dirty="0" smtClean="0"/>
              <a:t> value (true or false) in a function so it’s easy to “call” and re-use in various places.  So let’s see how we would create a function that returns a </a:t>
            </a:r>
            <a:r>
              <a:rPr lang="en-US" baseline="0" dirty="0" err="1" smtClean="0"/>
              <a:t>boolean</a:t>
            </a:r>
            <a:r>
              <a:rPr lang="en-US" baseline="0" dirty="0" smtClean="0"/>
              <a:t> value (rather than a Number one like we did last section). And use that function. </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25</a:t>
            </a:fld>
            <a:endParaRPr lang="en-US"/>
          </a:p>
        </p:txBody>
      </p:sp>
    </p:spTree>
    <p:extLst>
      <p:ext uri="{BB962C8B-B14F-4D97-AF65-F5344CB8AC3E}">
        <p14:creationId xmlns:p14="http://schemas.microsoft.com/office/powerpoint/2010/main" val="41868460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We could get the exact same behavior</a:t>
            </a:r>
            <a:r>
              <a:rPr lang="en-US" baseline="0" dirty="0" smtClean="0"/>
              <a:t> by having the “opposite” expression, then moving what was in the “then portion” into the else portion and vice versa (though this doesn’t QUITE do it).</a:t>
            </a:r>
            <a:endParaRPr lang="en-US" dirty="0" smtClean="0"/>
          </a:p>
          <a:p>
            <a:endParaRPr lang="en-US" dirty="0" smtClean="0"/>
          </a:p>
          <a:p>
            <a:r>
              <a:rPr lang="en-US" dirty="0" smtClean="0"/>
              <a:t>Correct</a:t>
            </a:r>
            <a:r>
              <a:rPr lang="en-US" baseline="0" dirty="0" smtClean="0"/>
              <a:t> Answer and Why:</a:t>
            </a:r>
          </a:p>
          <a:p>
            <a:pPr marL="228600" indent="-228600">
              <a:buAutoNum type="alphaUcPeriod" startAt="3"/>
            </a:pPr>
            <a:r>
              <a:rPr lang="en-US" dirty="0" smtClean="0"/>
              <a:t>This causes the “game </a:t>
            </a:r>
            <a:r>
              <a:rPr lang="en-US" baseline="0" dirty="0" smtClean="0"/>
              <a:t>over” code (the two statements in the </a:t>
            </a:r>
            <a:r>
              <a:rPr lang="en-US" baseline="0" dirty="0" err="1" smtClean="0"/>
              <a:t>DoTogether</a:t>
            </a:r>
            <a:r>
              <a:rPr lang="en-US" baseline="0" dirty="0" smtClean="0"/>
              <a:t> – moving the objects 10 meters underground) when their distance is EXACTLY one meter OR MORE (&gt;= 1) apart.  (That is you only keep playing if distance LESS THAN one meter).  But that’s not what we had before.  Before (go back to slide 19 and review correct answer A).  We had game over happen when the two objects were MORE THAN one meter apart.  Not EQUAL TO OR MORE than one meter apart.</a:t>
            </a:r>
            <a:br>
              <a:rPr lang="en-US" baseline="0" dirty="0" smtClean="0"/>
            </a:br>
            <a:endParaRPr lang="en-US" dirty="0" smtClean="0"/>
          </a:p>
          <a:p>
            <a:r>
              <a:rPr lang="en-US" dirty="0" smtClean="0"/>
              <a:t>Incorrect Answer</a:t>
            </a:r>
            <a:r>
              <a:rPr lang="en-US" baseline="0" dirty="0" smtClean="0"/>
              <a:t>s and Why students might choose them:</a:t>
            </a:r>
          </a:p>
          <a:p>
            <a:pPr marL="228600" indent="-228600">
              <a:buAutoNum type="alphaUcPeriod"/>
            </a:pPr>
            <a:r>
              <a:rPr lang="en-US" baseline="0" dirty="0" smtClean="0"/>
              <a:t>Is very frequently chosen.  Students who “get” if statements but aren’t sufficiently detailed enough will pick A.  If the expression was &lt;= 1 THEN this would be the same.  It would do nothing UNLESS the objects were MORE THAT one meter apart</a:t>
            </a:r>
          </a:p>
          <a:p>
            <a:pPr marL="228600" indent="-228600">
              <a:buAutoNum type="alphaUcPeriod"/>
            </a:pPr>
            <a:r>
              <a:rPr lang="en-US" baseline="0" dirty="0" smtClean="0"/>
              <a:t>If students get “turned around” they might guess this.   Or if they don’t notice the &lt; where instead we had &gt;</a:t>
            </a:r>
          </a:p>
          <a:p>
            <a:pPr marL="0" indent="0">
              <a:buNone/>
            </a:pP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26</a:t>
            </a:fld>
            <a:endParaRPr lang="en-US"/>
          </a:p>
        </p:txBody>
      </p:sp>
    </p:spTree>
    <p:extLst>
      <p:ext uri="{BB962C8B-B14F-4D97-AF65-F5344CB8AC3E}">
        <p14:creationId xmlns:p14="http://schemas.microsoft.com/office/powerpoint/2010/main" val="3156219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Oh, come on!  Like that really matters!  Would you even be able to tell</a:t>
            </a:r>
            <a:r>
              <a:rPr lang="en-US" baseline="0" dirty="0" smtClean="0"/>
              <a:t> the difference between 1 meter and more than one meter apart?</a:t>
            </a:r>
          </a:p>
          <a:p>
            <a:r>
              <a:rPr lang="en-US" baseline="0" dirty="0" smtClean="0"/>
              <a:t>Maybe not in Alice.  But what if you were writing the code I use to assign grades (which you WILL do in just a week or two when we do if statements in Excel – yes Excel has if statements TOO!)?</a:t>
            </a:r>
          </a:p>
          <a:p>
            <a:endParaRPr lang="en-US" baseline="0" dirty="0" smtClean="0"/>
          </a:p>
          <a:p>
            <a:r>
              <a:rPr lang="en-US" baseline="0" dirty="0" smtClean="0"/>
              <a:t>If we mistakenly wrote that you needed &gt;90% to get an A, instead of &gt;= 90% to get an A, you would be really unhappy!  And there are many computing applications you expect to be highly precise.  Computers that monitor radiation amounts for cancer patients.  The “collision” detection algorithms for airplane we’ve seen.  What else can you imagine?</a:t>
            </a:r>
          </a:p>
          <a:p>
            <a:endParaRPr lang="en-US" baseline="0" dirty="0" smtClean="0"/>
          </a:p>
        </p:txBody>
      </p:sp>
      <p:sp>
        <p:nvSpPr>
          <p:cNvPr id="4" name="Slide Number Placeholder 3"/>
          <p:cNvSpPr>
            <a:spLocks noGrp="1"/>
          </p:cNvSpPr>
          <p:nvPr>
            <p:ph type="sldNum" sz="quarter" idx="10"/>
          </p:nvPr>
        </p:nvSpPr>
        <p:spPr/>
        <p:txBody>
          <a:bodyPr/>
          <a:lstStyle/>
          <a:p>
            <a:fld id="{6797463D-1AD7-4AE5-B127-C97A140E0419}" type="slidenum">
              <a:rPr lang="en-US" smtClean="0"/>
              <a:t>27</a:t>
            </a:fld>
            <a:endParaRPr lang="en-US"/>
          </a:p>
        </p:txBody>
      </p:sp>
    </p:spTree>
    <p:extLst>
      <p:ext uri="{BB962C8B-B14F-4D97-AF65-F5344CB8AC3E}">
        <p14:creationId xmlns:p14="http://schemas.microsoft.com/office/powerpoint/2010/main" val="850971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Leave</a:t>
            </a:r>
            <a:r>
              <a:rPr lang="en-US" baseline="0" dirty="0" smtClean="0"/>
              <a:t> this as practice for students</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28</a:t>
            </a:fld>
            <a:endParaRPr lang="en-US"/>
          </a:p>
        </p:txBody>
      </p:sp>
    </p:spTree>
    <p:extLst>
      <p:ext uri="{BB962C8B-B14F-4D97-AF65-F5344CB8AC3E}">
        <p14:creationId xmlns:p14="http://schemas.microsoft.com/office/powerpoint/2010/main" val="985376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the way, I know some of you may be wondering…. This is Alice.  You’ve told us this isn’t a “real” programming language – in that people don’t use it as professionals in software development.  But what you SHOULD know is that it really IS quite real and has been designed so that what you learn and see in Alice code is REALLY REALLY close to what real programs do and look like.  For example, of of the common programming languages companies hire people to program in, and the most popular language for beginning courses for computer science majors is Java.  </a:t>
            </a:r>
          </a:p>
          <a:p>
            <a:endParaRPr lang="en-US" baseline="0" dirty="0" smtClean="0"/>
          </a:p>
          <a:p>
            <a:r>
              <a:rPr lang="en-US" baseline="0" dirty="0" smtClean="0"/>
              <a:t>Here we see the </a:t>
            </a:r>
            <a:r>
              <a:rPr lang="en-US" baseline="0" dirty="0" err="1" smtClean="0"/>
              <a:t>avoidCollision</a:t>
            </a:r>
            <a:r>
              <a:rPr lang="en-US" baseline="0" dirty="0" smtClean="0"/>
              <a:t> method you worked with in chapter 6.2.  It’s called when the aircraft are “too close” together. It checks if </a:t>
            </a:r>
            <a:r>
              <a:rPr lang="en-US" baseline="0" dirty="0" err="1" smtClean="0"/>
              <a:t>aircraftOne</a:t>
            </a:r>
            <a:r>
              <a:rPr lang="en-US" baseline="0" dirty="0" smtClean="0"/>
              <a:t> is above aircraft2 … then make </a:t>
            </a:r>
            <a:r>
              <a:rPr lang="en-US" baseline="0" dirty="0" err="1" smtClean="0"/>
              <a:t>aircraftone</a:t>
            </a:r>
            <a:r>
              <a:rPr lang="en-US" baseline="0" dirty="0" smtClean="0"/>
              <a:t> move up and aircraft2 move down.  Otherwise, do the opposite – make 2 more down and 1 move up.  </a:t>
            </a:r>
          </a:p>
          <a:p>
            <a:r>
              <a:rPr lang="en-US" baseline="0" dirty="0" smtClean="0"/>
              <a:t>What would this code look like if you programmed it for a game company using the Java programming language?</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29</a:t>
            </a:fld>
            <a:endParaRPr lang="en-US"/>
          </a:p>
        </p:txBody>
      </p:sp>
    </p:spTree>
    <p:extLst>
      <p:ext uri="{BB962C8B-B14F-4D97-AF65-F5344CB8AC3E}">
        <p14:creationId xmlns:p14="http://schemas.microsoft.com/office/powerpoint/2010/main" val="33682016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Java code</a:t>
            </a:r>
            <a:r>
              <a:rPr lang="en-US" baseline="0" dirty="0" smtClean="0"/>
              <a:t> for the same method.  And, yes, they call them methods in Java.  </a:t>
            </a:r>
            <a:br>
              <a:rPr lang="en-US" baseline="0" dirty="0" smtClean="0"/>
            </a:br>
            <a:r>
              <a:rPr lang="en-US" baseline="0" dirty="0" smtClean="0"/>
              <a:t>So, there’s a bunch of funky language that doesn’t mean much to you like the “public class Example” stuff.  But don’t worry – that’s “boilerplate” – that means stuff that always goes there and doesn’t change much.  It’s just formality and a kind of structure.  Kind of like if you bring up a </a:t>
            </a:r>
            <a:r>
              <a:rPr lang="en-US" baseline="0" dirty="0" err="1" smtClean="0"/>
              <a:t>facebook</a:t>
            </a:r>
            <a:r>
              <a:rPr lang="en-US" baseline="0" dirty="0" smtClean="0"/>
              <a:t> page, it has a specific structure and parts, even if the “text” in those parts will vary (based on who posted on your wall, etc.).</a:t>
            </a:r>
          </a:p>
          <a:p>
            <a:endParaRPr lang="en-US" baseline="0" dirty="0" smtClean="0"/>
          </a:p>
          <a:p>
            <a:r>
              <a:rPr lang="en-US" baseline="0" dirty="0" smtClean="0"/>
              <a:t>Let’s look for commonalities.  </a:t>
            </a:r>
          </a:p>
          <a:p>
            <a:r>
              <a:rPr lang="en-US" baseline="0" dirty="0" smtClean="0"/>
              <a:t>Method Name:  see “</a:t>
            </a:r>
            <a:r>
              <a:rPr lang="en-US" baseline="0" dirty="0" err="1" smtClean="0"/>
              <a:t>avoidCollision</a:t>
            </a:r>
            <a:r>
              <a:rPr lang="en-US" baseline="0" dirty="0" smtClean="0"/>
              <a:t>”?  That line is declaring the method called </a:t>
            </a:r>
            <a:r>
              <a:rPr lang="en-US" baseline="0" dirty="0" err="1" smtClean="0"/>
              <a:t>avoidCollision</a:t>
            </a:r>
            <a:r>
              <a:rPr lang="en-US" baseline="0" dirty="0" smtClean="0"/>
              <a:t>.  It’s called the method header – just like in Alice.</a:t>
            </a:r>
          </a:p>
          <a:p>
            <a:r>
              <a:rPr lang="en-US" baseline="0" dirty="0" smtClean="0"/>
              <a:t>And just like in Alice, right after the method name is any parameters that are needed for the method.  In this case there were two – an Object </a:t>
            </a:r>
            <a:r>
              <a:rPr lang="en-US" baseline="0" dirty="0" err="1" smtClean="0"/>
              <a:t>aircraftOne</a:t>
            </a:r>
            <a:r>
              <a:rPr lang="en-US" baseline="0" dirty="0" smtClean="0"/>
              <a:t> and another Object </a:t>
            </a:r>
            <a:r>
              <a:rPr lang="en-US" baseline="0" dirty="0" err="1" smtClean="0"/>
              <a:t>aircraftTwo</a:t>
            </a:r>
            <a:r>
              <a:rPr lang="en-US" baseline="0" dirty="0" smtClean="0"/>
              <a:t>.  And look !  They even are in parentheses!  We are used to that from Alice!</a:t>
            </a:r>
          </a:p>
          <a:p>
            <a:endParaRPr lang="en-US" baseline="0" dirty="0" smtClean="0"/>
          </a:p>
          <a:p>
            <a:r>
              <a:rPr lang="en-US" baseline="0" dirty="0" smtClean="0"/>
              <a:t>Next, in the method we can see there’s an if statement.  We can see the </a:t>
            </a:r>
            <a:r>
              <a:rPr lang="en-US" baseline="0" dirty="0" err="1" smtClean="0"/>
              <a:t>boolean</a:t>
            </a:r>
            <a:r>
              <a:rPr lang="en-US" baseline="0" dirty="0" smtClean="0"/>
              <a:t> expression that comes right after the word if – and it looks just like the function call we saw in Alice.  It says is </a:t>
            </a:r>
            <a:r>
              <a:rPr lang="en-US" baseline="0" dirty="0" err="1" smtClean="0"/>
              <a:t>aircraftOne</a:t>
            </a:r>
            <a:r>
              <a:rPr lang="en-US" baseline="0" dirty="0" smtClean="0"/>
              <a:t> </a:t>
            </a:r>
            <a:r>
              <a:rPr lang="en-US" baseline="0" dirty="0" err="1" smtClean="0"/>
              <a:t>isAbove</a:t>
            </a:r>
            <a:r>
              <a:rPr lang="en-US" baseline="0" dirty="0" smtClean="0"/>
              <a:t> </a:t>
            </a:r>
            <a:r>
              <a:rPr lang="en-US" baseline="0" dirty="0" err="1" smtClean="0"/>
              <a:t>aircraftTwo</a:t>
            </a:r>
            <a:r>
              <a:rPr lang="en-US" baseline="0" dirty="0" smtClean="0"/>
              <a:t> – and that returns either true or false.</a:t>
            </a:r>
          </a:p>
          <a:p>
            <a:endParaRPr lang="en-US" baseline="0" dirty="0" smtClean="0"/>
          </a:p>
          <a:p>
            <a:r>
              <a:rPr lang="en-US" baseline="0" dirty="0" smtClean="0"/>
              <a:t>Java doesn’t have tiles to indicate what is part of an if statement, etc.  Instead they have to use { } (called curly brackets).  So you can see that the “then part” comes in the first set of  { } curly brackets after the if and the “else part” comes in the { } curly brackets after the word “else”.</a:t>
            </a:r>
          </a:p>
          <a:p>
            <a:endParaRPr lang="en-US" baseline="0" dirty="0" smtClean="0"/>
          </a:p>
          <a:p>
            <a:r>
              <a:rPr lang="en-US" baseline="0" dirty="0" smtClean="0"/>
              <a:t>So – even though we aren’t teaching you Java – we really are teaching you everything you would need to know about the concepts behind Java and all programming languages that control computers in all forms.  We just don’t make you type a bunch of things out – and have to deal with spelling mistakes and forgetting to put in those { } curly brackets, etc.  But if you go on to take a programming course in Java or C++ or Python, or whatever, you will be VERY comfortable with the things you will be asked to do.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30</a:t>
            </a:fld>
            <a:endParaRPr lang="en-US"/>
          </a:p>
        </p:txBody>
      </p:sp>
    </p:spTree>
    <p:extLst>
      <p:ext uri="{BB962C8B-B14F-4D97-AF65-F5344CB8AC3E}">
        <p14:creationId xmlns:p14="http://schemas.microsoft.com/office/powerpoint/2010/main" val="3739985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Relational operators</a:t>
            </a:r>
            <a:r>
              <a:rPr lang="en-US" baseline="0" dirty="0" smtClean="0"/>
              <a:t> compare two numerical values to evaluate to or produce a </a:t>
            </a:r>
            <a:r>
              <a:rPr lang="en-US" baseline="0" dirty="0" err="1" smtClean="0"/>
              <a:t>boolean</a:t>
            </a:r>
            <a:r>
              <a:rPr lang="en-US" baseline="0" dirty="0" smtClean="0"/>
              <a:t> value (one that is true or false).  We will be using </a:t>
            </a:r>
            <a:r>
              <a:rPr lang="en-US" baseline="0" dirty="0" err="1" smtClean="0"/>
              <a:t>boolean</a:t>
            </a:r>
            <a:r>
              <a:rPr lang="en-US" baseline="0" dirty="0" smtClean="0"/>
              <a:t> values (or </a:t>
            </a:r>
            <a:r>
              <a:rPr lang="en-US" baseline="0" dirty="0" err="1" smtClean="0"/>
              <a:t>boolean</a:t>
            </a:r>
            <a:r>
              <a:rPr lang="en-US" baseline="0" dirty="0" smtClean="0"/>
              <a:t> expressions – expressions that resolve to </a:t>
            </a:r>
            <a:r>
              <a:rPr lang="en-US" baseline="0" dirty="0" err="1" smtClean="0"/>
              <a:t>boolean</a:t>
            </a:r>
            <a:r>
              <a:rPr lang="en-US" baseline="0" dirty="0" smtClean="0"/>
              <a:t> values) to control if statements and their execution.</a:t>
            </a:r>
            <a:endParaRPr lang="en-US" dirty="0" smtClean="0"/>
          </a:p>
          <a:p>
            <a:endParaRPr lang="en-US" dirty="0" smtClean="0"/>
          </a:p>
          <a:p>
            <a:r>
              <a:rPr lang="en-US" dirty="0" smtClean="0"/>
              <a:t>Correct</a:t>
            </a:r>
            <a:r>
              <a:rPr lang="en-US" baseline="0" dirty="0" smtClean="0"/>
              <a:t> Answer and Why:</a:t>
            </a:r>
          </a:p>
          <a:p>
            <a:pPr marL="228600" indent="-228600">
              <a:buAutoNum type="alphaUcPeriod" startAt="4"/>
            </a:pPr>
            <a:r>
              <a:rPr lang="en-US" dirty="0" smtClean="0"/>
              <a:t>If</a:t>
            </a:r>
            <a:r>
              <a:rPr lang="en-US" baseline="0" dirty="0" smtClean="0"/>
              <a:t> we have a + b or 3 + 4 then that produces a numerical value (e.g. 7), not a </a:t>
            </a:r>
            <a:r>
              <a:rPr lang="en-US" baseline="0" dirty="0" err="1" smtClean="0"/>
              <a:t>boolean</a:t>
            </a:r>
            <a:r>
              <a:rPr lang="en-US" baseline="0" dirty="0" smtClean="0"/>
              <a:t> value.  All the other operators compare two numerical values and “produce” a </a:t>
            </a:r>
            <a:r>
              <a:rPr lang="en-US" baseline="0" dirty="0" err="1" smtClean="0"/>
              <a:t>boolean</a:t>
            </a:r>
            <a:r>
              <a:rPr lang="en-US" baseline="0" dirty="0" smtClean="0"/>
              <a:t> value – either true or false.  All relational operators are essentially “asking” is the value on the left not equal to the value on the right (for a), equal to the value on the right (for b), less than or equal to the value on the right (for c). Etc.</a:t>
            </a:r>
          </a:p>
          <a:p>
            <a:pPr marL="228600" indent="-228600">
              <a:buAutoNum type="alphaUcPeriod" startAt="4"/>
            </a:pPr>
            <a:endParaRPr lang="en-US" baseline="0" dirty="0" smtClean="0"/>
          </a:p>
          <a:p>
            <a:pPr marL="0" indent="0">
              <a:buNone/>
            </a:pPr>
            <a:r>
              <a:rPr lang="en-US" baseline="0" dirty="0" smtClean="0"/>
              <a:t>Incorrect Answers and Why Students Might Choose Them:</a:t>
            </a:r>
          </a:p>
          <a:p>
            <a:pPr marL="228600" indent="-228600">
              <a:buAutoNum type="alphaUcPeriod"/>
            </a:pPr>
            <a:r>
              <a:rPr lang="en-US" baseline="0" dirty="0" smtClean="0"/>
              <a:t>!= asks is “not equal to” -- ! Is a common computing term for “not”</a:t>
            </a:r>
          </a:p>
          <a:p>
            <a:pPr marL="228600" indent="-228600">
              <a:buAutoNum type="alphaUcPeriod"/>
            </a:pPr>
            <a:r>
              <a:rPr lang="en-US" baseline="0" dirty="0" smtClean="0"/>
              <a:t>== asks “is equal to”</a:t>
            </a:r>
          </a:p>
          <a:p>
            <a:pPr marL="228600" indent="-228600">
              <a:buAutoNum type="alphaUcPeriod"/>
            </a:pP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4</a:t>
            </a:fld>
            <a:endParaRPr lang="en-US"/>
          </a:p>
        </p:txBody>
      </p:sp>
    </p:spTree>
    <p:extLst>
      <p:ext uri="{BB962C8B-B14F-4D97-AF65-F5344CB8AC3E}">
        <p14:creationId xmlns:p14="http://schemas.microsoft.com/office/powerpoint/2010/main" val="17139855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I</a:t>
            </a:r>
            <a:r>
              <a:rPr lang="en-US" baseline="0" dirty="0" smtClean="0"/>
              <a:t> am going to show you some code I wrote and I want you to evaluate it.  Why?  Because previously in our class for the final “Alice projects” some students used if statements in weird and wrong ways.  Some people had code that said</a:t>
            </a:r>
          </a:p>
          <a:p>
            <a:endParaRPr lang="en-US" baseline="0" dirty="0" smtClean="0"/>
          </a:p>
          <a:p>
            <a:r>
              <a:rPr lang="en-US" baseline="0" dirty="0" smtClean="0"/>
              <a:t>If true or false</a:t>
            </a:r>
          </a:p>
          <a:p>
            <a:r>
              <a:rPr lang="en-US" dirty="0" smtClean="0"/>
              <a:t>What’s with that?  You mean ALWAYS?  True</a:t>
            </a:r>
            <a:r>
              <a:rPr lang="en-US" baseline="0" dirty="0" smtClean="0"/>
              <a:t> or false is … true!  Then why have an if statement?  You don’t need one!  (Oh, they saw they were “supposed to use” an if statement and couldn’t figure out how, so they did that.  That only shows they don’t know what if statements are for).  Or maybe just “if true” – uh, same thing!  It always happens!</a:t>
            </a:r>
          </a:p>
          <a:p>
            <a:endParaRPr lang="en-US" baseline="0" dirty="0" smtClean="0"/>
          </a:p>
          <a:p>
            <a:r>
              <a:rPr lang="en-US" baseline="0" dirty="0" smtClean="0"/>
              <a:t>If () with an empty “body”  -- like it didn’t control any code at ALL (pictured).  Huh?</a:t>
            </a:r>
          </a:p>
          <a:p>
            <a:endParaRPr lang="en-US" baseline="0" dirty="0" smtClean="0"/>
          </a:p>
          <a:p>
            <a:r>
              <a:rPr lang="en-US" baseline="0" dirty="0" smtClean="0"/>
              <a:t>Things were backwards – that is did the opposite of what it was supposed to do.  This is just being sloppy and not checking it.</a:t>
            </a:r>
          </a:p>
          <a:p>
            <a:endParaRPr lang="en-US" baseline="0" dirty="0" smtClean="0"/>
          </a:p>
          <a:p>
            <a:r>
              <a:rPr lang="en-US" baseline="0" dirty="0" smtClean="0"/>
              <a:t>No code in the then part (Do Nothing) and some code in the else part.  OK, so “officially” this isn’t an error.  But it’s wrong.  It’s just weird.  Computer scientists don’t do that.  It’s like writing the conclusions of  a paper before the last section.  It’s just wacky.  OK – maybe you were working with it and were struggling and eventually got it to work that way.  But then modify the expression to be the opposite and switch it around so that the code you want to control execution of  comes in the “then part” and leave the “else part” blank.  That’s just the standard.  Because it’s so much easier for another person to read.</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797463D-1AD7-4AE5-B127-C97A140E0419}" type="slidenum">
              <a:rPr lang="en-US" smtClean="0"/>
              <a:t>31</a:t>
            </a:fld>
            <a:endParaRPr lang="en-US"/>
          </a:p>
        </p:txBody>
      </p:sp>
    </p:spTree>
    <p:extLst>
      <p:ext uri="{BB962C8B-B14F-4D97-AF65-F5344CB8AC3E}">
        <p14:creationId xmlns:p14="http://schemas.microsoft.com/office/powerpoint/2010/main" val="18737709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imagine my project.</a:t>
            </a:r>
            <a:r>
              <a:rPr lang="en-US" baseline="0" dirty="0" smtClean="0"/>
              <a:t>  Let’s have you critically analyze it so you can not make the same mistake yourself.</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32</a:t>
            </a:fld>
            <a:endParaRPr lang="en-US"/>
          </a:p>
        </p:txBody>
      </p:sp>
    </p:spTree>
    <p:extLst>
      <p:ext uri="{BB962C8B-B14F-4D97-AF65-F5344CB8AC3E}">
        <p14:creationId xmlns:p14="http://schemas.microsoft.com/office/powerpoint/2010/main" val="15849970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First:  So here’s the world setup on the left. Assume it is like this. We</a:t>
            </a:r>
            <a:r>
              <a:rPr lang="en-US" baseline="0" dirty="0" smtClean="0"/>
              <a:t> have a tree and a boy and girl who are 5 meters from the tree.  This code shown here then happens.  How would you analyze it?</a:t>
            </a:r>
          </a:p>
          <a:p>
            <a:endParaRPr lang="en-US" dirty="0" smtClean="0"/>
          </a:p>
          <a:p>
            <a:r>
              <a:rPr lang="en-US" dirty="0" smtClean="0"/>
              <a:t>Big Idea:  Don’t write an if statement where</a:t>
            </a:r>
            <a:r>
              <a:rPr lang="en-US" baseline="0" dirty="0" smtClean="0"/>
              <a:t> the expression will ALWAYS evaluate to the SAME thing (either always true or always false).  This just shows you don’t understand what an if statement is for.</a:t>
            </a:r>
            <a:endParaRPr lang="en-US" dirty="0" smtClean="0"/>
          </a:p>
          <a:p>
            <a:endParaRPr lang="en-US" dirty="0" smtClean="0"/>
          </a:p>
          <a:p>
            <a:r>
              <a:rPr lang="en-US" dirty="0" smtClean="0"/>
              <a:t>Correct answer:</a:t>
            </a:r>
          </a:p>
          <a:p>
            <a:pPr marL="228600" indent="-228600">
              <a:buAutoNum type="alphaUcPeriod" startAt="4"/>
            </a:pPr>
            <a:r>
              <a:rPr lang="en-US" dirty="0" smtClean="0"/>
              <a:t>Since</a:t>
            </a:r>
            <a:r>
              <a:rPr lang="en-US" baseline="0" dirty="0" smtClean="0"/>
              <a:t> the objects</a:t>
            </a:r>
            <a:r>
              <a:rPr lang="en-US" dirty="0" smtClean="0"/>
              <a:t> start</a:t>
            </a:r>
            <a:r>
              <a:rPr lang="en-US" baseline="0" dirty="0" smtClean="0"/>
              <a:t> off 5 meters away and walk 4 meters towards the tree you WILL ALWAYS end up close enough!!!   That is – the girl’s distance to the tree will ALWAYS be less than 2 meters. SO, why have an if statement?  It doesn’t make any sense in this setup!  It will always evaluate to true, so it’s nonsensical to use an if!</a:t>
            </a:r>
            <a:br>
              <a:rPr lang="en-US" baseline="0" dirty="0" smtClean="0"/>
            </a:br>
            <a:r>
              <a:rPr lang="en-US" baseline="0" dirty="0" smtClean="0"/>
              <a:t> </a:t>
            </a:r>
          </a:p>
          <a:p>
            <a:pPr marL="0" indent="0">
              <a:buNone/>
            </a:pPr>
            <a:r>
              <a:rPr lang="en-US" baseline="0" dirty="0" smtClean="0"/>
              <a:t>Explanations:</a:t>
            </a:r>
          </a:p>
          <a:p>
            <a:pPr marL="228600" indent="-228600">
              <a:buAutoNum type="alphaUcPeriod"/>
            </a:pPr>
            <a:r>
              <a:rPr lang="en-US" baseline="0" dirty="0" smtClean="0"/>
              <a:t>Well yes, the leaves will turn red, but they are missing out on some important problems with the code.</a:t>
            </a:r>
          </a:p>
          <a:p>
            <a:pPr marL="228600" indent="-228600">
              <a:buAutoNum type="alphaUcPeriod"/>
            </a:pPr>
            <a:r>
              <a:rPr lang="en-US" baseline="0" dirty="0" smtClean="0"/>
              <a:t>&lt; is correct according to the spec given on the previous slide. Students might think it should be &lt;=, this is a common bug that they have likely dealt with in their programs – so they might guess it.</a:t>
            </a:r>
          </a:p>
          <a:p>
            <a:pPr marL="228600" indent="-228600">
              <a:buAutoNum type="alphaUcPeriod"/>
            </a:pPr>
            <a:r>
              <a:rPr lang="en-US" baseline="0" dirty="0" smtClean="0"/>
              <a:t>It’s not necessary to check the guy’s distance, because they start together and move together the same amount – checking one or the other would be fine, since they (in the code we have here) always move together (yes, this is assuming they start off the same distance away and move together, but that’s the assumptions we laid out).</a:t>
            </a:r>
          </a:p>
        </p:txBody>
      </p:sp>
      <p:sp>
        <p:nvSpPr>
          <p:cNvPr id="4" name="Slide Number Placeholder 3"/>
          <p:cNvSpPr>
            <a:spLocks noGrp="1"/>
          </p:cNvSpPr>
          <p:nvPr>
            <p:ph type="sldNum" sz="quarter" idx="10"/>
          </p:nvPr>
        </p:nvSpPr>
        <p:spPr/>
        <p:txBody>
          <a:bodyPr/>
          <a:lstStyle/>
          <a:p>
            <a:fld id="{6797463D-1AD7-4AE5-B127-C97A140E0419}" type="slidenum">
              <a:rPr lang="en-US" smtClean="0"/>
              <a:t>33</a:t>
            </a:fld>
            <a:endParaRPr lang="en-US"/>
          </a:p>
        </p:txBody>
      </p:sp>
    </p:spTree>
    <p:extLst>
      <p:ext uri="{BB962C8B-B14F-4D97-AF65-F5344CB8AC3E}">
        <p14:creationId xmlns:p14="http://schemas.microsoft.com/office/powerpoint/2010/main" val="32727416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Big Idea: Can students select a correct rationale for when if statements should be used in Alice code.</a:t>
            </a:r>
          </a:p>
          <a:p>
            <a:endParaRPr lang="en-US" baseline="0" dirty="0" smtClean="0"/>
          </a:p>
          <a:p>
            <a:r>
              <a:rPr lang="en-US" baseline="0" dirty="0" smtClean="0"/>
              <a:t>Correct Answer and Why:</a:t>
            </a:r>
          </a:p>
          <a:p>
            <a:r>
              <a:rPr lang="en-US" baseline="0" dirty="0" smtClean="0"/>
              <a:t>B) Claim #2 only</a:t>
            </a:r>
          </a:p>
          <a:p>
            <a:r>
              <a:rPr lang="en-US" baseline="0" dirty="0" smtClean="0"/>
              <a:t>If action can vary based on some circumstance like how far something is from something else, how big something is (assuming size of an object can change, like if you hit B something gets bigger and S for something to get smaller) then you control whether or not some code gets executed using an if statement.    That said, that’s not the ONLY way in Alice to “control” whether code is executed or not.  Remember, this is what events do as well.  They allow you to “control” the execution of code based on other things like is something clicked on, is a key pressed, etc.  </a:t>
            </a:r>
            <a:br>
              <a:rPr lang="en-US" baseline="0" dirty="0" smtClean="0"/>
            </a:br>
            <a:r>
              <a:rPr lang="en-US" baseline="0" dirty="0" smtClean="0"/>
              <a:t/>
            </a:r>
            <a:br>
              <a:rPr lang="en-US" baseline="0" dirty="0" smtClean="0"/>
            </a:br>
            <a:r>
              <a:rPr lang="en-US" baseline="0" dirty="0" smtClean="0"/>
              <a:t>This same option exists in “standard” programming languages like Java and C++.  But events are a LOT harder to manage n Java and C++.  Dr. Simon at UCSD doesn’t even really do events in Java.  They are a real pain and have lots of “boilerplate” stuff that’s hard to remember unless you use them all the time.</a:t>
            </a:r>
          </a:p>
          <a:p>
            <a:endParaRPr lang="en-US" baseline="0" dirty="0" smtClean="0"/>
          </a:p>
          <a:p>
            <a:pPr marL="0" indent="0">
              <a:buNone/>
            </a:pPr>
            <a:r>
              <a:rPr lang="en-US" baseline="0" dirty="0" smtClean="0"/>
              <a:t>Why Claim#1 is not correct.</a:t>
            </a:r>
          </a:p>
          <a:p>
            <a:pPr marL="0" indent="0">
              <a:buNone/>
            </a:pPr>
            <a:r>
              <a:rPr lang="en-US" baseline="0" dirty="0" smtClean="0"/>
              <a:t>If your animation ALWAYS does the exact same thing, then there is no “condition” on which control or execution of the code varies.  So you wouldn’t have an if statement.</a:t>
            </a:r>
          </a:p>
        </p:txBody>
      </p:sp>
      <p:sp>
        <p:nvSpPr>
          <p:cNvPr id="4" name="Slide Number Placeholder 3"/>
          <p:cNvSpPr>
            <a:spLocks noGrp="1"/>
          </p:cNvSpPr>
          <p:nvPr>
            <p:ph type="sldNum" sz="quarter" idx="10"/>
          </p:nvPr>
        </p:nvSpPr>
        <p:spPr/>
        <p:txBody>
          <a:bodyPr/>
          <a:lstStyle/>
          <a:p>
            <a:fld id="{6797463D-1AD7-4AE5-B127-C97A140E0419}" type="slidenum">
              <a:rPr lang="en-US" smtClean="0"/>
              <a:t>34</a:t>
            </a:fld>
            <a:endParaRPr lang="en-US"/>
          </a:p>
        </p:txBody>
      </p:sp>
    </p:spTree>
    <p:extLst>
      <p:ext uri="{BB962C8B-B14F-4D97-AF65-F5344CB8AC3E}">
        <p14:creationId xmlns:p14="http://schemas.microsoft.com/office/powerpoint/2010/main" val="4242549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statements can support even more complex situations.  We’ll look at an example next of “nested if statements”.</a:t>
            </a:r>
          </a:p>
          <a:p>
            <a:r>
              <a:rPr lang="en-US" baseline="0" dirty="0" smtClean="0"/>
              <a:t>In this example, we have another “simple” game.  In this case we have a world with an island which has a </a:t>
            </a:r>
            <a:r>
              <a:rPr lang="en-US" baseline="0" dirty="0" err="1" smtClean="0"/>
              <a:t>palmtree</a:t>
            </a:r>
            <a:r>
              <a:rPr lang="en-US" baseline="0" dirty="0" smtClean="0"/>
              <a:t> on it.  There are three animal objects on the island and we are going to set up our game so that these 3 objects are “drivable” – that is we can make them move around through events controlled by </a:t>
            </a:r>
            <a:r>
              <a:rPr lang="en-US" baseline="0" dirty="0" err="1" smtClean="0"/>
              <a:t>keypresses</a:t>
            </a:r>
            <a:r>
              <a:rPr lang="en-US" baseline="0" dirty="0" smtClean="0"/>
              <a:t>.  Each object has 2 ways it can move.  It can move forward, or it can turn by 0.12 revolutions (that’s 1/8</a:t>
            </a:r>
            <a:r>
              <a:rPr lang="en-US" baseline="30000" dirty="0" smtClean="0"/>
              <a:t>th</a:t>
            </a:r>
            <a:r>
              <a:rPr lang="en-US" baseline="0" dirty="0" smtClean="0"/>
              <a:t> the way “around” – or 1/8</a:t>
            </a:r>
            <a:r>
              <a:rPr lang="en-US" baseline="30000" dirty="0" smtClean="0"/>
              <a:t>th</a:t>
            </a:r>
            <a:r>
              <a:rPr lang="en-US" baseline="0" dirty="0" smtClean="0"/>
              <a:t> of a full revolution).</a:t>
            </a:r>
          </a:p>
          <a:p>
            <a:endParaRPr lang="en-US" baseline="0" dirty="0" smtClean="0"/>
          </a:p>
          <a:p>
            <a:r>
              <a:rPr lang="en-US" baseline="0" dirty="0" smtClean="0"/>
              <a:t>Events and setting up drivable objects should be something you know how to do from Chapter 5 on events.  That said, you can practice to see how you are doing…  -- How many events would you need to use to accomplish this? (Answer 6: One key press event for hare to move forward, a different </a:t>
            </a:r>
            <a:r>
              <a:rPr lang="en-US" baseline="0" dirty="0" err="1" smtClean="0"/>
              <a:t>keypress</a:t>
            </a:r>
            <a:r>
              <a:rPr lang="en-US" baseline="0" dirty="0" smtClean="0"/>
              <a:t> event for hare to turn; one for penguin to move forward, one for penguin to turn; one for cow to move forward, one for cow to turn).</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35</a:t>
            </a:fld>
            <a:endParaRPr lang="en-US"/>
          </a:p>
        </p:txBody>
      </p:sp>
    </p:spTree>
    <p:extLst>
      <p:ext uri="{BB962C8B-B14F-4D97-AF65-F5344CB8AC3E}">
        <p14:creationId xmlns:p14="http://schemas.microsoft.com/office/powerpoint/2010/main" val="13711161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for EACH of the event handler</a:t>
            </a:r>
            <a:r>
              <a:rPr lang="en-US" baseline="0" dirty="0" smtClean="0"/>
              <a:t> methods than are called when an object is to move forward, there is the code shown above at the “end” of that method (e.g. after the object moves forward).  Note this code is not at the bottom of the events handling object turning.</a:t>
            </a:r>
          </a:p>
          <a:p>
            <a:endParaRPr lang="en-US" baseline="0" dirty="0" smtClean="0"/>
          </a:p>
          <a:p>
            <a:r>
              <a:rPr lang="en-US" baseline="0" dirty="0" smtClean="0"/>
              <a:t>&lt;Don’t describe what it does, go to next slide&gt;</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36</a:t>
            </a:fld>
            <a:endParaRPr lang="en-US"/>
          </a:p>
        </p:txBody>
      </p:sp>
    </p:spTree>
    <p:extLst>
      <p:ext uri="{BB962C8B-B14F-4D97-AF65-F5344CB8AC3E}">
        <p14:creationId xmlns:p14="http://schemas.microsoft.com/office/powerpoint/2010/main" val="28802568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How do</a:t>
            </a:r>
            <a:r>
              <a:rPr lang="en-US" baseline="0" dirty="0" smtClean="0"/>
              <a:t> nested if statements work – for code nested inside multiple “then blocks” all conditions must be true for that code to be executed.</a:t>
            </a:r>
            <a:endParaRPr lang="en-US" dirty="0" smtClean="0"/>
          </a:p>
          <a:p>
            <a:endParaRPr lang="en-US" dirty="0" smtClean="0"/>
          </a:p>
          <a:p>
            <a:r>
              <a:rPr lang="en-US" dirty="0" smtClean="0"/>
              <a:t>NOTE: Next slide highlights nested “structure” </a:t>
            </a:r>
          </a:p>
          <a:p>
            <a:r>
              <a:rPr lang="en-US" dirty="0" smtClean="0"/>
              <a:t>NOTE: I don’t have working code for this, but the set up is in Chap62Slide33IslandParty.a2w</a:t>
            </a:r>
          </a:p>
          <a:p>
            <a:endParaRPr lang="en-US" dirty="0" smtClean="0"/>
          </a:p>
          <a:p>
            <a:r>
              <a:rPr lang="en-US" dirty="0" smtClean="0"/>
              <a:t>Correc</a:t>
            </a:r>
            <a:r>
              <a:rPr lang="en-US" baseline="0" dirty="0" smtClean="0"/>
              <a:t>t answer and Why: </a:t>
            </a:r>
          </a:p>
          <a:p>
            <a:pPr marL="228600" indent="-228600">
              <a:buAutoNum type="alphaUcPeriod" startAt="3"/>
            </a:pPr>
            <a:r>
              <a:rPr lang="en-US" baseline="0" dirty="0" smtClean="0"/>
              <a:t>All the objects must be “near” (within 0.2 meters) of the </a:t>
            </a:r>
            <a:r>
              <a:rPr lang="en-US" baseline="0" dirty="0" err="1" smtClean="0"/>
              <a:t>palmtree</a:t>
            </a:r>
            <a:r>
              <a:rPr lang="en-US" baseline="0" dirty="0" smtClean="0"/>
              <a:t> for the party method to be executed.  That is, first you check if the </a:t>
            </a:r>
            <a:r>
              <a:rPr lang="en-US" baseline="0" dirty="0" err="1" smtClean="0"/>
              <a:t>whiteRaboot</a:t>
            </a:r>
            <a:r>
              <a:rPr lang="en-US" baseline="0" dirty="0" smtClean="0"/>
              <a:t> is “close” to the </a:t>
            </a:r>
            <a:r>
              <a:rPr lang="en-US" baseline="0" dirty="0" err="1" smtClean="0"/>
              <a:t>palmtree</a:t>
            </a:r>
            <a:r>
              <a:rPr lang="en-US" baseline="0" dirty="0" smtClean="0"/>
              <a:t>, if it is, in the “then block” there is another if statement.  Check if the cow is “close” to the </a:t>
            </a:r>
            <a:r>
              <a:rPr lang="en-US" baseline="0" dirty="0" err="1" smtClean="0"/>
              <a:t>palmtree</a:t>
            </a:r>
            <a:r>
              <a:rPr lang="en-US" baseline="0" dirty="0" smtClean="0"/>
              <a:t> (we’ll only be even doing this check if the </a:t>
            </a:r>
            <a:r>
              <a:rPr lang="en-US" baseline="0" dirty="0" err="1" smtClean="0"/>
              <a:t>whiteRabbit</a:t>
            </a:r>
            <a:r>
              <a:rPr lang="en-US" baseline="0" dirty="0" smtClean="0"/>
              <a:t> is close).  If that is true, then go on to THAT if statements “then part” and there is another if statement – and we check if the penguin is “close” to the </a:t>
            </a:r>
            <a:r>
              <a:rPr lang="en-US" baseline="0" dirty="0" err="1" smtClean="0"/>
              <a:t>palmtree</a:t>
            </a:r>
            <a:r>
              <a:rPr lang="en-US" baseline="0" dirty="0" smtClean="0"/>
              <a:t>.  Only if this if statement ALSO is true (so all of them have been true) then do we do the then statement associated with that last if statement (penguin) and call the party method.  So the only time the party method is called is when ALL of the objects are near the </a:t>
            </a:r>
            <a:r>
              <a:rPr lang="en-US" baseline="0" dirty="0" err="1" smtClean="0"/>
              <a:t>palmtree</a:t>
            </a:r>
            <a:r>
              <a:rPr lang="en-US" baseline="0" dirty="0" smtClean="0"/>
              <a:t>.</a:t>
            </a:r>
          </a:p>
          <a:p>
            <a:pPr marL="0" indent="0">
              <a:buNone/>
            </a:pPr>
            <a:r>
              <a:rPr lang="en-US" baseline="0" dirty="0" smtClean="0"/>
              <a:t/>
            </a:r>
            <a:br>
              <a:rPr lang="en-US" baseline="0" dirty="0" smtClean="0"/>
            </a:br>
            <a:r>
              <a:rPr lang="en-US" baseline="0" dirty="0" smtClean="0"/>
              <a:t>(Note: Don’t go into too much detail explaining how you would code the other options as that will come up in a few slides)</a:t>
            </a:r>
          </a:p>
          <a:p>
            <a:endParaRPr lang="en-US" baseline="0" dirty="0" smtClean="0"/>
          </a:p>
          <a:p>
            <a:r>
              <a:rPr lang="en-US" baseline="0" dirty="0" smtClean="0"/>
              <a:t>Incorrect Answers and Why Students Might choose Them:</a:t>
            </a:r>
          </a:p>
          <a:p>
            <a:pPr marL="228600" indent="-228600">
              <a:buAutoNum type="alphaUcPeriod"/>
            </a:pPr>
            <a:r>
              <a:rPr lang="en-US" baseline="0" dirty="0" smtClean="0"/>
              <a:t>Doesn’t make any real sense, but sometimes students see each of the 3 purple tiles and think “any of them”</a:t>
            </a:r>
          </a:p>
          <a:p>
            <a:pPr marL="228600" indent="-228600">
              <a:buAutoNum type="alphaUcPeriod"/>
            </a:pPr>
            <a:r>
              <a:rPr lang="en-US" baseline="0" dirty="0" smtClean="0"/>
              <a:t>Since the penguin if statement is “right above” the party, a simplistic view might say that (and no – it’s not true that the party is called when the penguin is near the </a:t>
            </a:r>
            <a:r>
              <a:rPr lang="en-US" baseline="0" dirty="0" err="1" smtClean="0"/>
              <a:t>palmtree</a:t>
            </a:r>
            <a:r>
              <a:rPr lang="en-US" baseline="0" dirty="0" smtClean="0"/>
              <a:t>, take the case where the penguin is near but the </a:t>
            </a:r>
            <a:r>
              <a:rPr lang="en-US" baseline="0" dirty="0" err="1" smtClean="0"/>
              <a:t>whiteRabbit</a:t>
            </a:r>
            <a:r>
              <a:rPr lang="en-US" baseline="0" dirty="0" smtClean="0"/>
              <a:t>  (or the cow) is not near.  Then party would not be called.</a:t>
            </a:r>
          </a:p>
          <a:p>
            <a:endParaRPr lang="en-US" baseline="0" dirty="0" smtClean="0"/>
          </a:p>
        </p:txBody>
      </p:sp>
      <p:sp>
        <p:nvSpPr>
          <p:cNvPr id="4" name="Slide Number Placeholder 3"/>
          <p:cNvSpPr>
            <a:spLocks noGrp="1"/>
          </p:cNvSpPr>
          <p:nvPr>
            <p:ph type="sldNum" sz="quarter" idx="10"/>
          </p:nvPr>
        </p:nvSpPr>
        <p:spPr/>
        <p:txBody>
          <a:bodyPr/>
          <a:lstStyle/>
          <a:p>
            <a:fld id="{6797463D-1AD7-4AE5-B127-C97A140E0419}" type="slidenum">
              <a:rPr lang="en-US" smtClean="0"/>
              <a:t>37</a:t>
            </a:fld>
            <a:endParaRPr lang="en-US"/>
          </a:p>
        </p:txBody>
      </p:sp>
    </p:spTree>
    <p:extLst>
      <p:ext uri="{BB962C8B-B14F-4D97-AF65-F5344CB8AC3E}">
        <p14:creationId xmlns:p14="http://schemas.microsoft.com/office/powerpoint/2010/main" val="9271496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How do</a:t>
            </a:r>
            <a:r>
              <a:rPr lang="en-US" baseline="0" dirty="0" smtClean="0"/>
              <a:t> nested if statements work – for code nested inside multiple “then blocks” all conditions must be true for that code to be executed.</a:t>
            </a:r>
            <a:endParaRPr lang="en-US" dirty="0" smtClean="0"/>
          </a:p>
          <a:p>
            <a:endParaRPr lang="en-US" dirty="0" smtClean="0"/>
          </a:p>
          <a:p>
            <a:r>
              <a:rPr lang="en-US" dirty="0" smtClean="0"/>
              <a:t>Correc</a:t>
            </a:r>
            <a:r>
              <a:rPr lang="en-US" baseline="0" dirty="0" smtClean="0"/>
              <a:t>t answer and Why: </a:t>
            </a:r>
          </a:p>
          <a:p>
            <a:pPr marL="228600" indent="-228600">
              <a:buAutoNum type="alphaUcPeriod" startAt="3"/>
            </a:pPr>
            <a:r>
              <a:rPr lang="en-US" baseline="0" dirty="0" smtClean="0"/>
              <a:t>All the objects must be “near” (within 0.2 meters) of the </a:t>
            </a:r>
            <a:r>
              <a:rPr lang="en-US" baseline="0" dirty="0" err="1" smtClean="0"/>
              <a:t>palmtree</a:t>
            </a:r>
            <a:r>
              <a:rPr lang="en-US" baseline="0" dirty="0" smtClean="0"/>
              <a:t> for the party method to be executed.  That is, first you check if the </a:t>
            </a:r>
            <a:r>
              <a:rPr lang="en-US" baseline="0" dirty="0" err="1" smtClean="0"/>
              <a:t>whiteRaboot</a:t>
            </a:r>
            <a:r>
              <a:rPr lang="en-US" baseline="0" dirty="0" smtClean="0"/>
              <a:t> is “close” to the </a:t>
            </a:r>
            <a:r>
              <a:rPr lang="en-US" baseline="0" dirty="0" err="1" smtClean="0"/>
              <a:t>palmtree</a:t>
            </a:r>
            <a:r>
              <a:rPr lang="en-US" baseline="0" dirty="0" smtClean="0"/>
              <a:t>, if it is, in the “then block” there is another if statement.  Check if the cow is “close” to the </a:t>
            </a:r>
            <a:r>
              <a:rPr lang="en-US" baseline="0" dirty="0" err="1" smtClean="0"/>
              <a:t>palmtree</a:t>
            </a:r>
            <a:r>
              <a:rPr lang="en-US" baseline="0" dirty="0" smtClean="0"/>
              <a:t> (we’ll only be even doing this check if the </a:t>
            </a:r>
            <a:r>
              <a:rPr lang="en-US" baseline="0" dirty="0" err="1" smtClean="0"/>
              <a:t>whiteRabbit</a:t>
            </a:r>
            <a:r>
              <a:rPr lang="en-US" baseline="0" dirty="0" smtClean="0"/>
              <a:t> is close).  If that is true, then go on to THAT if statements “then part” and there is another if statement – and we check if the penguin is “close” to the </a:t>
            </a:r>
            <a:r>
              <a:rPr lang="en-US" baseline="0" dirty="0" err="1" smtClean="0"/>
              <a:t>palmtree</a:t>
            </a:r>
            <a:r>
              <a:rPr lang="en-US" baseline="0" dirty="0" smtClean="0"/>
              <a:t>.  Only if this if statement ALSO is true (so all of them have been true) then do we do the then statement associated with that last if statement (penguin) and call the party method.  So the only time the party method is called is when ALL of the objects are near the </a:t>
            </a:r>
            <a:r>
              <a:rPr lang="en-US" baseline="0" dirty="0" err="1" smtClean="0"/>
              <a:t>palmtree</a:t>
            </a:r>
            <a:r>
              <a:rPr lang="en-US" baseline="0" dirty="0" smtClean="0"/>
              <a:t>.</a:t>
            </a:r>
          </a:p>
          <a:p>
            <a:pPr marL="0" indent="0">
              <a:buNone/>
            </a:pPr>
            <a:r>
              <a:rPr lang="en-US" baseline="0" dirty="0" smtClean="0"/>
              <a:t/>
            </a:r>
            <a:br>
              <a:rPr lang="en-US" baseline="0" dirty="0" smtClean="0"/>
            </a:br>
            <a:r>
              <a:rPr lang="en-US" baseline="0" dirty="0" smtClean="0"/>
              <a:t>(Note: Don’t go into too much detail explaining how you would code the other options as that will come up in a few slides)</a:t>
            </a:r>
          </a:p>
          <a:p>
            <a:endParaRPr lang="en-US" baseline="0" dirty="0" smtClean="0"/>
          </a:p>
          <a:p>
            <a:r>
              <a:rPr lang="en-US" baseline="0" dirty="0" smtClean="0"/>
              <a:t>Incorrect Answers and Why Students Might choose Them:</a:t>
            </a:r>
          </a:p>
          <a:p>
            <a:pPr marL="228600" indent="-228600">
              <a:buAutoNum type="alphaUcPeriod"/>
            </a:pPr>
            <a:r>
              <a:rPr lang="en-US" baseline="0" dirty="0" smtClean="0"/>
              <a:t>Doesn’t make any real sense, but sometimes students see each of the 3 purple tiles and think “any of them”</a:t>
            </a:r>
          </a:p>
          <a:p>
            <a:pPr marL="228600" indent="-228600">
              <a:buAutoNum type="alphaUcPeriod"/>
            </a:pPr>
            <a:r>
              <a:rPr lang="en-US" baseline="0" dirty="0" smtClean="0"/>
              <a:t>Since the penguin if statement is “right above” the party, a simplistic view might say that (and no – it’s not true that the party is called when the penguin is near the </a:t>
            </a:r>
            <a:r>
              <a:rPr lang="en-US" baseline="0" dirty="0" err="1" smtClean="0"/>
              <a:t>palmtree</a:t>
            </a:r>
            <a:r>
              <a:rPr lang="en-US" baseline="0" dirty="0" smtClean="0"/>
              <a:t>, take the case where the penguin is near but the </a:t>
            </a:r>
            <a:r>
              <a:rPr lang="en-US" baseline="0" dirty="0" err="1" smtClean="0"/>
              <a:t>whiteRabbit</a:t>
            </a:r>
            <a:r>
              <a:rPr lang="en-US" baseline="0" dirty="0" smtClean="0"/>
              <a:t>  (or the cow) is not near.  Then party would not be called.</a:t>
            </a:r>
          </a:p>
          <a:p>
            <a:endParaRPr lang="en-US" baseline="0" dirty="0" smtClean="0"/>
          </a:p>
        </p:txBody>
      </p:sp>
      <p:sp>
        <p:nvSpPr>
          <p:cNvPr id="4" name="Slide Number Placeholder 3"/>
          <p:cNvSpPr>
            <a:spLocks noGrp="1"/>
          </p:cNvSpPr>
          <p:nvPr>
            <p:ph type="sldNum" sz="quarter" idx="10"/>
          </p:nvPr>
        </p:nvSpPr>
        <p:spPr/>
        <p:txBody>
          <a:bodyPr/>
          <a:lstStyle/>
          <a:p>
            <a:fld id="{6797463D-1AD7-4AE5-B127-C97A140E0419}" type="slidenum">
              <a:rPr lang="en-US" smtClean="0"/>
              <a:t>38</a:t>
            </a:fld>
            <a:endParaRPr lang="en-US"/>
          </a:p>
        </p:txBody>
      </p:sp>
    </p:spTree>
    <p:extLst>
      <p:ext uri="{BB962C8B-B14F-4D97-AF65-F5344CB8AC3E}">
        <p14:creationId xmlns:p14="http://schemas.microsoft.com/office/powerpoint/2010/main" val="9271496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The equivalent to nested</a:t>
            </a:r>
            <a:r>
              <a:rPr lang="en-US" baseline="0" dirty="0" smtClean="0"/>
              <a:t> conditions is “</a:t>
            </a:r>
            <a:r>
              <a:rPr lang="en-US" baseline="0" dirty="0" err="1" smtClean="0"/>
              <a:t>and”ing</a:t>
            </a:r>
            <a:r>
              <a:rPr lang="en-US" baseline="0" dirty="0" smtClean="0"/>
              <a:t> them together.</a:t>
            </a:r>
            <a:endParaRPr lang="en-US" dirty="0" smtClean="0"/>
          </a:p>
          <a:p>
            <a:endParaRPr lang="en-US" dirty="0" smtClean="0"/>
          </a:p>
          <a:p>
            <a:r>
              <a:rPr lang="en-US" dirty="0" smtClean="0"/>
              <a:t>Correct Answer and Why:</a:t>
            </a:r>
            <a:br>
              <a:rPr lang="en-US" dirty="0" smtClean="0"/>
            </a:br>
            <a:r>
              <a:rPr lang="en-US" dirty="0" smtClean="0"/>
              <a:t>B) AND is what is needed to require that they</a:t>
            </a:r>
            <a:r>
              <a:rPr lang="en-US" baseline="0" dirty="0" smtClean="0"/>
              <a:t> ALL be near the tree.  With a nested if statement like the last slide, if the </a:t>
            </a:r>
            <a:r>
              <a:rPr lang="en-US" baseline="0" dirty="0" err="1" smtClean="0"/>
              <a:t>writeRabbit</a:t>
            </a:r>
            <a:r>
              <a:rPr lang="en-US" baseline="0" dirty="0" smtClean="0"/>
              <a:t> is close, only then do we go on and check is the cow is close, and only if that is ALSO close, do we go on to check if the </a:t>
            </a:r>
            <a:r>
              <a:rPr lang="en-US" baseline="0" dirty="0" err="1" smtClean="0"/>
              <a:t>pneguin</a:t>
            </a:r>
            <a:r>
              <a:rPr lang="en-US" baseline="0" dirty="0" smtClean="0"/>
              <a:t> is close.  The </a:t>
            </a:r>
            <a:r>
              <a:rPr lang="en-US" baseline="0" dirty="0" err="1" smtClean="0"/>
              <a:t>whiteRabbit</a:t>
            </a:r>
            <a:r>
              <a:rPr lang="en-US" baseline="0" dirty="0" smtClean="0"/>
              <a:t> and the cow and the penguin have to be close for a party to happen.</a:t>
            </a:r>
            <a:br>
              <a:rPr lang="en-US" baseline="0" dirty="0" smtClean="0"/>
            </a:br>
            <a:r>
              <a:rPr lang="en-US" baseline="0" dirty="0" smtClean="0"/>
              <a:t/>
            </a:r>
            <a:br>
              <a:rPr lang="en-US" baseline="0" dirty="0" smtClean="0"/>
            </a:br>
            <a:r>
              <a:rPr lang="en-US" baseline="0" dirty="0" smtClean="0"/>
              <a:t>Incorrect Answer and why students might choose it:</a:t>
            </a:r>
          </a:p>
          <a:p>
            <a:r>
              <a:rPr lang="en-US" baseline="0" dirty="0" smtClean="0"/>
              <a:t>A. checks for any one of the three to be near the tree.</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39</a:t>
            </a:fld>
            <a:endParaRPr lang="en-US"/>
          </a:p>
        </p:txBody>
      </p:sp>
    </p:spTree>
    <p:extLst>
      <p:ext uri="{BB962C8B-B14F-4D97-AF65-F5344CB8AC3E}">
        <p14:creationId xmlns:p14="http://schemas.microsoft.com/office/powerpoint/2010/main" val="25965205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Big Idea: Recognizing an equivalent representation for an “or” </a:t>
            </a:r>
            <a:r>
              <a:rPr lang="en-US" baseline="0" dirty="0" err="1" smtClean="0"/>
              <a:t>boolean</a:t>
            </a:r>
            <a:r>
              <a:rPr lang="en-US" baseline="0" dirty="0" smtClean="0"/>
              <a:t> condition using nested if statements.</a:t>
            </a:r>
          </a:p>
          <a:p>
            <a:pPr marL="0" indent="0">
              <a:buNone/>
            </a:pPr>
            <a:endParaRPr lang="en-US" baseline="0" dirty="0" smtClean="0"/>
          </a:p>
          <a:p>
            <a:pPr marL="0" indent="0">
              <a:buNone/>
            </a:pPr>
            <a:r>
              <a:rPr lang="en-US" baseline="0" dirty="0" smtClean="0"/>
              <a:t>NOTE: The next slide has graphics showing nested structure.</a:t>
            </a:r>
          </a:p>
          <a:p>
            <a:pPr marL="0" indent="0">
              <a:buNone/>
            </a:pPr>
            <a:endParaRPr lang="en-US" baseline="0" dirty="0" smtClean="0"/>
          </a:p>
          <a:p>
            <a:pPr marL="0" indent="0">
              <a:buNone/>
            </a:pPr>
            <a:r>
              <a:rPr lang="en-US" baseline="0" dirty="0" smtClean="0"/>
              <a:t>Correct Answer and Why:</a:t>
            </a:r>
          </a:p>
          <a:p>
            <a:pPr marL="228600" indent="-228600">
              <a:buAutoNum type="alphaUcPeriod"/>
            </a:pPr>
            <a:r>
              <a:rPr lang="en-US" baseline="0" dirty="0" smtClean="0"/>
              <a:t>If any object is close, they party, but then it DOESN’T CHECK any of the other conditions (since they are in else’s), so only ONE party happens… but which line of code actually “runs” to make the party happens depends (but does a USER care?  Maybe not).  NOTE:  Once one of the conditions is true (and a party happens), none of the rest of the if statements are evaluated.  For example, if the </a:t>
            </a:r>
            <a:r>
              <a:rPr lang="en-US" baseline="0" dirty="0" err="1" smtClean="0"/>
              <a:t>whiteRabbit</a:t>
            </a:r>
            <a:r>
              <a:rPr lang="en-US" baseline="0" dirty="0" smtClean="0"/>
              <a:t> is close, then we “party” but there is nothing else in the “then” part  and all the rest of the code (all in the else part) is skipped.  If the </a:t>
            </a:r>
            <a:r>
              <a:rPr lang="en-US" baseline="0" dirty="0" err="1" smtClean="0"/>
              <a:t>whiteRabbit</a:t>
            </a:r>
            <a:r>
              <a:rPr lang="en-US" baseline="0" dirty="0" smtClean="0"/>
              <a:t> is not close, we go into the else part and ask if the cow is close.  If it is, we “party” and no other code is executed – because it is all in the else section of the second if.</a:t>
            </a:r>
          </a:p>
          <a:p>
            <a:pPr marL="0" indent="0">
              <a:buNone/>
            </a:pPr>
            <a:endParaRPr lang="en-US" baseline="0" dirty="0" smtClean="0"/>
          </a:p>
          <a:p>
            <a:pPr marL="0" indent="0">
              <a:buNone/>
            </a:pPr>
            <a:r>
              <a:rPr lang="en-US" baseline="0" dirty="0" smtClean="0"/>
              <a:t>Incorrect Answers and Why Students Might Choose Them:</a:t>
            </a:r>
          </a:p>
          <a:p>
            <a:pPr marL="0" indent="0">
              <a:buNone/>
            </a:pPr>
            <a:r>
              <a:rPr lang="en-US" baseline="0" dirty="0" smtClean="0"/>
              <a:t>B) Might think so if they think that after doing the “then part”, we go ahead into the else part…</a:t>
            </a:r>
          </a:p>
          <a:p>
            <a:pPr marL="0" indent="0">
              <a:buNone/>
            </a:pPr>
            <a:r>
              <a:rPr lang="en-US" baseline="0" dirty="0" smtClean="0"/>
              <a:t>C) They might think that multiple parties happen if all three of the objects are near the palm tree. However, this is not the case; only one party happens, the first one in the list.  Again, this shows a lack of understanding that if an if statement is true, we don’t go on to consider any of the code in it’s else part.  In this specific example that means as soon as we find something to be true, we don’t do any other checking (because all the subsequent ifs are in “else” parts).</a:t>
            </a:r>
          </a:p>
        </p:txBody>
      </p:sp>
      <p:sp>
        <p:nvSpPr>
          <p:cNvPr id="4" name="Slide Number Placeholder 3"/>
          <p:cNvSpPr>
            <a:spLocks noGrp="1"/>
          </p:cNvSpPr>
          <p:nvPr>
            <p:ph type="sldNum" sz="quarter" idx="10"/>
          </p:nvPr>
        </p:nvSpPr>
        <p:spPr/>
        <p:txBody>
          <a:bodyPr/>
          <a:lstStyle/>
          <a:p>
            <a:fld id="{6797463D-1AD7-4AE5-B127-C97A140E0419}" type="slidenum">
              <a:rPr lang="en-US" smtClean="0"/>
              <a:t>40</a:t>
            </a:fld>
            <a:endParaRPr lang="en-US"/>
          </a:p>
        </p:txBody>
      </p:sp>
    </p:spTree>
    <p:extLst>
      <p:ext uri="{BB962C8B-B14F-4D97-AF65-F5344CB8AC3E}">
        <p14:creationId xmlns:p14="http://schemas.microsoft.com/office/powerpoint/2010/main" val="258494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Idea: Actually small</a:t>
            </a:r>
            <a:r>
              <a:rPr lang="en-US" baseline="0" dirty="0" smtClean="0"/>
              <a:t> idea – that moving a negative amount does the opposite “direction”</a:t>
            </a:r>
            <a:endParaRPr lang="en-US" dirty="0" smtClean="0"/>
          </a:p>
          <a:p>
            <a:endParaRPr lang="en-US" dirty="0" smtClean="0"/>
          </a:p>
          <a:p>
            <a:r>
              <a:rPr lang="en-US" dirty="0" smtClean="0"/>
              <a:t>B Negative values are opposite</a:t>
            </a:r>
            <a:r>
              <a:rPr lang="en-US" baseline="0" dirty="0" smtClean="0"/>
              <a:t> direction (very common in “real” computer programs), map something to other easy range.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797463D-1AD7-4AE5-B127-C97A140E0419}" type="slidenum">
              <a:rPr lang="en-US" smtClean="0"/>
              <a:t>5</a:t>
            </a:fld>
            <a:endParaRPr lang="en-US"/>
          </a:p>
        </p:txBody>
      </p:sp>
    </p:spTree>
    <p:extLst>
      <p:ext uri="{BB962C8B-B14F-4D97-AF65-F5344CB8AC3E}">
        <p14:creationId xmlns:p14="http://schemas.microsoft.com/office/powerpoint/2010/main" val="15164117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Big Idea: Recognizing an equivalent representation for an “or” </a:t>
            </a:r>
            <a:r>
              <a:rPr lang="en-US" baseline="0" dirty="0" err="1" smtClean="0"/>
              <a:t>boolean</a:t>
            </a:r>
            <a:r>
              <a:rPr lang="en-US" baseline="0" dirty="0" smtClean="0"/>
              <a:t> condition using nested if statements.</a:t>
            </a:r>
          </a:p>
          <a:p>
            <a:pPr marL="0" indent="0">
              <a:buNone/>
            </a:pPr>
            <a:endParaRPr lang="en-US" baseline="0" dirty="0" smtClean="0"/>
          </a:p>
          <a:p>
            <a:pPr marL="0" indent="0">
              <a:buNone/>
            </a:pPr>
            <a:r>
              <a:rPr lang="en-US" baseline="0" dirty="0" smtClean="0"/>
              <a:t>NOTE: The next slide has graphics showing </a:t>
            </a:r>
            <a:r>
              <a:rPr lang="en-US" baseline="0" smtClean="0"/>
              <a:t>nested structure.</a:t>
            </a:r>
            <a:endParaRPr lang="en-US" baseline="0" dirty="0" smtClean="0"/>
          </a:p>
          <a:p>
            <a:pPr marL="0" indent="0">
              <a:buNone/>
            </a:pPr>
            <a:endParaRPr lang="en-US" baseline="0" dirty="0" smtClean="0"/>
          </a:p>
          <a:p>
            <a:pPr marL="0" indent="0">
              <a:buNone/>
            </a:pPr>
            <a:r>
              <a:rPr lang="en-US" baseline="0" dirty="0" smtClean="0"/>
              <a:t>Correct Answer and Why:</a:t>
            </a:r>
          </a:p>
          <a:p>
            <a:pPr marL="228600" indent="-228600">
              <a:buAutoNum type="alphaUcPeriod"/>
            </a:pPr>
            <a:r>
              <a:rPr lang="en-US" baseline="0" dirty="0" smtClean="0"/>
              <a:t>If any object is close, they party, but then it DOESN’T CHECK any of the other conditions (since they are in else’s), so only ONE party happens… but which line of code actually “runs” to make the party happens depends (but does a USER care?  Maybe not).  NOTE:  Once one of the conditions is true (and a party happens), none of the rest of the if statements are evaluated.  For example, if the </a:t>
            </a:r>
            <a:r>
              <a:rPr lang="en-US" baseline="0" dirty="0" err="1" smtClean="0"/>
              <a:t>whiteRabbit</a:t>
            </a:r>
            <a:r>
              <a:rPr lang="en-US" baseline="0" dirty="0" smtClean="0"/>
              <a:t> is close, then we “party” but there is nothing else in the “then” part  and all the rest of the code (all in the else part) is skipped.  If the </a:t>
            </a:r>
            <a:r>
              <a:rPr lang="en-US" baseline="0" dirty="0" err="1" smtClean="0"/>
              <a:t>whiteRabbit</a:t>
            </a:r>
            <a:r>
              <a:rPr lang="en-US" baseline="0" dirty="0" smtClean="0"/>
              <a:t> is not close, we go into the else part and ask if the cow is close.  If it is, we “party” and no other code is executed – because it is all in the else section of the second if.</a:t>
            </a:r>
          </a:p>
          <a:p>
            <a:pPr marL="0" indent="0">
              <a:buNone/>
            </a:pPr>
            <a:endParaRPr lang="en-US" baseline="0" dirty="0" smtClean="0"/>
          </a:p>
          <a:p>
            <a:pPr marL="0" indent="0">
              <a:buNone/>
            </a:pPr>
            <a:r>
              <a:rPr lang="en-US" baseline="0" dirty="0" smtClean="0"/>
              <a:t>Incorrect Answers and Why Students Might Choose Them:</a:t>
            </a:r>
          </a:p>
          <a:p>
            <a:pPr marL="0" indent="0">
              <a:buNone/>
            </a:pPr>
            <a:r>
              <a:rPr lang="en-US" baseline="0" dirty="0" smtClean="0"/>
              <a:t>B) Might think so if they think that after doing the “then part”, we go ahead into the else part…</a:t>
            </a:r>
          </a:p>
          <a:p>
            <a:pPr marL="0" indent="0">
              <a:buNone/>
            </a:pPr>
            <a:r>
              <a:rPr lang="en-US" baseline="0" dirty="0" smtClean="0"/>
              <a:t>C) They might think that multiple parties happen if all three of the objects are near the palm tree. However, this is not the case; only one party happens, the first one in the list.  Again, this shows a lack of understanding that if an if statement is true, we don’t go on to consider any of the code in it’s else part.  In this specific example that means as soon as we find something to be true, we don’t do any other checking (because all the subsequent ifs are in “else” parts).</a:t>
            </a:r>
          </a:p>
        </p:txBody>
      </p:sp>
      <p:sp>
        <p:nvSpPr>
          <p:cNvPr id="4" name="Slide Number Placeholder 3"/>
          <p:cNvSpPr>
            <a:spLocks noGrp="1"/>
          </p:cNvSpPr>
          <p:nvPr>
            <p:ph type="sldNum" sz="quarter" idx="10"/>
          </p:nvPr>
        </p:nvSpPr>
        <p:spPr/>
        <p:txBody>
          <a:bodyPr/>
          <a:lstStyle/>
          <a:p>
            <a:fld id="{6797463D-1AD7-4AE5-B127-C97A140E0419}" type="slidenum">
              <a:rPr lang="en-US" smtClean="0"/>
              <a:t>41</a:t>
            </a:fld>
            <a:endParaRPr lang="en-US"/>
          </a:p>
        </p:txBody>
      </p:sp>
    </p:spTree>
    <p:extLst>
      <p:ext uri="{BB962C8B-B14F-4D97-AF65-F5344CB8AC3E}">
        <p14:creationId xmlns:p14="http://schemas.microsoft.com/office/powerpoint/2010/main" val="25849409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equivalent</a:t>
            </a:r>
            <a:r>
              <a:rPr lang="en-US" baseline="0" dirty="0" smtClean="0"/>
              <a:t> of the previous code would be to have this “or” condition control one copy of the “party” method call.</a:t>
            </a:r>
          </a:p>
          <a:p>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42</a:t>
            </a:fld>
            <a:endParaRPr lang="en-US"/>
          </a:p>
        </p:txBody>
      </p:sp>
    </p:spTree>
    <p:extLst>
      <p:ext uri="{BB962C8B-B14F-4D97-AF65-F5344CB8AC3E}">
        <p14:creationId xmlns:p14="http://schemas.microsoft.com/office/powerpoint/2010/main" val="18296081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 suggestion</a:t>
            </a:r>
            <a:r>
              <a:rPr lang="en-US" baseline="0" dirty="0" smtClean="0"/>
              <a:t> on “deciphering” complex and and </a:t>
            </a:r>
            <a:r>
              <a:rPr lang="en-US" baseline="0" dirty="0" err="1" smtClean="0"/>
              <a:t>ors</a:t>
            </a:r>
            <a:r>
              <a:rPr lang="en-US" baseline="0" dirty="0" smtClean="0"/>
              <a:t> in Alice, read and match up the words.  Note that for “and” the tile is structured as shown above:</a:t>
            </a:r>
          </a:p>
          <a:p>
            <a:endParaRPr lang="en-US" baseline="0" dirty="0" smtClean="0"/>
          </a:p>
          <a:p>
            <a:r>
              <a:rPr lang="en-US" baseline="0" dirty="0" smtClean="0"/>
              <a:t>Both ______ and __________</a:t>
            </a:r>
          </a:p>
          <a:p>
            <a:endParaRPr lang="en-US" baseline="0" dirty="0" smtClean="0"/>
          </a:p>
          <a:p>
            <a:r>
              <a:rPr lang="en-US" baseline="0" dirty="0" smtClean="0"/>
              <a:t>For Or is it</a:t>
            </a:r>
          </a:p>
          <a:p>
            <a:endParaRPr lang="en-US" baseline="0" dirty="0" smtClean="0"/>
          </a:p>
          <a:p>
            <a:r>
              <a:rPr lang="en-US" baseline="0" dirty="0" smtClean="0"/>
              <a:t>Either ________ or _________ or both.</a:t>
            </a:r>
          </a:p>
          <a:p>
            <a:endParaRPr lang="en-US" baseline="0" dirty="0" smtClean="0"/>
          </a:p>
          <a:p>
            <a:r>
              <a:rPr lang="en-US" baseline="0" dirty="0" smtClean="0"/>
              <a:t>NOTE: to instructors used to programming in other languages.  The reason that the “or” says “either X or Y or both” is that – although we are familiar that or in computing is </a:t>
            </a:r>
            <a:r>
              <a:rPr lang="en-US" baseline="0" dirty="0" err="1" smtClean="0"/>
              <a:t>npt</a:t>
            </a:r>
            <a:r>
              <a:rPr lang="en-US" baseline="0" dirty="0" smtClean="0"/>
              <a:t> an exclusive or (both expressions could be true), often in colloquial English the use of “or” does imply exclusive or.    Think:  You can either have cake OR ice cream.</a:t>
            </a:r>
          </a:p>
        </p:txBody>
      </p:sp>
      <p:sp>
        <p:nvSpPr>
          <p:cNvPr id="4" name="Slide Number Placeholder 3"/>
          <p:cNvSpPr>
            <a:spLocks noGrp="1"/>
          </p:cNvSpPr>
          <p:nvPr>
            <p:ph type="sldNum" sz="quarter" idx="10"/>
          </p:nvPr>
        </p:nvSpPr>
        <p:spPr/>
        <p:txBody>
          <a:bodyPr/>
          <a:lstStyle/>
          <a:p>
            <a:fld id="{6797463D-1AD7-4AE5-B127-C97A140E0419}" type="slidenum">
              <a:rPr lang="en-US" smtClean="0"/>
              <a:t>43</a:t>
            </a:fld>
            <a:endParaRPr lang="en-US"/>
          </a:p>
        </p:txBody>
      </p:sp>
    </p:spTree>
    <p:extLst>
      <p:ext uri="{BB962C8B-B14F-4D97-AF65-F5344CB8AC3E}">
        <p14:creationId xmlns:p14="http://schemas.microsoft.com/office/powerpoint/2010/main" val="28988373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somewhat</a:t>
            </a:r>
            <a:r>
              <a:rPr lang="en-US" baseline="0" dirty="0" smtClean="0"/>
              <a:t> more complex than developing complex functions, Alice’s drag and drop interface makes developing compound </a:t>
            </a:r>
            <a:r>
              <a:rPr lang="en-US" baseline="0" dirty="0" err="1" smtClean="0"/>
              <a:t>boolean</a:t>
            </a:r>
            <a:r>
              <a:rPr lang="en-US" baseline="0" dirty="0" smtClean="0"/>
              <a:t> expressions a but challenging – when you need to use parameters for the objects that you are using to control the if.  See the video.</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44</a:t>
            </a:fld>
            <a:endParaRPr lang="en-US"/>
          </a:p>
        </p:txBody>
      </p:sp>
    </p:spTree>
    <p:extLst>
      <p:ext uri="{BB962C8B-B14F-4D97-AF65-F5344CB8AC3E}">
        <p14:creationId xmlns:p14="http://schemas.microsoft.com/office/powerpoint/2010/main" val="1362457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Boolean.  Logic</a:t>
            </a:r>
            <a:r>
              <a:rPr lang="en-US" baseline="0" dirty="0" smtClean="0"/>
              <a:t> operators are “and” and “or” and “not”</a:t>
            </a:r>
            <a:endParaRPr lang="en-US" dirty="0" smtClean="0"/>
          </a:p>
          <a:p>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6</a:t>
            </a:fld>
            <a:endParaRPr lang="en-US"/>
          </a:p>
        </p:txBody>
      </p:sp>
    </p:spTree>
    <p:extLst>
      <p:ext uri="{BB962C8B-B14F-4D97-AF65-F5344CB8AC3E}">
        <p14:creationId xmlns:p14="http://schemas.microsoft.com/office/powerpoint/2010/main" val="30277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This</a:t>
            </a:r>
            <a:r>
              <a:rPr lang="en-US" baseline="0" dirty="0" smtClean="0"/>
              <a:t> is just silly but useful information.</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7</a:t>
            </a:fld>
            <a:endParaRPr lang="en-US"/>
          </a:p>
        </p:txBody>
      </p:sp>
    </p:spTree>
    <p:extLst>
      <p:ext uri="{BB962C8B-B14F-4D97-AF65-F5344CB8AC3E}">
        <p14:creationId xmlns:p14="http://schemas.microsoft.com/office/powerpoint/2010/main" val="2684795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Both things have to </a:t>
            </a:r>
            <a:r>
              <a:rPr lang="en-US" smtClean="0"/>
              <a:t>be true.</a:t>
            </a:r>
            <a:endParaRPr lang="en-US"/>
          </a:p>
        </p:txBody>
      </p:sp>
      <p:sp>
        <p:nvSpPr>
          <p:cNvPr id="4" name="Slide Number Placeholder 3"/>
          <p:cNvSpPr>
            <a:spLocks noGrp="1"/>
          </p:cNvSpPr>
          <p:nvPr>
            <p:ph type="sldNum" sz="quarter" idx="10"/>
          </p:nvPr>
        </p:nvSpPr>
        <p:spPr/>
        <p:txBody>
          <a:bodyPr/>
          <a:lstStyle/>
          <a:p>
            <a:fld id="{6797463D-1AD7-4AE5-B127-C97A140E0419}" type="slidenum">
              <a:rPr lang="en-US" smtClean="0"/>
              <a:t>8</a:t>
            </a:fld>
            <a:endParaRPr lang="en-US"/>
          </a:p>
        </p:txBody>
      </p:sp>
    </p:spTree>
    <p:extLst>
      <p:ext uri="{BB962C8B-B14F-4D97-AF65-F5344CB8AC3E}">
        <p14:creationId xmlns:p14="http://schemas.microsoft.com/office/powerpoint/2010/main" val="2594175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statements</a:t>
            </a:r>
            <a:r>
              <a:rPr lang="en-US" baseline="0" dirty="0" smtClean="0"/>
              <a:t> are everywhere around you in the things you interact with every day.</a:t>
            </a:r>
          </a:p>
          <a:p>
            <a:r>
              <a:rPr lang="en-US" baseline="0" dirty="0" smtClean="0"/>
              <a:t>In video games – if your life points levels are too low, you die.  If you get too close to a hole, you fall down.  Without video games, no matter what you did, it would react the same way every time.  </a:t>
            </a:r>
            <a:r>
              <a:rPr lang="en-US" baseline="0" dirty="0" err="1" smtClean="0"/>
              <a:t>Booooring</a:t>
            </a:r>
            <a:r>
              <a:rPr lang="en-US" baseline="0" dirty="0" smtClean="0"/>
              <a:t>.</a:t>
            </a:r>
          </a:p>
          <a:p>
            <a:endParaRPr lang="en-US" baseline="0" dirty="0" smtClean="0"/>
          </a:p>
          <a:p>
            <a:r>
              <a:rPr lang="en-US" baseline="0" dirty="0" smtClean="0"/>
              <a:t>ATM machines. When you try to take out $200.  It asks if (balance-200 &gt;= 0) then allow </a:t>
            </a:r>
            <a:r>
              <a:rPr lang="en-US" baseline="0" dirty="0" err="1" smtClean="0"/>
              <a:t>withdrawl</a:t>
            </a:r>
            <a:r>
              <a:rPr lang="en-US" baseline="0" dirty="0" smtClean="0"/>
              <a:t>.  Only allow people to withdraw money IF they have at least that amount in their account.</a:t>
            </a:r>
          </a:p>
          <a:p>
            <a:endParaRPr lang="en-US" baseline="0" dirty="0" smtClean="0"/>
          </a:p>
          <a:p>
            <a:r>
              <a:rPr lang="en-US" baseline="0" dirty="0" smtClean="0"/>
              <a:t>Anti-lock brakes.  IF the speed from a specific wheel is more than that of the others – then it is spinning, and apply the brakes.</a:t>
            </a:r>
          </a:p>
        </p:txBody>
      </p:sp>
      <p:sp>
        <p:nvSpPr>
          <p:cNvPr id="4" name="Slide Number Placeholder 3"/>
          <p:cNvSpPr>
            <a:spLocks noGrp="1"/>
          </p:cNvSpPr>
          <p:nvPr>
            <p:ph type="sldNum" sz="quarter" idx="10"/>
          </p:nvPr>
        </p:nvSpPr>
        <p:spPr/>
        <p:txBody>
          <a:bodyPr/>
          <a:lstStyle/>
          <a:p>
            <a:fld id="{6797463D-1AD7-4AE5-B127-C97A140E0419}" type="slidenum">
              <a:rPr lang="en-US" smtClean="0"/>
              <a:t>9</a:t>
            </a:fld>
            <a:endParaRPr lang="en-US"/>
          </a:p>
        </p:txBody>
      </p:sp>
    </p:spTree>
    <p:extLst>
      <p:ext uri="{BB962C8B-B14F-4D97-AF65-F5344CB8AC3E}">
        <p14:creationId xmlns:p14="http://schemas.microsoft.com/office/powerpoint/2010/main" val="1014870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a:t>
            </a:r>
            <a:r>
              <a:rPr lang="en-US" baseline="0" dirty="0" smtClean="0"/>
              <a:t> textbook in Chapter 6.2 they have three key concepts that are introduced – kind of all at once.  So I want to make sure you see the different components here, and we’ll work through an example which tries to break these pieces out a bit more specifically.  </a:t>
            </a:r>
          </a:p>
          <a:p>
            <a:endParaRPr lang="en-US" baseline="0" dirty="0" smtClean="0"/>
          </a:p>
          <a:p>
            <a:r>
              <a:rPr lang="en-US" baseline="0" dirty="0" smtClean="0"/>
              <a:t>1.</a:t>
            </a:r>
          </a:p>
          <a:p>
            <a:r>
              <a:rPr lang="en-US" baseline="0" dirty="0" smtClean="0"/>
              <a:t>First, there’s the introduction of “relational” operators.  These are operators that compare two numerical values to produce/evaluate to a </a:t>
            </a:r>
            <a:r>
              <a:rPr lang="en-US" baseline="0" dirty="0" err="1" smtClean="0"/>
              <a:t>boolean</a:t>
            </a:r>
            <a:r>
              <a:rPr lang="en-US" baseline="0" dirty="0" smtClean="0"/>
              <a:t> (</a:t>
            </a:r>
            <a:r>
              <a:rPr lang="en-US" baseline="0" dirty="0" err="1" smtClean="0"/>
              <a:t>boolean</a:t>
            </a:r>
            <a:r>
              <a:rPr lang="en-US" baseline="0" dirty="0" smtClean="0"/>
              <a:t> values are either true or false). Page 181.</a:t>
            </a:r>
          </a:p>
          <a:p>
            <a:r>
              <a:rPr lang="en-US" baseline="0" dirty="0" smtClean="0"/>
              <a:t>Examples include &lt;, &gt;,&lt;=, &gt;=,==, !=</a:t>
            </a:r>
          </a:p>
          <a:p>
            <a:r>
              <a:rPr lang="en-US" baseline="0" dirty="0" smtClean="0"/>
              <a:t>So a&lt;b is a </a:t>
            </a:r>
            <a:r>
              <a:rPr lang="en-US" baseline="0" dirty="0" err="1" smtClean="0"/>
              <a:t>boolean</a:t>
            </a:r>
            <a:r>
              <a:rPr lang="en-US" baseline="0" dirty="0" smtClean="0"/>
              <a:t> expression which uses a relational operator.</a:t>
            </a:r>
          </a:p>
          <a:p>
            <a:r>
              <a:rPr lang="en-US" baseline="0" dirty="0" smtClean="0"/>
              <a:t>In Alice when you use a tile from under World, functions these tiles support relational operations and produce </a:t>
            </a:r>
            <a:r>
              <a:rPr lang="en-US" baseline="0" dirty="0" err="1" smtClean="0"/>
              <a:t>boolean</a:t>
            </a:r>
            <a:r>
              <a:rPr lang="en-US" baseline="0" dirty="0" smtClean="0"/>
              <a:t> values.  You drag them in and then you can “replace” the a or the b with specific values.  In the example above b has been replaced with 0.5.  a has been replaced with the more complex function biplane distance above helicopter (which evaluates to a number), but we then take the absolute value of that number before we compare to see if it’s less than 0.5</a:t>
            </a:r>
          </a:p>
          <a:p>
            <a:endParaRPr lang="en-US" baseline="0" dirty="0" smtClean="0"/>
          </a:p>
          <a:p>
            <a:r>
              <a:rPr lang="en-US" baseline="0" dirty="0" smtClean="0"/>
              <a:t>2. </a:t>
            </a:r>
          </a:p>
          <a:p>
            <a:r>
              <a:rPr lang="en-US" baseline="0" dirty="0" smtClean="0"/>
              <a:t>Next there’s if statement, which are a “control” concept – like </a:t>
            </a:r>
            <a:r>
              <a:rPr lang="en-US" baseline="0" dirty="0" err="1" smtClean="0"/>
              <a:t>DoTogether</a:t>
            </a:r>
            <a:r>
              <a:rPr lang="en-US" baseline="0" dirty="0" smtClean="0"/>
              <a:t> or </a:t>
            </a:r>
            <a:r>
              <a:rPr lang="en-US" baseline="0" dirty="0" err="1" smtClean="0"/>
              <a:t>DoInOrder</a:t>
            </a:r>
            <a:r>
              <a:rPr lang="en-US" baseline="0" dirty="0" smtClean="0"/>
              <a:t>.  However, what is new about if statements is that they provide a way to have a computer program execute an instruction only SOMETIMES.  That is whether or not a specific method/instruction is executed can depend on something.  Specifically it depends on a </a:t>
            </a:r>
            <a:r>
              <a:rPr lang="en-US" baseline="0" dirty="0" err="1" smtClean="0"/>
              <a:t>boolean</a:t>
            </a:r>
            <a:r>
              <a:rPr lang="en-US" baseline="0" dirty="0" smtClean="0"/>
              <a:t> expression that either evaluates to true or to false.  If the expression evaluates to true, the computer “does” (executes) the statements right after the “if” (we call this the “then portion” – in this case it has the statement “return true”.).  The instructions in the “else portion” (return false in this case) are NOT executed.</a:t>
            </a:r>
          </a:p>
          <a:p>
            <a:r>
              <a:rPr lang="en-US" baseline="0" dirty="0" smtClean="0"/>
              <a:t>If the expression doesn’t evaluate to true (evaluates to false) then we SKIP the then portion instruction(s) and execute the code in the else portion.</a:t>
            </a:r>
          </a:p>
          <a:p>
            <a:endParaRPr lang="en-US" baseline="0" dirty="0" smtClean="0"/>
          </a:p>
          <a:p>
            <a:r>
              <a:rPr lang="en-US" baseline="0" dirty="0" smtClean="0"/>
              <a:t>3. Functions that return </a:t>
            </a:r>
            <a:r>
              <a:rPr lang="en-US" baseline="0" dirty="0" err="1" smtClean="0"/>
              <a:t>boolean</a:t>
            </a:r>
            <a:r>
              <a:rPr lang="en-US" baseline="0" dirty="0" smtClean="0"/>
              <a:t> values.  In Chapter 6.1 we learned how to make functions that “return a value” – where that value was a numerical value.  For example, we made a function that would evaluate an expression to figure out a number of revolutions a ball should turn to realistically roll some specific distance.  However, functions can be made to return different kinds of values. Remember when you made a function you CHOSE that it returned a number value?  One of your other options was a Boolean value (true or false).  In this chapter we will create functions that return </a:t>
            </a:r>
            <a:r>
              <a:rPr lang="en-US" baseline="0" dirty="0" err="1" smtClean="0"/>
              <a:t>boolean</a:t>
            </a:r>
            <a:r>
              <a:rPr lang="en-US" baseline="0" dirty="0" smtClean="0"/>
              <a:t> values.</a:t>
            </a:r>
            <a:endParaRPr lang="en-US" dirty="0"/>
          </a:p>
        </p:txBody>
      </p:sp>
      <p:sp>
        <p:nvSpPr>
          <p:cNvPr id="4" name="Slide Number Placeholder 3"/>
          <p:cNvSpPr>
            <a:spLocks noGrp="1"/>
          </p:cNvSpPr>
          <p:nvPr>
            <p:ph type="sldNum" sz="quarter" idx="10"/>
          </p:nvPr>
        </p:nvSpPr>
        <p:spPr/>
        <p:txBody>
          <a:bodyPr/>
          <a:lstStyle/>
          <a:p>
            <a:fld id="{6797463D-1AD7-4AE5-B127-C97A140E0419}" type="slidenum">
              <a:rPr lang="en-US" smtClean="0"/>
              <a:t>10</a:t>
            </a:fld>
            <a:endParaRPr lang="en-US"/>
          </a:p>
        </p:txBody>
      </p:sp>
    </p:spTree>
    <p:extLst>
      <p:ext uri="{BB962C8B-B14F-4D97-AF65-F5344CB8AC3E}">
        <p14:creationId xmlns:p14="http://schemas.microsoft.com/office/powerpoint/2010/main" val="324570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BE6D7BF-7F88-4595-ACCA-E22309AE40D8}" type="datetimeFigureOut">
              <a:rPr lang="en-US" smtClean="0"/>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2790534466"/>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6D7BF-7F88-4595-ACCA-E22309AE40D8}" type="datetimeFigureOut">
              <a:rPr lang="en-US" smtClean="0"/>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268873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6D7BF-7F88-4595-ACCA-E22309AE40D8}" type="datetimeFigureOut">
              <a:rPr lang="en-US" smtClean="0"/>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98084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solidFill>
                  <a:schemeClr val="accent6">
                    <a:lumMod val="75000"/>
                  </a:schemeClr>
                </a:solidFill>
              </a:defRPr>
            </a:lvl2pPr>
            <a:lvl3pPr>
              <a:defRPr>
                <a:solidFill>
                  <a:schemeClr val="tx2"/>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BE6D7BF-7F88-4595-ACCA-E22309AE40D8}" type="datetimeFigureOut">
              <a:rPr lang="en-US" smtClean="0"/>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377837951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6D7BF-7F88-4595-ACCA-E22309AE40D8}" type="datetimeFigureOut">
              <a:rPr lang="en-US" smtClean="0"/>
              <a:t>7/9/12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2165719729"/>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solidFill>
                  <a:schemeClr val="accent6">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solidFill>
                  <a:schemeClr val="accent6">
                    <a:lumMod val="75000"/>
                  </a:schemeClr>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BE6D7BF-7F88-4595-ACCA-E22309AE40D8}" type="datetimeFigureOut">
              <a:rPr lang="en-US" smtClean="0"/>
              <a:t>7/9/12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271547482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E6D7BF-7F88-4595-ACCA-E22309AE40D8}" type="datetimeFigureOut">
              <a:rPr lang="en-US" smtClean="0"/>
              <a:t>7/9/12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378170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E6D7BF-7F88-4595-ACCA-E22309AE40D8}" type="datetimeFigureOut">
              <a:rPr lang="en-US" smtClean="0"/>
              <a:t>7/9/12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408470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6D7BF-7F88-4595-ACCA-E22309AE40D8}" type="datetimeFigureOut">
              <a:rPr lang="en-US" smtClean="0"/>
              <a:t>7/9/12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171750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6D7BF-7F88-4595-ACCA-E22309AE40D8}" type="datetimeFigureOut">
              <a:rPr lang="en-US" smtClean="0"/>
              <a:t>7/9/12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76655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6D7BF-7F88-4595-ACCA-E22309AE40D8}" type="datetimeFigureOut">
              <a:rPr lang="en-US" smtClean="0"/>
              <a:t>7/9/12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75586-7D5E-40C0-94B8-D5DFE088ED33}" type="slidenum">
              <a:rPr lang="en-US" smtClean="0"/>
              <a:t>‹#›</a:t>
            </a:fld>
            <a:endParaRPr lang="en-US"/>
          </a:p>
        </p:txBody>
      </p:sp>
    </p:spTree>
    <p:extLst>
      <p:ext uri="{BB962C8B-B14F-4D97-AF65-F5344CB8AC3E}">
        <p14:creationId xmlns:p14="http://schemas.microsoft.com/office/powerpoint/2010/main" val="42197357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6D7BF-7F88-4595-ACCA-E22309AE40D8}" type="datetimeFigureOut">
              <a:rPr lang="en-US" smtClean="0"/>
              <a:t>7/9/12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75586-7D5E-40C0-94B8-D5DFE088ED33}" type="slidenum">
              <a:rPr lang="en-US" smtClean="0"/>
              <a:t>‹#›</a:t>
            </a:fld>
            <a:endParaRPr lang="en-US"/>
          </a:p>
        </p:txBody>
      </p:sp>
    </p:spTree>
    <p:extLst>
      <p:ext uri="{BB962C8B-B14F-4D97-AF65-F5344CB8AC3E}">
        <p14:creationId xmlns:p14="http://schemas.microsoft.com/office/powerpoint/2010/main" val="66922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36.xml"/><Relationship Id="rId4" Type="http://schemas.openxmlformats.org/officeDocument/2006/relationships/tags" Target="../tags/tag37.xml"/><Relationship Id="rId5" Type="http://schemas.openxmlformats.org/officeDocument/2006/relationships/tags" Target="../tags/tag38.xml"/><Relationship Id="rId6" Type="http://schemas.openxmlformats.org/officeDocument/2006/relationships/slideLayout" Target="../slideLayouts/slideLayout2.xml"/><Relationship Id="rId7" Type="http://schemas.openxmlformats.org/officeDocument/2006/relationships/notesSlide" Target="../notesSlides/notesSlide9.xml"/><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tags" Target="../tags/tag34.xml"/><Relationship Id="rId2" Type="http://schemas.openxmlformats.org/officeDocument/2006/relationships/tags" Target="../tags/tag35.xml"/></Relationships>
</file>

<file path=ppt/slides/_rels/slide11.xml.rels><?xml version="1.0" encoding="UTF-8" standalone="yes"?>
<Relationships xmlns="http://schemas.openxmlformats.org/package/2006/relationships"><Relationship Id="rId3" Type="http://schemas.openxmlformats.org/officeDocument/2006/relationships/tags" Target="../tags/tag41.xml"/><Relationship Id="rId4" Type="http://schemas.openxmlformats.org/officeDocument/2006/relationships/slideLayout" Target="../slideLayouts/slideLayout2.xml"/><Relationship Id="rId5" Type="http://schemas.openxmlformats.org/officeDocument/2006/relationships/notesSlide" Target="../notesSlides/notesSlide10.xml"/><Relationship Id="rId6" Type="http://schemas.openxmlformats.org/officeDocument/2006/relationships/image" Target="../media/image9.png"/><Relationship Id="rId1" Type="http://schemas.openxmlformats.org/officeDocument/2006/relationships/tags" Target="../tags/tag39.xml"/><Relationship Id="rId2" Type="http://schemas.openxmlformats.org/officeDocument/2006/relationships/tags" Target="../tags/tag40.xml"/></Relationships>
</file>

<file path=ppt/slides/_rels/slide12.xml.rels><?xml version="1.0" encoding="UTF-8" standalone="yes"?>
<Relationships xmlns="http://schemas.openxmlformats.org/package/2006/relationships"><Relationship Id="rId3" Type="http://schemas.openxmlformats.org/officeDocument/2006/relationships/tags" Target="../tags/tag44.xml"/><Relationship Id="rId4" Type="http://schemas.openxmlformats.org/officeDocument/2006/relationships/tags" Target="../tags/tag45.xml"/><Relationship Id="rId5" Type="http://schemas.openxmlformats.org/officeDocument/2006/relationships/tags" Target="../tags/tag46.xml"/><Relationship Id="rId6" Type="http://schemas.openxmlformats.org/officeDocument/2006/relationships/tags" Target="../tags/tag47.xml"/><Relationship Id="rId7" Type="http://schemas.openxmlformats.org/officeDocument/2006/relationships/slideLayout" Target="../slideLayouts/slideLayout2.xml"/><Relationship Id="rId8" Type="http://schemas.openxmlformats.org/officeDocument/2006/relationships/notesSlide" Target="../notesSlides/notesSlide11.xml"/><Relationship Id="rId9" Type="http://schemas.openxmlformats.org/officeDocument/2006/relationships/image" Target="../media/image10.png"/><Relationship Id="rId10" Type="http://schemas.openxmlformats.org/officeDocument/2006/relationships/image" Target="../media/image11.png"/><Relationship Id="rId11" Type="http://schemas.openxmlformats.org/officeDocument/2006/relationships/image" Target="../media/image12.png"/><Relationship Id="rId1" Type="http://schemas.openxmlformats.org/officeDocument/2006/relationships/tags" Target="../tags/tag42.xml"/><Relationship Id="rId2" Type="http://schemas.openxmlformats.org/officeDocument/2006/relationships/tags" Target="../tags/tag43.xml"/></Relationships>
</file>

<file path=ppt/slides/_rels/slide13.xml.rels><?xml version="1.0" encoding="UTF-8" standalone="yes"?>
<Relationships xmlns="http://schemas.openxmlformats.org/package/2006/relationships"><Relationship Id="rId3" Type="http://schemas.openxmlformats.org/officeDocument/2006/relationships/tags" Target="../tags/tag50.xml"/><Relationship Id="rId4" Type="http://schemas.openxmlformats.org/officeDocument/2006/relationships/slideLayout" Target="../slideLayouts/slideLayout2.xml"/><Relationship Id="rId5" Type="http://schemas.openxmlformats.org/officeDocument/2006/relationships/notesSlide" Target="../notesSlides/notesSlide12.xml"/><Relationship Id="rId6" Type="http://schemas.openxmlformats.org/officeDocument/2006/relationships/image" Target="../media/image9.png"/><Relationship Id="rId1" Type="http://schemas.openxmlformats.org/officeDocument/2006/relationships/tags" Target="../tags/tag48.xml"/><Relationship Id="rId2" Type="http://schemas.openxmlformats.org/officeDocument/2006/relationships/tags" Target="../tags/tag49.xml"/></Relationships>
</file>

<file path=ppt/slides/_rels/slide14.xml.rels><?xml version="1.0" encoding="UTF-8" standalone="yes"?>
<Relationships xmlns="http://schemas.openxmlformats.org/package/2006/relationships"><Relationship Id="rId3" Type="http://schemas.openxmlformats.org/officeDocument/2006/relationships/tags" Target="../tags/tag53.xml"/><Relationship Id="rId4" Type="http://schemas.openxmlformats.org/officeDocument/2006/relationships/tags" Target="../tags/tag54.xml"/><Relationship Id="rId5" Type="http://schemas.openxmlformats.org/officeDocument/2006/relationships/slideLayout" Target="../slideLayouts/slideLayout2.xml"/><Relationship Id="rId6" Type="http://schemas.openxmlformats.org/officeDocument/2006/relationships/notesSlide" Target="../notesSlides/notesSlide13.xml"/><Relationship Id="rId7" Type="http://schemas.openxmlformats.org/officeDocument/2006/relationships/image" Target="../media/image13.png"/><Relationship Id="rId1" Type="http://schemas.openxmlformats.org/officeDocument/2006/relationships/tags" Target="../tags/tag51.xml"/><Relationship Id="rId2" Type="http://schemas.openxmlformats.org/officeDocument/2006/relationships/tags" Target="../tags/tag5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4.xml"/><Relationship Id="rId1" Type="http://schemas.openxmlformats.org/officeDocument/2006/relationships/tags" Target="../tags/tag55.xml"/><Relationship Id="rId2" Type="http://schemas.openxmlformats.org/officeDocument/2006/relationships/tags" Target="../tags/tag56.xml"/></Relationships>
</file>

<file path=ppt/slides/_rels/slide16.xml.rels><?xml version="1.0" encoding="UTF-8" standalone="yes"?>
<Relationships xmlns="http://schemas.openxmlformats.org/package/2006/relationships"><Relationship Id="rId11" Type="http://schemas.openxmlformats.org/officeDocument/2006/relationships/customXml" Target="../ink/ink1.xml"/><Relationship Id="rId12" Type="http://schemas.openxmlformats.org/officeDocument/2006/relationships/image" Target="../media/image38.emf"/><Relationship Id="rId13" Type="http://schemas.openxmlformats.org/officeDocument/2006/relationships/customXml" Target="../ink/ink2.xml"/><Relationship Id="rId14" Type="http://schemas.openxmlformats.org/officeDocument/2006/relationships/image" Target="../media/image39.emf"/><Relationship Id="rId1" Type="http://schemas.openxmlformats.org/officeDocument/2006/relationships/tags" Target="../tags/tag57.xml"/><Relationship Id="rId2" Type="http://schemas.openxmlformats.org/officeDocument/2006/relationships/tags" Target="../tags/tag58.xml"/><Relationship Id="rId3" Type="http://schemas.openxmlformats.org/officeDocument/2006/relationships/tags" Target="../tags/tag59.xml"/><Relationship Id="rId4" Type="http://schemas.openxmlformats.org/officeDocument/2006/relationships/tags" Target="../tags/tag60.xml"/><Relationship Id="rId5" Type="http://schemas.openxmlformats.org/officeDocument/2006/relationships/tags" Target="../tags/tag61.xml"/><Relationship Id="rId6" Type="http://schemas.openxmlformats.org/officeDocument/2006/relationships/tags" Target="../tags/tag62.xml"/><Relationship Id="rId7" Type="http://schemas.openxmlformats.org/officeDocument/2006/relationships/tags" Target="../tags/tag63.xml"/><Relationship Id="rId8" Type="http://schemas.openxmlformats.org/officeDocument/2006/relationships/slideLayout" Target="../slideLayouts/slideLayout2.xml"/><Relationship Id="rId9" Type="http://schemas.openxmlformats.org/officeDocument/2006/relationships/notesSlide" Target="../notesSlides/notesSlide15.xml"/><Relationship Id="rId10"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6.xml"/><Relationship Id="rId1" Type="http://schemas.openxmlformats.org/officeDocument/2006/relationships/tags" Target="../tags/tag64.xml"/><Relationship Id="rId2" Type="http://schemas.openxmlformats.org/officeDocument/2006/relationships/tags" Target="../tags/tag65.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7.xml"/><Relationship Id="rId1" Type="http://schemas.openxmlformats.org/officeDocument/2006/relationships/tags" Target="../tags/tag66.xml"/><Relationship Id="rId2" Type="http://schemas.openxmlformats.org/officeDocument/2006/relationships/tags" Target="../tags/tag6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8.xml"/><Relationship Id="rId1" Type="http://schemas.openxmlformats.org/officeDocument/2006/relationships/tags" Target="../tags/tag68.xml"/><Relationship Id="rId2" Type="http://schemas.openxmlformats.org/officeDocument/2006/relationships/tags" Target="../tags/tag69.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slideLayout" Target="../slideLayouts/slideLayout2.xml"/><Relationship Id="rId6" Type="http://schemas.openxmlformats.org/officeDocument/2006/relationships/notesSlide" Target="../notesSlides/notesSlide1.xml"/><Relationship Id="rId7" Type="http://schemas.openxmlformats.org/officeDocument/2006/relationships/image" Target="../media/image1.png"/><Relationship Id="rId1" Type="http://schemas.openxmlformats.org/officeDocument/2006/relationships/tags" Target="../tags/tag2.xml"/><Relationship Id="rId2"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9.xml"/><Relationship Id="rId1" Type="http://schemas.openxmlformats.org/officeDocument/2006/relationships/tags" Target="../tags/tag70.xml"/><Relationship Id="rId2" Type="http://schemas.openxmlformats.org/officeDocument/2006/relationships/tags" Target="../tags/tag7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0.xml"/><Relationship Id="rId1" Type="http://schemas.openxmlformats.org/officeDocument/2006/relationships/tags" Target="../tags/tag72.xml"/><Relationship Id="rId2" Type="http://schemas.openxmlformats.org/officeDocument/2006/relationships/tags" Target="../tags/tag73.xml"/></Relationships>
</file>

<file path=ppt/slides/_rels/slide22.xml.rels><?xml version="1.0" encoding="UTF-8" standalone="yes"?>
<Relationships xmlns="http://schemas.openxmlformats.org/package/2006/relationships"><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slideLayout" Target="../slideLayouts/slideLayout2.xml"/><Relationship Id="rId6" Type="http://schemas.openxmlformats.org/officeDocument/2006/relationships/notesSlide" Target="../notesSlides/notesSlide21.xml"/><Relationship Id="rId7" Type="http://schemas.openxmlformats.org/officeDocument/2006/relationships/image" Target="../media/image14.png"/><Relationship Id="rId1" Type="http://schemas.openxmlformats.org/officeDocument/2006/relationships/tags" Target="../tags/tag74.xml"/><Relationship Id="rId2" Type="http://schemas.openxmlformats.org/officeDocument/2006/relationships/tags" Target="../tags/tag75.xml"/></Relationships>
</file>

<file path=ppt/slides/_rels/slide23.xml.rels><?xml version="1.0" encoding="UTF-8" standalone="yes"?>
<Relationships xmlns="http://schemas.openxmlformats.org/package/2006/relationships"><Relationship Id="rId11" Type="http://schemas.openxmlformats.org/officeDocument/2006/relationships/image" Target="../media/image15.png"/><Relationship Id="rId12" Type="http://schemas.openxmlformats.org/officeDocument/2006/relationships/image" Target="../media/image16.png"/><Relationship Id="rId13" Type="http://schemas.openxmlformats.org/officeDocument/2006/relationships/image" Target="../media/image17.png"/><Relationship Id="rId14" Type="http://schemas.openxmlformats.org/officeDocument/2006/relationships/image" Target="../media/image18.png"/><Relationship Id="rId15" Type="http://schemas.openxmlformats.org/officeDocument/2006/relationships/customXml" Target="../ink/ink3.xml"/><Relationship Id="rId16" Type="http://schemas.openxmlformats.org/officeDocument/2006/relationships/image" Target="../media/image22.emf"/><Relationship Id="rId1" Type="http://schemas.openxmlformats.org/officeDocument/2006/relationships/tags" Target="../tags/tag78.xml"/><Relationship Id="rId2" Type="http://schemas.openxmlformats.org/officeDocument/2006/relationships/tags" Target="../tags/tag79.xml"/><Relationship Id="rId3" Type="http://schemas.openxmlformats.org/officeDocument/2006/relationships/tags" Target="../tags/tag80.xml"/><Relationship Id="rId4" Type="http://schemas.openxmlformats.org/officeDocument/2006/relationships/tags" Target="../tags/tag81.xml"/><Relationship Id="rId5" Type="http://schemas.openxmlformats.org/officeDocument/2006/relationships/tags" Target="../tags/tag82.xml"/><Relationship Id="rId6" Type="http://schemas.openxmlformats.org/officeDocument/2006/relationships/tags" Target="../tags/tag83.xml"/><Relationship Id="rId7" Type="http://schemas.openxmlformats.org/officeDocument/2006/relationships/tags" Target="../tags/tag84.xml"/><Relationship Id="rId8" Type="http://schemas.openxmlformats.org/officeDocument/2006/relationships/tags" Target="../tags/tag85.xml"/><Relationship Id="rId9" Type="http://schemas.openxmlformats.org/officeDocument/2006/relationships/slideLayout" Target="../slideLayouts/slideLayout2.xml"/><Relationship Id="rId10"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3" Type="http://schemas.openxmlformats.org/officeDocument/2006/relationships/tags" Target="../tags/tag88.xml"/><Relationship Id="rId4" Type="http://schemas.openxmlformats.org/officeDocument/2006/relationships/tags" Target="../tags/tag89.xml"/><Relationship Id="rId5" Type="http://schemas.openxmlformats.org/officeDocument/2006/relationships/tags" Target="../tags/tag90.xml"/><Relationship Id="rId6" Type="http://schemas.openxmlformats.org/officeDocument/2006/relationships/slideLayout" Target="../slideLayouts/slideLayout2.xml"/><Relationship Id="rId7" Type="http://schemas.openxmlformats.org/officeDocument/2006/relationships/notesSlide" Target="../notesSlides/notesSlide23.xml"/><Relationship Id="rId8" Type="http://schemas.openxmlformats.org/officeDocument/2006/relationships/customXml" Target="../ink/ink4.xml"/><Relationship Id="rId9" Type="http://schemas.openxmlformats.org/officeDocument/2006/relationships/image" Target="../media/image60.emf"/><Relationship Id="rId1" Type="http://schemas.openxmlformats.org/officeDocument/2006/relationships/tags" Target="../tags/tag86.xml"/><Relationship Id="rId2" Type="http://schemas.openxmlformats.org/officeDocument/2006/relationships/tags" Target="../tags/tag8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4.xml"/><Relationship Id="rId1" Type="http://schemas.openxmlformats.org/officeDocument/2006/relationships/tags" Target="../tags/tag91.xml"/><Relationship Id="rId2" Type="http://schemas.openxmlformats.org/officeDocument/2006/relationships/tags" Target="../tags/tag92.xml"/></Relationships>
</file>

<file path=ppt/slides/_rels/slide26.xml.rels><?xml version="1.0" encoding="UTF-8" standalone="yes"?>
<Relationships xmlns="http://schemas.openxmlformats.org/package/2006/relationships"><Relationship Id="rId3" Type="http://schemas.openxmlformats.org/officeDocument/2006/relationships/tags" Target="../tags/tag95.xml"/><Relationship Id="rId4" Type="http://schemas.openxmlformats.org/officeDocument/2006/relationships/tags" Target="../tags/tag96.xml"/><Relationship Id="rId5" Type="http://schemas.openxmlformats.org/officeDocument/2006/relationships/slideLayout" Target="../slideLayouts/slideLayout2.xml"/><Relationship Id="rId6" Type="http://schemas.openxmlformats.org/officeDocument/2006/relationships/notesSlide" Target="../notesSlides/notesSlide25.xml"/><Relationship Id="rId7" Type="http://schemas.openxmlformats.org/officeDocument/2006/relationships/image" Target="../media/image19.png"/><Relationship Id="rId1" Type="http://schemas.openxmlformats.org/officeDocument/2006/relationships/tags" Target="../tags/tag93.xml"/><Relationship Id="rId2" Type="http://schemas.openxmlformats.org/officeDocument/2006/relationships/tags" Target="../tags/tag9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6.xml"/><Relationship Id="rId1" Type="http://schemas.openxmlformats.org/officeDocument/2006/relationships/tags" Target="../tags/tag97.xml"/><Relationship Id="rId2" Type="http://schemas.openxmlformats.org/officeDocument/2006/relationships/tags" Target="../tags/tag98.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7.xml"/><Relationship Id="rId1" Type="http://schemas.openxmlformats.org/officeDocument/2006/relationships/tags" Target="../tags/tag99.xml"/><Relationship Id="rId2" Type="http://schemas.openxmlformats.org/officeDocument/2006/relationships/tags" Target="../tags/tag100.xml"/></Relationships>
</file>

<file path=ppt/slides/_rels/slide29.xml.rels><?xml version="1.0" encoding="UTF-8" standalone="yes"?>
<Relationships xmlns="http://schemas.openxmlformats.org/package/2006/relationships"><Relationship Id="rId3" Type="http://schemas.openxmlformats.org/officeDocument/2006/relationships/tags" Target="../tags/tag103.xml"/><Relationship Id="rId4" Type="http://schemas.openxmlformats.org/officeDocument/2006/relationships/slideLayout" Target="../slideLayouts/slideLayout2.xml"/><Relationship Id="rId5" Type="http://schemas.openxmlformats.org/officeDocument/2006/relationships/notesSlide" Target="../notesSlides/notesSlide28.xml"/><Relationship Id="rId6" Type="http://schemas.openxmlformats.org/officeDocument/2006/relationships/image" Target="../media/image20.png"/><Relationship Id="rId1" Type="http://schemas.openxmlformats.org/officeDocument/2006/relationships/tags" Target="../tags/tag101.xml"/><Relationship Id="rId2" Type="http://schemas.openxmlformats.org/officeDocument/2006/relationships/tags" Target="../tags/tag102.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tags" Target="../tags/tag10.xml"/><Relationship Id="rId6" Type="http://schemas.openxmlformats.org/officeDocument/2006/relationships/tags" Target="../tags/tag11.xml"/><Relationship Id="rId7" Type="http://schemas.openxmlformats.org/officeDocument/2006/relationships/tags" Target="../tags/tag12.xml"/><Relationship Id="rId8" Type="http://schemas.openxmlformats.org/officeDocument/2006/relationships/tags" Target="../tags/tag13.xml"/><Relationship Id="rId9" Type="http://schemas.openxmlformats.org/officeDocument/2006/relationships/slideLayout" Target="../slideLayouts/slideLayout2.xml"/><Relationship Id="rId10" Type="http://schemas.openxmlformats.org/officeDocument/2006/relationships/notesSlide" Target="../notesSlides/notesSlide2.xml"/><Relationship Id="rId11" Type="http://schemas.openxmlformats.org/officeDocument/2006/relationships/image" Target="../media/image2.png"/><Relationship Id="rId1" Type="http://schemas.openxmlformats.org/officeDocument/2006/relationships/tags" Target="../tags/tag6.xml"/><Relationship Id="rId2" Type="http://schemas.openxmlformats.org/officeDocument/2006/relationships/tags" Target="../tags/tag7.xml"/></Relationships>
</file>

<file path=ppt/slides/_rels/slide30.xml.rels><?xml version="1.0" encoding="UTF-8" standalone="yes"?>
<Relationships xmlns="http://schemas.openxmlformats.org/package/2006/relationships"><Relationship Id="rId3" Type="http://schemas.openxmlformats.org/officeDocument/2006/relationships/tags" Target="../tags/tag106.xml"/><Relationship Id="rId4" Type="http://schemas.openxmlformats.org/officeDocument/2006/relationships/tags" Target="../tags/tag107.xml"/><Relationship Id="rId5" Type="http://schemas.openxmlformats.org/officeDocument/2006/relationships/tags" Target="../tags/tag108.xml"/><Relationship Id="rId6" Type="http://schemas.openxmlformats.org/officeDocument/2006/relationships/tags" Target="../tags/tag109.xml"/><Relationship Id="rId7" Type="http://schemas.openxmlformats.org/officeDocument/2006/relationships/tags" Target="../tags/tag110.xml"/><Relationship Id="rId8" Type="http://schemas.openxmlformats.org/officeDocument/2006/relationships/tags" Target="../tags/tag111.xml"/><Relationship Id="rId9" Type="http://schemas.openxmlformats.org/officeDocument/2006/relationships/slideLayout" Target="../slideLayouts/slideLayout2.xml"/><Relationship Id="rId10" Type="http://schemas.openxmlformats.org/officeDocument/2006/relationships/notesSlide" Target="../notesSlides/notesSlide29.xml"/><Relationship Id="rId1" Type="http://schemas.openxmlformats.org/officeDocument/2006/relationships/tags" Target="../tags/tag104.xml"/><Relationship Id="rId2" Type="http://schemas.openxmlformats.org/officeDocument/2006/relationships/tags" Target="../tags/tag105.xml"/></Relationships>
</file>

<file path=ppt/slides/_rels/slide31.xml.rels><?xml version="1.0" encoding="UTF-8" standalone="yes"?>
<Relationships xmlns="http://schemas.openxmlformats.org/package/2006/relationships"><Relationship Id="rId3" Type="http://schemas.openxmlformats.org/officeDocument/2006/relationships/tags" Target="../tags/tag114.xml"/><Relationship Id="rId4" Type="http://schemas.openxmlformats.org/officeDocument/2006/relationships/slideLayout" Target="../slideLayouts/slideLayout2.xml"/><Relationship Id="rId5" Type="http://schemas.openxmlformats.org/officeDocument/2006/relationships/notesSlide" Target="../notesSlides/notesSlide30.xml"/><Relationship Id="rId6" Type="http://schemas.openxmlformats.org/officeDocument/2006/relationships/image" Target="../media/image21.png"/><Relationship Id="rId1" Type="http://schemas.openxmlformats.org/officeDocument/2006/relationships/tags" Target="../tags/tag112.xml"/><Relationship Id="rId2" Type="http://schemas.openxmlformats.org/officeDocument/2006/relationships/tags" Target="../tags/tag113.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1.xml"/><Relationship Id="rId1" Type="http://schemas.openxmlformats.org/officeDocument/2006/relationships/tags" Target="../tags/tag115.xml"/><Relationship Id="rId2" Type="http://schemas.openxmlformats.org/officeDocument/2006/relationships/tags" Target="../tags/tag116.xml"/></Relationships>
</file>

<file path=ppt/slides/_rels/slide33.xml.rels><?xml version="1.0" encoding="UTF-8" standalone="yes"?>
<Relationships xmlns="http://schemas.openxmlformats.org/package/2006/relationships"><Relationship Id="rId11" Type="http://schemas.openxmlformats.org/officeDocument/2006/relationships/image" Target="../media/image22.png"/><Relationship Id="rId12" Type="http://schemas.openxmlformats.org/officeDocument/2006/relationships/customXml" Target="../ink/ink5.xml"/><Relationship Id="rId13" Type="http://schemas.openxmlformats.org/officeDocument/2006/relationships/image" Target="../media/image12.emf"/><Relationship Id="rId14" Type="http://schemas.openxmlformats.org/officeDocument/2006/relationships/customXml" Target="../ink/ink6.xml"/><Relationship Id="rId15" Type="http://schemas.openxmlformats.org/officeDocument/2006/relationships/image" Target="../media/image13.emf"/><Relationship Id="rId16" Type="http://schemas.openxmlformats.org/officeDocument/2006/relationships/customXml" Target="../ink/ink7.xml"/><Relationship Id="rId17" Type="http://schemas.openxmlformats.org/officeDocument/2006/relationships/image" Target="../media/image14.emf"/><Relationship Id="rId18" Type="http://schemas.openxmlformats.org/officeDocument/2006/relationships/image" Target="../media/image23.png"/><Relationship Id="rId1" Type="http://schemas.openxmlformats.org/officeDocument/2006/relationships/tags" Target="../tags/tag117.xml"/><Relationship Id="rId2" Type="http://schemas.openxmlformats.org/officeDocument/2006/relationships/tags" Target="../tags/tag118.xml"/><Relationship Id="rId3" Type="http://schemas.openxmlformats.org/officeDocument/2006/relationships/tags" Target="../tags/tag119.xml"/><Relationship Id="rId4" Type="http://schemas.openxmlformats.org/officeDocument/2006/relationships/tags" Target="../tags/tag120.xml"/><Relationship Id="rId5" Type="http://schemas.openxmlformats.org/officeDocument/2006/relationships/tags" Target="../tags/tag121.xml"/><Relationship Id="rId6" Type="http://schemas.openxmlformats.org/officeDocument/2006/relationships/tags" Target="../tags/tag122.xml"/><Relationship Id="rId7" Type="http://schemas.openxmlformats.org/officeDocument/2006/relationships/tags" Target="../tags/tag123.xml"/><Relationship Id="rId8" Type="http://schemas.openxmlformats.org/officeDocument/2006/relationships/tags" Target="../tags/tag124.xml"/><Relationship Id="rId9" Type="http://schemas.openxmlformats.org/officeDocument/2006/relationships/slideLayout" Target="../slideLayouts/slideLayout2.xml"/><Relationship Id="rId10"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3" Type="http://schemas.openxmlformats.org/officeDocument/2006/relationships/tags" Target="../tags/tag127.xml"/><Relationship Id="rId4" Type="http://schemas.openxmlformats.org/officeDocument/2006/relationships/tags" Target="../tags/tag128.xml"/><Relationship Id="rId5" Type="http://schemas.openxmlformats.org/officeDocument/2006/relationships/slideLayout" Target="../slideLayouts/slideLayout2.xml"/><Relationship Id="rId6" Type="http://schemas.openxmlformats.org/officeDocument/2006/relationships/notesSlide" Target="../notesSlides/notesSlide33.xml"/><Relationship Id="rId1" Type="http://schemas.openxmlformats.org/officeDocument/2006/relationships/tags" Target="../tags/tag125.xml"/><Relationship Id="rId2" Type="http://schemas.openxmlformats.org/officeDocument/2006/relationships/tags" Target="../tags/tag126.xml"/></Relationships>
</file>

<file path=ppt/slides/_rels/slide35.xml.rels><?xml version="1.0" encoding="UTF-8" standalone="yes"?>
<Relationships xmlns="http://schemas.openxmlformats.org/package/2006/relationships"><Relationship Id="rId3" Type="http://schemas.openxmlformats.org/officeDocument/2006/relationships/tags" Target="../tags/tag131.xml"/><Relationship Id="rId4" Type="http://schemas.openxmlformats.org/officeDocument/2006/relationships/tags" Target="../tags/tag132.xml"/><Relationship Id="rId5" Type="http://schemas.openxmlformats.org/officeDocument/2006/relationships/tags" Target="../tags/tag133.xml"/><Relationship Id="rId6" Type="http://schemas.openxmlformats.org/officeDocument/2006/relationships/slideLayout" Target="../slideLayouts/slideLayout2.xml"/><Relationship Id="rId7" Type="http://schemas.openxmlformats.org/officeDocument/2006/relationships/notesSlide" Target="../notesSlides/notesSlide34.xml"/><Relationship Id="rId8" Type="http://schemas.openxmlformats.org/officeDocument/2006/relationships/image" Target="../media/image24.png"/><Relationship Id="rId1" Type="http://schemas.openxmlformats.org/officeDocument/2006/relationships/tags" Target="../tags/tag129.xml"/><Relationship Id="rId2" Type="http://schemas.openxmlformats.org/officeDocument/2006/relationships/tags" Target="../tags/tag130.xml"/></Relationships>
</file>

<file path=ppt/slides/_rels/slide36.xml.rels><?xml version="1.0" encoding="UTF-8" standalone="yes"?>
<Relationships xmlns="http://schemas.openxmlformats.org/package/2006/relationships"><Relationship Id="rId3" Type="http://schemas.openxmlformats.org/officeDocument/2006/relationships/tags" Target="../tags/tag136.xml"/><Relationship Id="rId4" Type="http://schemas.openxmlformats.org/officeDocument/2006/relationships/tags" Target="../tags/tag137.xml"/><Relationship Id="rId5" Type="http://schemas.openxmlformats.org/officeDocument/2006/relationships/slideLayout" Target="../slideLayouts/slideLayout2.xml"/><Relationship Id="rId6" Type="http://schemas.openxmlformats.org/officeDocument/2006/relationships/notesSlide" Target="../notesSlides/notesSlide35.xml"/><Relationship Id="rId7" Type="http://schemas.openxmlformats.org/officeDocument/2006/relationships/image" Target="../media/image25.png"/><Relationship Id="rId8" Type="http://schemas.openxmlformats.org/officeDocument/2006/relationships/image" Target="../media/image26.png"/><Relationship Id="rId1" Type="http://schemas.openxmlformats.org/officeDocument/2006/relationships/tags" Target="../tags/tag134.xml"/><Relationship Id="rId2" Type="http://schemas.openxmlformats.org/officeDocument/2006/relationships/tags" Target="../tags/tag135.xml"/></Relationships>
</file>

<file path=ppt/slides/_rels/slide37.xml.rels><?xml version="1.0" encoding="UTF-8" standalone="yes"?>
<Relationships xmlns="http://schemas.openxmlformats.org/package/2006/relationships"><Relationship Id="rId3" Type="http://schemas.openxmlformats.org/officeDocument/2006/relationships/tags" Target="../tags/tag140.xml"/><Relationship Id="rId4" Type="http://schemas.openxmlformats.org/officeDocument/2006/relationships/tags" Target="../tags/tag141.xml"/><Relationship Id="rId5" Type="http://schemas.openxmlformats.org/officeDocument/2006/relationships/slideLayout" Target="../slideLayouts/slideLayout2.xml"/><Relationship Id="rId6" Type="http://schemas.openxmlformats.org/officeDocument/2006/relationships/notesSlide" Target="../notesSlides/notesSlide36.xml"/><Relationship Id="rId7" Type="http://schemas.openxmlformats.org/officeDocument/2006/relationships/image" Target="../media/image25.png"/><Relationship Id="rId1" Type="http://schemas.openxmlformats.org/officeDocument/2006/relationships/tags" Target="../tags/tag138.xml"/><Relationship Id="rId2" Type="http://schemas.openxmlformats.org/officeDocument/2006/relationships/tags" Target="../tags/tag139.xml"/></Relationships>
</file>

<file path=ppt/slides/_rels/slide38.xml.rels><?xml version="1.0" encoding="UTF-8" standalone="yes"?>
<Relationships xmlns="http://schemas.openxmlformats.org/package/2006/relationships"><Relationship Id="rId3" Type="http://schemas.openxmlformats.org/officeDocument/2006/relationships/tags" Target="../tags/tag144.xml"/><Relationship Id="rId4" Type="http://schemas.openxmlformats.org/officeDocument/2006/relationships/tags" Target="../tags/tag145.xml"/><Relationship Id="rId5" Type="http://schemas.openxmlformats.org/officeDocument/2006/relationships/slideLayout" Target="../slideLayouts/slideLayout2.xml"/><Relationship Id="rId6" Type="http://schemas.openxmlformats.org/officeDocument/2006/relationships/notesSlide" Target="../notesSlides/notesSlide37.xml"/><Relationship Id="rId7" Type="http://schemas.openxmlformats.org/officeDocument/2006/relationships/image" Target="../media/image25.png"/><Relationship Id="rId1" Type="http://schemas.openxmlformats.org/officeDocument/2006/relationships/tags" Target="../tags/tag142.xml"/><Relationship Id="rId2" Type="http://schemas.openxmlformats.org/officeDocument/2006/relationships/tags" Target="../tags/tag143.xml"/></Relationships>
</file>

<file path=ppt/slides/_rels/slide39.xml.rels><?xml version="1.0" encoding="UTF-8" standalone="yes"?>
<Relationships xmlns="http://schemas.openxmlformats.org/package/2006/relationships"><Relationship Id="rId9" Type="http://schemas.openxmlformats.org/officeDocument/2006/relationships/tags" Target="../tags/tag154.xml"/><Relationship Id="rId20" Type="http://schemas.openxmlformats.org/officeDocument/2006/relationships/image" Target="../media/image32.png"/><Relationship Id="rId21" Type="http://schemas.openxmlformats.org/officeDocument/2006/relationships/customXml" Target="../ink/ink8.xml"/><Relationship Id="rId22" Type="http://schemas.openxmlformats.org/officeDocument/2006/relationships/image" Target="../media/image24.emf"/><Relationship Id="rId23" Type="http://schemas.openxmlformats.org/officeDocument/2006/relationships/customXml" Target="../ink/ink9.xml"/><Relationship Id="rId24" Type="http://schemas.openxmlformats.org/officeDocument/2006/relationships/image" Target="../media/image25.emf"/><Relationship Id="rId25" Type="http://schemas.openxmlformats.org/officeDocument/2006/relationships/image" Target="../media/image33.png"/><Relationship Id="rId26" Type="http://schemas.openxmlformats.org/officeDocument/2006/relationships/image" Target="../media/image34.png"/><Relationship Id="rId10" Type="http://schemas.openxmlformats.org/officeDocument/2006/relationships/tags" Target="../tags/tag155.xml"/><Relationship Id="rId11" Type="http://schemas.openxmlformats.org/officeDocument/2006/relationships/tags" Target="../tags/tag156.xml"/><Relationship Id="rId12" Type="http://schemas.openxmlformats.org/officeDocument/2006/relationships/tags" Target="../tags/tag157.xml"/><Relationship Id="rId13" Type="http://schemas.openxmlformats.org/officeDocument/2006/relationships/slideLayout" Target="../slideLayouts/slideLayout2.xml"/><Relationship Id="rId14" Type="http://schemas.openxmlformats.org/officeDocument/2006/relationships/notesSlide" Target="../notesSlides/notesSlide38.xml"/><Relationship Id="rId15" Type="http://schemas.openxmlformats.org/officeDocument/2006/relationships/image" Target="../media/image27.png"/><Relationship Id="rId16" Type="http://schemas.openxmlformats.org/officeDocument/2006/relationships/image" Target="../media/image28.png"/><Relationship Id="rId17" Type="http://schemas.openxmlformats.org/officeDocument/2006/relationships/image" Target="../media/image29.png"/><Relationship Id="rId18" Type="http://schemas.openxmlformats.org/officeDocument/2006/relationships/image" Target="../media/image30.png"/><Relationship Id="rId19" Type="http://schemas.openxmlformats.org/officeDocument/2006/relationships/image" Target="../media/image31.png"/><Relationship Id="rId1" Type="http://schemas.openxmlformats.org/officeDocument/2006/relationships/tags" Target="../tags/tag146.xml"/><Relationship Id="rId2" Type="http://schemas.openxmlformats.org/officeDocument/2006/relationships/tags" Target="../tags/tag147.xml"/><Relationship Id="rId3" Type="http://schemas.openxmlformats.org/officeDocument/2006/relationships/tags" Target="../tags/tag148.xml"/><Relationship Id="rId4" Type="http://schemas.openxmlformats.org/officeDocument/2006/relationships/tags" Target="../tags/tag149.xml"/><Relationship Id="rId5" Type="http://schemas.openxmlformats.org/officeDocument/2006/relationships/tags" Target="../tags/tag150.xml"/><Relationship Id="rId6" Type="http://schemas.openxmlformats.org/officeDocument/2006/relationships/tags" Target="../tags/tag151.xml"/><Relationship Id="rId7" Type="http://schemas.openxmlformats.org/officeDocument/2006/relationships/tags" Target="../tags/tag152.xml"/><Relationship Id="rId8" Type="http://schemas.openxmlformats.org/officeDocument/2006/relationships/tags" Target="../tags/tag153.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4" Type="http://schemas.openxmlformats.org/officeDocument/2006/relationships/slideLayout" Target="../slideLayouts/slideLayout2.xml"/><Relationship Id="rId5" Type="http://schemas.openxmlformats.org/officeDocument/2006/relationships/notesSlide" Target="../notesSlides/notesSlide3.xml"/><Relationship Id="rId1" Type="http://schemas.openxmlformats.org/officeDocument/2006/relationships/tags" Target="../tags/tag14.xml"/><Relationship Id="rId2" Type="http://schemas.openxmlformats.org/officeDocument/2006/relationships/tags" Target="../tags/tag15.xml"/></Relationships>
</file>

<file path=ppt/slides/_rels/slide40.xml.rels><?xml version="1.0" encoding="UTF-8" standalone="yes"?>
<Relationships xmlns="http://schemas.openxmlformats.org/package/2006/relationships"><Relationship Id="rId3" Type="http://schemas.openxmlformats.org/officeDocument/2006/relationships/tags" Target="../tags/tag160.xml"/><Relationship Id="rId4" Type="http://schemas.openxmlformats.org/officeDocument/2006/relationships/tags" Target="../tags/tag161.xml"/><Relationship Id="rId5" Type="http://schemas.openxmlformats.org/officeDocument/2006/relationships/slideLayout" Target="../slideLayouts/slideLayout2.xml"/><Relationship Id="rId6" Type="http://schemas.openxmlformats.org/officeDocument/2006/relationships/notesSlide" Target="../notesSlides/notesSlide39.xml"/><Relationship Id="rId7" Type="http://schemas.openxmlformats.org/officeDocument/2006/relationships/image" Target="../media/image35.png"/><Relationship Id="rId1" Type="http://schemas.openxmlformats.org/officeDocument/2006/relationships/tags" Target="../tags/tag158.xml"/><Relationship Id="rId2" Type="http://schemas.openxmlformats.org/officeDocument/2006/relationships/tags" Target="../tags/tag159.xml"/></Relationships>
</file>

<file path=ppt/slides/_rels/slide41.xml.rels><?xml version="1.0" encoding="UTF-8" standalone="yes"?>
<Relationships xmlns="http://schemas.openxmlformats.org/package/2006/relationships"><Relationship Id="rId3" Type="http://schemas.openxmlformats.org/officeDocument/2006/relationships/tags" Target="../tags/tag164.xml"/><Relationship Id="rId4" Type="http://schemas.openxmlformats.org/officeDocument/2006/relationships/tags" Target="../tags/tag165.xml"/><Relationship Id="rId5" Type="http://schemas.openxmlformats.org/officeDocument/2006/relationships/slideLayout" Target="../slideLayouts/slideLayout2.xml"/><Relationship Id="rId6" Type="http://schemas.openxmlformats.org/officeDocument/2006/relationships/notesSlide" Target="../notesSlides/notesSlide40.xml"/><Relationship Id="rId7" Type="http://schemas.openxmlformats.org/officeDocument/2006/relationships/image" Target="../media/image35.png"/><Relationship Id="rId1" Type="http://schemas.openxmlformats.org/officeDocument/2006/relationships/tags" Target="../tags/tag162.xml"/><Relationship Id="rId2" Type="http://schemas.openxmlformats.org/officeDocument/2006/relationships/tags" Target="../tags/tag163.xml"/></Relationships>
</file>

<file path=ppt/slides/_rels/slide42.xml.rels><?xml version="1.0" encoding="UTF-8" standalone="yes"?>
<Relationships xmlns="http://schemas.openxmlformats.org/package/2006/relationships"><Relationship Id="rId3" Type="http://schemas.openxmlformats.org/officeDocument/2006/relationships/tags" Target="../tags/tag168.xml"/><Relationship Id="rId4" Type="http://schemas.openxmlformats.org/officeDocument/2006/relationships/tags" Target="../tags/tag169.xml"/><Relationship Id="rId5" Type="http://schemas.openxmlformats.org/officeDocument/2006/relationships/tags" Target="../tags/tag170.xml"/><Relationship Id="rId6" Type="http://schemas.openxmlformats.org/officeDocument/2006/relationships/slideLayout" Target="../slideLayouts/slideLayout2.xml"/><Relationship Id="rId7" Type="http://schemas.openxmlformats.org/officeDocument/2006/relationships/notesSlide" Target="../notesSlides/notesSlide41.xml"/><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 Id="rId1" Type="http://schemas.openxmlformats.org/officeDocument/2006/relationships/tags" Target="../tags/tag166.xml"/><Relationship Id="rId2" Type="http://schemas.openxmlformats.org/officeDocument/2006/relationships/tags" Target="../tags/tag167.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2.xml"/><Relationship Id="rId1" Type="http://schemas.openxmlformats.org/officeDocument/2006/relationships/tags" Target="../tags/tag171.xml"/><Relationship Id="rId2" Type="http://schemas.openxmlformats.org/officeDocument/2006/relationships/tags" Target="../tags/tag17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3.xml"/><Relationship Id="rId1" Type="http://schemas.openxmlformats.org/officeDocument/2006/relationships/tags" Target="../tags/tag173.xml"/><Relationship Id="rId2" Type="http://schemas.openxmlformats.org/officeDocument/2006/relationships/tags" Target="../tags/tag174.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tags" Target="../tags/tag20.xml"/><Relationship Id="rId5" Type="http://schemas.openxmlformats.org/officeDocument/2006/relationships/slideLayout" Target="../slideLayouts/slideLayout2.xml"/><Relationship Id="rId6" Type="http://schemas.openxmlformats.org/officeDocument/2006/relationships/notesSlide" Target="../notesSlides/notesSlide4.xml"/><Relationship Id="rId7" Type="http://schemas.openxmlformats.org/officeDocument/2006/relationships/image" Target="../media/image3.png"/><Relationship Id="rId1" Type="http://schemas.openxmlformats.org/officeDocument/2006/relationships/tags" Target="../tags/tag17.xml"/><Relationship Id="rId2" Type="http://schemas.openxmlformats.org/officeDocument/2006/relationships/tags" Target="../tags/tag18.xml"/></Relationships>
</file>

<file path=ppt/slides/_rels/slide6.xml.rels><?xml version="1.0" encoding="UTF-8" standalone="yes"?>
<Relationships xmlns="http://schemas.openxmlformats.org/package/2006/relationships"><Relationship Id="rId3" Type="http://schemas.openxmlformats.org/officeDocument/2006/relationships/tags" Target="../tags/tag23.xml"/><Relationship Id="rId4" Type="http://schemas.openxmlformats.org/officeDocument/2006/relationships/slideLayout" Target="../slideLayouts/slideLayout2.xml"/><Relationship Id="rId5" Type="http://schemas.openxmlformats.org/officeDocument/2006/relationships/notesSlide" Target="../notesSlides/notesSlide5.xml"/><Relationship Id="rId1" Type="http://schemas.openxmlformats.org/officeDocument/2006/relationships/tags" Target="../tags/tag21.xml"/><Relationship Id="rId2" Type="http://schemas.openxmlformats.org/officeDocument/2006/relationships/tags" Target="../tags/tag22.xm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4" Type="http://schemas.openxmlformats.org/officeDocument/2006/relationships/slideLayout" Target="../slideLayouts/slideLayout2.xml"/><Relationship Id="rId5" Type="http://schemas.openxmlformats.org/officeDocument/2006/relationships/notesSlide" Target="../notesSlides/notesSlide6.xml"/><Relationship Id="rId1" Type="http://schemas.openxmlformats.org/officeDocument/2006/relationships/tags" Target="../tags/tag24.xml"/><Relationship Id="rId2" Type="http://schemas.openxmlformats.org/officeDocument/2006/relationships/tags" Target="../tags/tag25.xml"/></Relationships>
</file>

<file path=ppt/slides/_rels/slide8.xml.rels><?xml version="1.0" encoding="UTF-8" standalone="yes"?>
<Relationships xmlns="http://schemas.openxmlformats.org/package/2006/relationships"><Relationship Id="rId3" Type="http://schemas.openxmlformats.org/officeDocument/2006/relationships/tags" Target="../tags/tag29.xml"/><Relationship Id="rId4" Type="http://schemas.openxmlformats.org/officeDocument/2006/relationships/tags" Target="../tags/tag30.xml"/><Relationship Id="rId5" Type="http://schemas.openxmlformats.org/officeDocument/2006/relationships/tags" Target="../tags/tag31.xml"/><Relationship Id="rId6" Type="http://schemas.openxmlformats.org/officeDocument/2006/relationships/slideLayout" Target="../slideLayouts/slideLayout2.xml"/><Relationship Id="rId7" Type="http://schemas.openxmlformats.org/officeDocument/2006/relationships/notesSlide" Target="../notesSlides/notesSlide7.xml"/><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tags" Target="../tags/tag27.xml"/><Relationship Id="rId2" Type="http://schemas.openxmlformats.org/officeDocument/2006/relationships/tags" Target="../tags/tag2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1" Type="http://schemas.openxmlformats.org/officeDocument/2006/relationships/tags" Target="../tags/tag32.xml"/><Relationship Id="rId2" Type="http://schemas.openxmlformats.org/officeDocument/2006/relationships/tags" Target="../tags/tag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6.2</a:t>
            </a:r>
            <a:br>
              <a:rPr lang="en-US" dirty="0" smtClean="0"/>
            </a:br>
            <a:r>
              <a:rPr lang="en-US" dirty="0" smtClean="0"/>
              <a:t>Execution Control with If/Else and Boolean Functions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9879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Three things introduced at once</a:t>
            </a:r>
            <a:endParaRPr lang="en-US" dirty="0"/>
          </a:p>
        </p:txBody>
      </p:sp>
      <p:sp>
        <p:nvSpPr>
          <p:cNvPr id="3" name="Content Placeholder 2"/>
          <p:cNvSpPr>
            <a:spLocks noGrp="1"/>
          </p:cNvSpPr>
          <p:nvPr>
            <p:ph idx="1"/>
            <p:custDataLst>
              <p:tags r:id="rId2"/>
            </p:custDataLst>
          </p:nvPr>
        </p:nvSpPr>
        <p:spPr>
          <a:xfrm>
            <a:off x="457200" y="1600200"/>
            <a:ext cx="8229600" cy="5257800"/>
          </a:xfrm>
        </p:spPr>
        <p:txBody>
          <a:bodyPr>
            <a:normAutofit fontScale="77500" lnSpcReduction="20000"/>
          </a:bodyPr>
          <a:lstStyle/>
          <a:p>
            <a:pPr marL="514350" indent="-514350">
              <a:buFont typeface="+mj-lt"/>
              <a:buAutoNum type="arabicPeriod"/>
            </a:pPr>
            <a:r>
              <a:rPr lang="en-US" dirty="0" smtClean="0"/>
              <a:t>Relational Operators and Boolean Expressions</a:t>
            </a:r>
          </a:p>
          <a:p>
            <a:pPr marL="0" indent="0">
              <a:buNone/>
            </a:pP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0" indent="0">
              <a:buNone/>
            </a:pPr>
            <a:r>
              <a:rPr lang="en-US" dirty="0" smtClean="0"/>
              <a:t>2.    If statement to control execution flow</a:t>
            </a:r>
          </a:p>
          <a:p>
            <a:pPr lvl="1"/>
            <a:endParaRPr lang="en-US" dirty="0" smtClean="0"/>
          </a:p>
          <a:p>
            <a:endParaRPr lang="en-US" dirty="0"/>
          </a:p>
          <a:p>
            <a:pPr marL="0" indent="0">
              <a:buNone/>
            </a:pPr>
            <a:r>
              <a:rPr lang="en-US" dirty="0" smtClean="0"/>
              <a:t/>
            </a:r>
            <a:br>
              <a:rPr lang="en-US" dirty="0" smtClean="0"/>
            </a:br>
            <a:endParaRPr lang="en-US" dirty="0" smtClean="0"/>
          </a:p>
          <a:p>
            <a:pPr marL="0" indent="0">
              <a:buNone/>
            </a:pPr>
            <a:r>
              <a:rPr lang="en-US" dirty="0" smtClean="0"/>
              <a:t>3. ALL those </a:t>
            </a:r>
            <a:br>
              <a:rPr lang="en-US" dirty="0" smtClean="0"/>
            </a:br>
            <a:r>
              <a:rPr lang="en-US" dirty="0" smtClean="0"/>
              <a:t>above are rolled</a:t>
            </a:r>
            <a:br>
              <a:rPr lang="en-US" dirty="0" smtClean="0"/>
            </a:br>
            <a:r>
              <a:rPr lang="en-US" dirty="0" smtClean="0"/>
              <a:t> into a function</a:t>
            </a:r>
          </a:p>
          <a:p>
            <a:pPr lvl="1"/>
            <a:r>
              <a:rPr lang="en-US" dirty="0" err="1" smtClean="0"/>
              <a:t>isTooClose</a:t>
            </a:r>
            <a:r>
              <a:rPr lang="en-US" dirty="0" smtClean="0"/>
              <a:t/>
            </a:r>
            <a:br>
              <a:rPr lang="en-US" dirty="0" smtClean="0"/>
            </a:br>
            <a:r>
              <a:rPr lang="en-US" dirty="0" smtClean="0"/>
              <a:t>(</a:t>
            </a:r>
            <a:r>
              <a:rPr lang="en-US" dirty="0" err="1" smtClean="0"/>
              <a:t>FindIfTrue</a:t>
            </a:r>
            <a:r>
              <a:rPr lang="en-US" dirty="0" smtClean="0"/>
              <a:t>)</a:t>
            </a:r>
            <a:endParaRPr lang="en-US" dirty="0"/>
          </a:p>
        </p:txBody>
      </p:sp>
      <p:pic>
        <p:nvPicPr>
          <p:cNvPr id="1026" name="Picture 2"/>
          <p:cNvPicPr>
            <a:picLocks noChangeAspect="1" noChangeArrowheads="1"/>
          </p:cNvPicPr>
          <p:nvPr>
            <p:custDataLst>
              <p:tags r:id="rId3"/>
            </p:custDataLst>
          </p:nvPr>
        </p:nvPicPr>
        <p:blipFill rotWithShape="1">
          <a:blip r:embed="rId8" cstate="print">
            <a:extLst>
              <a:ext uri="{28A0092B-C50C-407E-A947-70E740481C1C}">
                <a14:useLocalDpi xmlns:a14="http://schemas.microsoft.com/office/drawing/2010/main"/>
              </a:ext>
            </a:extLst>
          </a:blip>
          <a:srcRect/>
          <a:stretch/>
        </p:blipFill>
        <p:spPr bwMode="auto">
          <a:xfrm>
            <a:off x="1409700" y="2011859"/>
            <a:ext cx="1143000" cy="502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custDataLst>
              <p:tags r:id="rId4"/>
            </p:custDataLst>
          </p:nvPr>
        </p:nvPicPr>
        <p:blipFill rotWithShape="1">
          <a:blip r:embed="rId9" cstate="print">
            <a:extLst>
              <a:ext uri="{28A0092B-C50C-407E-A947-70E740481C1C}">
                <a14:useLocalDpi xmlns:a14="http://schemas.microsoft.com/office/drawing/2010/main"/>
              </a:ext>
            </a:extLst>
          </a:blip>
          <a:srcRect/>
          <a:stretch/>
        </p:blipFill>
        <p:spPr bwMode="auto">
          <a:xfrm>
            <a:off x="-152400" y="2535325"/>
            <a:ext cx="9622657" cy="751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custDataLst>
              <p:tags r:id="rId5"/>
            </p:custDataLst>
          </p:nvPr>
        </p:nvPicPr>
        <p:blipFill rotWithShape="1">
          <a:blip r:embed="rId10" cstate="print">
            <a:extLst>
              <a:ext uri="{28A0092B-C50C-407E-A947-70E740481C1C}">
                <a14:useLocalDpi xmlns:a14="http://schemas.microsoft.com/office/drawing/2010/main"/>
              </a:ext>
            </a:extLst>
          </a:blip>
          <a:srcRect/>
          <a:stretch/>
        </p:blipFill>
        <p:spPr bwMode="auto">
          <a:xfrm>
            <a:off x="3048000" y="3657600"/>
            <a:ext cx="6224414"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62504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Click on an igloo game</a:t>
            </a:r>
          </a:p>
        </p:txBody>
      </p:sp>
      <p:sp>
        <p:nvSpPr>
          <p:cNvPr id="3" name="Content Placeholder 2"/>
          <p:cNvSpPr>
            <a:spLocks noGrp="1"/>
          </p:cNvSpPr>
          <p:nvPr>
            <p:ph idx="1"/>
            <p:custDataLst>
              <p:tags r:id="rId2"/>
            </p:custDataLst>
          </p:nvPr>
        </p:nvSpPr>
        <p:spPr/>
        <p:txBody>
          <a:bodyPr/>
          <a:lstStyle/>
          <a:p>
            <a:r>
              <a:rPr lang="en-US" dirty="0" smtClean="0"/>
              <a:t>Where what happens depends on the color of the igloo you click on</a:t>
            </a:r>
          </a:p>
          <a:p>
            <a:endParaRPr lang="en-US" dirty="0"/>
          </a:p>
        </p:txBody>
      </p:sp>
      <p:pic>
        <p:nvPicPr>
          <p:cNvPr id="4" name="Picture 3"/>
          <p:cNvPicPr>
            <a:picLocks noChangeAspect="1" noChangeArrowheads="1"/>
          </p:cNvPicPr>
          <p:nvPr>
            <p:custDataLst>
              <p:tags r:id="rId3"/>
            </p:custDataLst>
          </p:nvPr>
        </p:nvPicPr>
        <p:blipFill rotWithShape="1">
          <a:blip r:embed="rId6" cstate="print">
            <a:extLst>
              <a:ext uri="{28A0092B-C50C-407E-A947-70E740481C1C}">
                <a14:useLocalDpi xmlns:a14="http://schemas.microsoft.com/office/drawing/2010/main"/>
              </a:ext>
            </a:extLst>
          </a:blip>
          <a:srcRect/>
          <a:stretch/>
        </p:blipFill>
        <p:spPr bwMode="auto">
          <a:xfrm>
            <a:off x="2590800" y="3048000"/>
            <a:ext cx="3962400" cy="337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3975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62000"/>
            <a:ext cx="9144000" cy="1143000"/>
          </a:xfrm>
        </p:spPr>
        <p:txBody>
          <a:bodyPr>
            <a:normAutofit fontScale="90000"/>
          </a:bodyPr>
          <a:lstStyle/>
          <a:p>
            <a:r>
              <a:rPr lang="en-US" dirty="0" smtClean="0"/>
              <a:t>Relational Operation Expression:</a:t>
            </a:r>
            <a:br>
              <a:rPr lang="en-US" dirty="0" smtClean="0"/>
            </a:br>
            <a:r>
              <a:rPr lang="en-US" sz="3600" dirty="0"/>
              <a:t>How would I write a relational </a:t>
            </a:r>
            <a:r>
              <a:rPr lang="en-US" sz="3600" dirty="0" smtClean="0"/>
              <a:t>operation expression </a:t>
            </a:r>
            <a:r>
              <a:rPr lang="en-US" sz="3600" dirty="0"/>
              <a:t>that returns true when an igloo is blue?</a:t>
            </a:r>
            <a:br>
              <a:rPr lang="en-US" sz="3600" dirty="0"/>
            </a:br>
            <a:endParaRPr lang="en-US" dirty="0"/>
          </a:p>
        </p:txBody>
      </p:sp>
      <p:sp>
        <p:nvSpPr>
          <p:cNvPr id="3" name="Content Placeholder 2"/>
          <p:cNvSpPr>
            <a:spLocks noGrp="1"/>
          </p:cNvSpPr>
          <p:nvPr>
            <p:ph idx="1"/>
            <p:custDataLst>
              <p:tags r:id="rId2"/>
            </p:custDataLst>
          </p:nvPr>
        </p:nvSpPr>
        <p:spPr>
          <a:xfrm>
            <a:off x="457200" y="2057400"/>
            <a:ext cx="8229600" cy="4068763"/>
          </a:xfrm>
        </p:spPr>
        <p:txBody>
          <a:bodyPr>
            <a:normAutofit lnSpcReduction="10000"/>
          </a:bodyPr>
          <a:lstStyle/>
          <a:p>
            <a:pPr marL="514350" indent="-514350">
              <a:buFont typeface="+mj-lt"/>
              <a:buAutoNum type="alphaUcPeriod"/>
            </a:pPr>
            <a:r>
              <a:rPr lang="en-US" dirty="0"/>
              <a:t> </a:t>
            </a:r>
            <a:r>
              <a:rPr lang="en-US" dirty="0" smtClean="0"/>
              <a:t/>
            </a:r>
            <a:br>
              <a:rPr lang="en-US" dirty="0" smtClean="0"/>
            </a:br>
            <a:endParaRPr lang="en-US" dirty="0" smtClean="0"/>
          </a:p>
          <a:p>
            <a:pPr marL="514350" indent="-514350">
              <a:buFont typeface="+mj-lt"/>
              <a:buAutoNum type="alphaUcPeriod"/>
            </a:pPr>
            <a:r>
              <a:rPr lang="en-US" dirty="0"/>
              <a:t> </a:t>
            </a:r>
            <a:r>
              <a:rPr lang="en-US" dirty="0" smtClean="0"/>
              <a:t/>
            </a:r>
            <a:br>
              <a:rPr lang="en-US" dirty="0" smtClean="0"/>
            </a:br>
            <a:endParaRPr lang="en-US" dirty="0" smtClean="0"/>
          </a:p>
          <a:p>
            <a:pPr marL="514350" indent="-514350">
              <a:buFont typeface="+mj-lt"/>
              <a:buAutoNum type="alphaUcPeriod"/>
            </a:pPr>
            <a:r>
              <a:rPr lang="en-US" dirty="0"/>
              <a:t/>
            </a:r>
            <a:br>
              <a:rPr lang="en-US" dirty="0"/>
            </a:br>
            <a:endParaRPr lang="en-US" dirty="0" smtClean="0"/>
          </a:p>
          <a:p>
            <a:pPr marL="514350" indent="-514350">
              <a:buFont typeface="+mj-lt"/>
              <a:buAutoNum type="alphaUcPeriod"/>
            </a:pPr>
            <a:r>
              <a:rPr lang="en-US" dirty="0"/>
              <a:t> </a:t>
            </a:r>
            <a:r>
              <a:rPr lang="en-US" dirty="0" smtClean="0"/>
              <a:t>None of these, you need an operator </a:t>
            </a:r>
            <a:br>
              <a:rPr lang="en-US" dirty="0" smtClean="0"/>
            </a:br>
            <a:r>
              <a:rPr lang="en-US" dirty="0" smtClean="0"/>
              <a:t>like &lt; or &gt; </a:t>
            </a:r>
            <a:endParaRPr lang="en-US" dirty="0"/>
          </a:p>
        </p:txBody>
      </p:sp>
      <p:pic>
        <p:nvPicPr>
          <p:cNvPr id="6146" name="Picture 2"/>
          <p:cNvPicPr>
            <a:picLocks noChangeAspect="1" noChangeArrowheads="1"/>
          </p:cNvPicPr>
          <p:nvPr>
            <p:custDataLst>
              <p:tags r:id="rId3"/>
            </p:custDataLst>
          </p:nvPr>
        </p:nvPicPr>
        <p:blipFill rotWithShape="1">
          <a:blip r:embed="rId9" cstate="print">
            <a:extLst>
              <a:ext uri="{28A0092B-C50C-407E-A947-70E740481C1C}">
                <a14:useLocalDpi xmlns:a14="http://schemas.microsoft.com/office/drawing/2010/main"/>
              </a:ext>
            </a:extLst>
          </a:blip>
          <a:srcRect/>
          <a:stretch/>
        </p:blipFill>
        <p:spPr bwMode="auto">
          <a:xfrm>
            <a:off x="1351721" y="2133600"/>
            <a:ext cx="51723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custDataLst>
              <p:tags r:id="rId4"/>
            </p:custDataLst>
          </p:nvPr>
        </p:nvPicPr>
        <p:blipFill rotWithShape="1">
          <a:blip r:embed="rId10" cstate="print">
            <a:extLst>
              <a:ext uri="{28A0092B-C50C-407E-A947-70E740481C1C}">
                <a14:useLocalDpi xmlns:a14="http://schemas.microsoft.com/office/drawing/2010/main"/>
              </a:ext>
            </a:extLst>
          </a:blip>
          <a:srcRect/>
          <a:stretch/>
        </p:blipFill>
        <p:spPr bwMode="auto">
          <a:xfrm>
            <a:off x="1211326" y="3124200"/>
            <a:ext cx="531275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custDataLst>
              <p:tags r:id="rId5"/>
            </p:custDataLst>
          </p:nvPr>
        </p:nvPicPr>
        <p:blipFill rotWithShape="1">
          <a:blip r:embed="rId11" cstate="print">
            <a:extLst>
              <a:ext uri="{28A0092B-C50C-407E-A947-70E740481C1C}">
                <a14:useLocalDpi xmlns:a14="http://schemas.microsoft.com/office/drawing/2010/main"/>
              </a:ext>
            </a:extLst>
          </a:blip>
          <a:srcRect/>
          <a:stretch/>
        </p:blipFill>
        <p:spPr bwMode="auto">
          <a:xfrm>
            <a:off x="1210253" y="4187779"/>
            <a:ext cx="6464591" cy="681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custDataLst>
              <p:tags r:id="rId6"/>
            </p:custDataLst>
          </p:nvPr>
        </p:nvSpPr>
        <p:spPr>
          <a:xfrm>
            <a:off x="7292531" y="5473005"/>
            <a:ext cx="1851469" cy="1384995"/>
          </a:xfrm>
          <a:prstGeom prst="rect">
            <a:avLst/>
          </a:prstGeom>
          <a:noFill/>
          <a:ln>
            <a:solidFill>
              <a:srgbClr val="7030A0"/>
            </a:solidFill>
          </a:ln>
        </p:spPr>
        <p:txBody>
          <a:bodyPr wrap="none" rtlCol="0">
            <a:spAutoFit/>
          </a:bodyPr>
          <a:lstStyle/>
          <a:p>
            <a:pPr algn="ctr"/>
            <a:r>
              <a:rPr lang="en-US" sz="2800" b="1" dirty="0" smtClean="0">
                <a:solidFill>
                  <a:srgbClr val="7030A0"/>
                </a:solidFill>
              </a:rPr>
              <a:t>Feedback</a:t>
            </a:r>
          </a:p>
          <a:p>
            <a:pPr algn="ctr"/>
            <a:r>
              <a:rPr lang="en-US" sz="2800" b="1" dirty="0" smtClean="0">
                <a:solidFill>
                  <a:srgbClr val="7030A0"/>
                </a:solidFill>
              </a:rPr>
              <a:t>Paraphrase</a:t>
            </a:r>
          </a:p>
          <a:p>
            <a:pPr algn="ctr"/>
            <a:r>
              <a:rPr lang="en-US" sz="2800" b="1" dirty="0" smtClean="0">
                <a:solidFill>
                  <a:srgbClr val="7030A0"/>
                </a:solidFill>
              </a:rPr>
              <a:t>Justify</a:t>
            </a:r>
          </a:p>
        </p:txBody>
      </p:sp>
    </p:spTree>
    <p:extLst>
      <p:ext uri="{BB962C8B-B14F-4D97-AF65-F5344CB8AC3E}">
        <p14:creationId xmlns:p14="http://schemas.microsoft.com/office/powerpoint/2010/main" val="31399182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does this code do?</a:t>
            </a:r>
            <a:br>
              <a:rPr lang="en-US" dirty="0" smtClean="0"/>
            </a:br>
            <a:endParaRPr lang="en-US" dirty="0"/>
          </a:p>
        </p:txBody>
      </p:sp>
      <p:sp>
        <p:nvSpPr>
          <p:cNvPr id="3" name="Content Placeholder 2"/>
          <p:cNvSpPr>
            <a:spLocks noGrp="1"/>
          </p:cNvSpPr>
          <p:nvPr>
            <p:ph idx="1"/>
            <p:custDataLst>
              <p:tags r:id="rId2"/>
            </p:custDataLst>
          </p:nvPr>
        </p:nvSpPr>
        <p:spPr>
          <a:xfrm>
            <a:off x="457200" y="1600200"/>
            <a:ext cx="8001000" cy="4525963"/>
          </a:xfrm>
        </p:spPr>
        <p:txBody>
          <a:bodyPr/>
          <a:lstStyle/>
          <a:p>
            <a:r>
              <a:rPr lang="en-US" dirty="0" smtClean="0"/>
              <a:t>Assume that you have an event so that when you click on an igloo it calls a method we created called </a:t>
            </a:r>
            <a:r>
              <a:rPr lang="en-US" dirty="0" err="1" smtClean="0">
                <a:solidFill>
                  <a:srgbClr val="FF0000"/>
                </a:solidFill>
              </a:rPr>
              <a:t>checkColor</a:t>
            </a:r>
            <a:r>
              <a:rPr lang="en-US" dirty="0" smtClean="0"/>
              <a:t> and sends the igloo as a parameter</a:t>
            </a:r>
          </a:p>
          <a:p>
            <a:r>
              <a:rPr lang="en-US" dirty="0" smtClean="0"/>
              <a:t>Next we’ll show you</a:t>
            </a:r>
            <a:br>
              <a:rPr lang="en-US" dirty="0" smtClean="0"/>
            </a:br>
            <a:r>
              <a:rPr lang="en-US" dirty="0" err="1" smtClean="0">
                <a:solidFill>
                  <a:srgbClr val="FF0000"/>
                </a:solidFill>
              </a:rPr>
              <a:t>checkColor</a:t>
            </a:r>
            <a:r>
              <a:rPr lang="en-US" dirty="0" smtClean="0"/>
              <a:t> and ask</a:t>
            </a:r>
            <a:br>
              <a:rPr lang="en-US" dirty="0" smtClean="0"/>
            </a:br>
            <a:r>
              <a:rPr lang="en-US" dirty="0" smtClean="0"/>
              <a:t>you what it does</a:t>
            </a:r>
            <a:endParaRPr lang="en-US" dirty="0"/>
          </a:p>
        </p:txBody>
      </p:sp>
      <p:pic>
        <p:nvPicPr>
          <p:cNvPr id="7171" name="Picture 3"/>
          <p:cNvPicPr>
            <a:picLocks noChangeAspect="1" noChangeArrowheads="1"/>
          </p:cNvPicPr>
          <p:nvPr>
            <p:custDataLst>
              <p:tags r:id="rId3"/>
            </p:custDataLst>
          </p:nvPr>
        </p:nvPicPr>
        <p:blipFill rotWithShape="1">
          <a:blip r:embed="rId6" cstate="print">
            <a:extLst>
              <a:ext uri="{28A0092B-C50C-407E-A947-70E740481C1C}">
                <a14:useLocalDpi xmlns:a14="http://schemas.microsoft.com/office/drawing/2010/main"/>
              </a:ext>
            </a:extLst>
          </a:blip>
          <a:srcRect/>
          <a:stretch/>
        </p:blipFill>
        <p:spPr bwMode="auto">
          <a:xfrm>
            <a:off x="5181600" y="3333124"/>
            <a:ext cx="3962400" cy="337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01215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does this code do?</a:t>
            </a:r>
            <a:br>
              <a:rPr lang="en-US" dirty="0" smtClean="0"/>
            </a:br>
            <a:r>
              <a:rPr lang="en-US" dirty="0" smtClean="0"/>
              <a:t>When blue, red or green…</a:t>
            </a:r>
            <a:endParaRPr lang="en-US" dirty="0"/>
          </a:p>
        </p:txBody>
      </p:sp>
      <p:sp>
        <p:nvSpPr>
          <p:cNvPr id="3" name="Content Placeholder 2"/>
          <p:cNvSpPr>
            <a:spLocks noGrp="1"/>
          </p:cNvSpPr>
          <p:nvPr>
            <p:ph idx="1"/>
            <p:custDataLst>
              <p:tags r:id="rId2"/>
            </p:custDataLst>
          </p:nvPr>
        </p:nvSpPr>
        <p:spPr/>
        <p:txBody>
          <a:bodyPr/>
          <a:lstStyle/>
          <a:p>
            <a:endParaRPr lang="en-US"/>
          </a:p>
        </p:txBody>
      </p:sp>
      <p:pic>
        <p:nvPicPr>
          <p:cNvPr id="7170" name="Picture 2"/>
          <p:cNvPicPr>
            <a:picLocks noChangeAspect="1" noChangeArrowheads="1"/>
          </p:cNvPicPr>
          <p:nvPr>
            <p:custDataLst>
              <p:tags r:id="rId3"/>
            </p:custDataLst>
          </p:nvPr>
        </p:nvPicPr>
        <p:blipFill rotWithShape="1">
          <a:blip r:embed="rId7" cstate="print">
            <a:extLst>
              <a:ext uri="{28A0092B-C50C-407E-A947-70E740481C1C}">
                <a14:useLocalDpi xmlns:a14="http://schemas.microsoft.com/office/drawing/2010/main"/>
              </a:ext>
            </a:extLst>
          </a:blip>
          <a:srcRect/>
          <a:stretch/>
        </p:blipFill>
        <p:spPr bwMode="auto">
          <a:xfrm>
            <a:off x="723363" y="1600199"/>
            <a:ext cx="7794337" cy="472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custDataLst>
              <p:tags r:id="rId4"/>
            </p:custDataLst>
          </p:nvPr>
        </p:nvSpPr>
        <p:spPr>
          <a:xfrm>
            <a:off x="7292531" y="0"/>
            <a:ext cx="1851469" cy="1384995"/>
          </a:xfrm>
          <a:prstGeom prst="rect">
            <a:avLst/>
          </a:prstGeom>
          <a:noFill/>
          <a:ln>
            <a:solidFill>
              <a:srgbClr val="7030A0"/>
            </a:solidFill>
          </a:ln>
        </p:spPr>
        <p:txBody>
          <a:bodyPr wrap="none" rtlCol="0">
            <a:spAutoFit/>
          </a:bodyPr>
          <a:lstStyle/>
          <a:p>
            <a:pPr algn="ctr"/>
            <a:r>
              <a:rPr lang="en-US" sz="2800" b="1" dirty="0" smtClean="0">
                <a:solidFill>
                  <a:srgbClr val="7030A0"/>
                </a:solidFill>
              </a:rPr>
              <a:t>Feedback</a:t>
            </a:r>
          </a:p>
          <a:p>
            <a:pPr algn="ctr"/>
            <a:r>
              <a:rPr lang="en-US" sz="2800" b="1" dirty="0" smtClean="0">
                <a:solidFill>
                  <a:srgbClr val="7030A0"/>
                </a:solidFill>
              </a:rPr>
              <a:t>Paraphrase</a:t>
            </a:r>
          </a:p>
          <a:p>
            <a:pPr algn="ctr"/>
            <a:r>
              <a:rPr lang="en-US" sz="2800" b="1" dirty="0" smtClean="0">
                <a:solidFill>
                  <a:srgbClr val="7030A0"/>
                </a:solidFill>
              </a:rPr>
              <a:t>Justify</a:t>
            </a:r>
          </a:p>
        </p:txBody>
      </p:sp>
    </p:spTree>
    <p:extLst>
      <p:ext uri="{BB962C8B-B14F-4D97-AF65-F5344CB8AC3E}">
        <p14:creationId xmlns:p14="http://schemas.microsoft.com/office/powerpoint/2010/main" val="24006671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How many of the following are true?</a:t>
            </a:r>
            <a:endParaRPr lang="en-US" dirty="0"/>
          </a:p>
        </p:txBody>
      </p:sp>
      <p:sp>
        <p:nvSpPr>
          <p:cNvPr id="3" name="Content Placeholder 2"/>
          <p:cNvSpPr>
            <a:spLocks noGrp="1"/>
          </p:cNvSpPr>
          <p:nvPr>
            <p:ph idx="1"/>
            <p:custDataLst>
              <p:tags r:id="rId2"/>
            </p:custDataLst>
          </p:nvPr>
        </p:nvSpPr>
        <p:spPr/>
        <p:txBody>
          <a:bodyPr/>
          <a:lstStyle/>
          <a:p>
            <a:pPr marL="514350" indent="-514350">
              <a:buFont typeface="+mj-lt"/>
              <a:buAutoNum type="arabicPeriod"/>
            </a:pPr>
            <a:r>
              <a:rPr lang="en-US" dirty="0" smtClean="0"/>
              <a:t>When the igloo is blue, says Ice Cold! </a:t>
            </a:r>
          </a:p>
          <a:p>
            <a:pPr marL="514350" indent="-514350">
              <a:buFont typeface="+mj-lt"/>
              <a:buAutoNum type="arabicPeriod"/>
            </a:pPr>
            <a:r>
              <a:rPr lang="en-US" dirty="0" smtClean="0"/>
              <a:t>When the igloo is red, says Hot! </a:t>
            </a:r>
          </a:p>
          <a:p>
            <a:pPr marL="514350" indent="-514350">
              <a:buFont typeface="+mj-lt"/>
              <a:buAutoNum type="arabicPeriod"/>
            </a:pPr>
            <a:r>
              <a:rPr lang="en-US" dirty="0"/>
              <a:t>When the igloo is blue, says Ice Cold! </a:t>
            </a:r>
            <a:r>
              <a:rPr lang="en-US" dirty="0" smtClean="0"/>
              <a:t> AND then says Try again!</a:t>
            </a:r>
          </a:p>
          <a:p>
            <a:pPr marL="514350" indent="-514350">
              <a:buFont typeface="+mj-lt"/>
              <a:buAutoNum type="arabicPeriod"/>
            </a:pPr>
            <a:r>
              <a:rPr lang="en-US" dirty="0" smtClean="0"/>
              <a:t>When the igloo is green, nothing happens</a:t>
            </a:r>
            <a:endParaRPr lang="en-US" dirty="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7390460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p:txBody>
          <a:bodyPr/>
          <a:lstStyle/>
          <a:p>
            <a:endParaRPr lang="en-US" dirty="0"/>
          </a:p>
        </p:txBody>
      </p:sp>
      <p:pic>
        <p:nvPicPr>
          <p:cNvPr id="7170" name="Picture 2"/>
          <p:cNvPicPr>
            <a:picLocks noChangeAspect="1" noChangeArrowheads="1"/>
          </p:cNvPicPr>
          <p:nvPr>
            <p:custDataLst>
              <p:tags r:id="rId2"/>
            </p:custDataLst>
          </p:nvPr>
        </p:nvPicPr>
        <p:blipFill rotWithShape="1">
          <a:blip r:embed="rId10" cstate="print">
            <a:extLst>
              <a:ext uri="{28A0092B-C50C-407E-A947-70E740481C1C}">
                <a14:useLocalDpi xmlns:a14="http://schemas.microsoft.com/office/drawing/2010/main"/>
              </a:ext>
            </a:extLst>
          </a:blip>
          <a:srcRect/>
          <a:stretch/>
        </p:blipFill>
        <p:spPr bwMode="auto">
          <a:xfrm>
            <a:off x="723363" y="1600199"/>
            <a:ext cx="7794337" cy="472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custDataLst>
              <p:tags r:id="rId3"/>
            </p:custDataLst>
          </p:nvPr>
        </p:nvSpPr>
        <p:spPr>
          <a:xfrm>
            <a:off x="7292531" y="0"/>
            <a:ext cx="1851469" cy="1384995"/>
          </a:xfrm>
          <a:prstGeom prst="rect">
            <a:avLst/>
          </a:prstGeom>
          <a:noFill/>
          <a:ln>
            <a:solidFill>
              <a:srgbClr val="7030A0"/>
            </a:solidFill>
          </a:ln>
        </p:spPr>
        <p:txBody>
          <a:bodyPr wrap="none" rtlCol="0">
            <a:spAutoFit/>
          </a:bodyPr>
          <a:lstStyle/>
          <a:p>
            <a:pPr algn="ctr"/>
            <a:r>
              <a:rPr lang="en-US" sz="2800" b="1" dirty="0" smtClean="0">
                <a:solidFill>
                  <a:srgbClr val="7030A0"/>
                </a:solidFill>
              </a:rPr>
              <a:t>Feedback</a:t>
            </a:r>
          </a:p>
          <a:p>
            <a:pPr algn="ctr"/>
            <a:r>
              <a:rPr lang="en-US" sz="2800" b="1" dirty="0" smtClean="0">
                <a:solidFill>
                  <a:srgbClr val="7030A0"/>
                </a:solidFill>
              </a:rPr>
              <a:t>Paraphrase</a:t>
            </a:r>
          </a:p>
          <a:p>
            <a:pPr algn="ctr"/>
            <a:r>
              <a:rPr lang="en-US" sz="2800" b="1" dirty="0" smtClean="0">
                <a:solidFill>
                  <a:srgbClr val="7030A0"/>
                </a:solidFill>
              </a:rPr>
              <a:t>Justify</a:t>
            </a:r>
          </a:p>
        </p:txBody>
      </p:sp>
      <p:sp>
        <p:nvSpPr>
          <p:cNvPr id="6" name="Rectangle 5"/>
          <p:cNvSpPr/>
          <p:nvPr>
            <p:custDataLst>
              <p:tags r:id="rId4"/>
            </p:custDataLst>
          </p:nvPr>
        </p:nvSpPr>
        <p:spPr>
          <a:xfrm>
            <a:off x="228599" y="0"/>
            <a:ext cx="7063931" cy="1569660"/>
          </a:xfrm>
          <a:prstGeom prst="rect">
            <a:avLst/>
          </a:prstGeom>
        </p:spPr>
        <p:txBody>
          <a:bodyPr wrap="square">
            <a:spAutoFit/>
          </a:bodyPr>
          <a:lstStyle/>
          <a:p>
            <a:pPr marL="514350" indent="-514350">
              <a:buFont typeface="+mj-lt"/>
              <a:buAutoNum type="arabicPeriod"/>
            </a:pPr>
            <a:r>
              <a:rPr lang="en-US" sz="2400" dirty="0" smtClean="0"/>
              <a:t>blue</a:t>
            </a:r>
            <a:r>
              <a:rPr lang="en-US" sz="2400" dirty="0"/>
              <a:t>, says Ice Cold! </a:t>
            </a:r>
          </a:p>
          <a:p>
            <a:pPr marL="514350" indent="-514350">
              <a:buFont typeface="+mj-lt"/>
              <a:buAutoNum type="arabicPeriod"/>
            </a:pPr>
            <a:r>
              <a:rPr lang="en-US" sz="2400" dirty="0" smtClean="0"/>
              <a:t>red</a:t>
            </a:r>
            <a:r>
              <a:rPr lang="en-US" sz="2400" dirty="0"/>
              <a:t>, says Hot! </a:t>
            </a:r>
          </a:p>
          <a:p>
            <a:pPr marL="514350" indent="-514350">
              <a:buFont typeface="+mj-lt"/>
              <a:buAutoNum type="arabicPeriod"/>
            </a:pPr>
            <a:r>
              <a:rPr lang="en-US" sz="2400" dirty="0" smtClean="0"/>
              <a:t>blue</a:t>
            </a:r>
            <a:r>
              <a:rPr lang="en-US" sz="2400" dirty="0"/>
              <a:t>, says Ice Cold!  AND then </a:t>
            </a:r>
            <a:r>
              <a:rPr lang="en-US" sz="2400" dirty="0" smtClean="0"/>
              <a:t>says Try </a:t>
            </a:r>
            <a:r>
              <a:rPr lang="en-US" sz="2400" dirty="0"/>
              <a:t>again!</a:t>
            </a:r>
          </a:p>
          <a:p>
            <a:pPr marL="514350" indent="-514350">
              <a:buFont typeface="+mj-lt"/>
              <a:buAutoNum type="arabicPeriod"/>
            </a:pPr>
            <a:r>
              <a:rPr lang="en-US" sz="2400" dirty="0" smtClean="0"/>
              <a:t>green</a:t>
            </a:r>
            <a:r>
              <a:rPr lang="en-US" sz="2400" dirty="0"/>
              <a:t>, nothing happens</a:t>
            </a:r>
          </a:p>
        </p:txBody>
      </p:sp>
      <p:sp>
        <p:nvSpPr>
          <p:cNvPr id="9" name="Content Placeholder 2"/>
          <p:cNvSpPr txBox="1">
            <a:spLocks/>
          </p:cNvSpPr>
          <p:nvPr>
            <p:custDataLst>
              <p:tags r:id="rId5"/>
            </p:custDataLst>
          </p:nvPr>
        </p:nvSpPr>
        <p:spPr>
          <a:xfrm>
            <a:off x="228599" y="6343152"/>
            <a:ext cx="8229600" cy="4657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lphaUcParenR"/>
            </a:pPr>
            <a:r>
              <a:rPr lang="en-US" sz="2800" dirty="0" smtClean="0"/>
              <a:t>1		B) 2		C)3		D) 4		E) </a:t>
            </a:r>
          </a:p>
        </p:txBody>
      </p:sp>
      <mc:AlternateContent xmlns:mc="http://schemas.openxmlformats.org/markup-compatibility/2006" xmlns:p14="http://schemas.microsoft.com/office/powerpoint/2010/main">
        <mc:Choice Requires="p14">
          <p:contentPart p14:bwMode="auto" r:id="rId11">
            <p14:nvContentPartPr>
              <p14:cNvPr id="14" name="Ink 13"/>
              <p14:cNvContentPartPr/>
              <p14:nvPr>
                <p:custDataLst>
                  <p:tags r:id="rId6"/>
                </p:custDataLst>
              </p14:nvPr>
            </p14:nvContentPartPr>
            <p14:xfrm>
              <a:off x="7979880" y="6170280"/>
              <a:ext cx="1027800" cy="604080"/>
            </p14:xfrm>
          </p:contentPart>
        </mc:Choice>
        <mc:Fallback xmlns="">
          <p:pic>
            <p:nvPicPr>
              <p:cNvPr id="14" name="Ink 13"/>
              <p:cNvPicPr/>
              <p:nvPr/>
            </p:nvPicPr>
            <p:blipFill>
              <a:blip r:embed="rId12"/>
              <a:stretch>
                <a:fillRect/>
              </a:stretch>
            </p:blipFill>
            <p:spPr>
              <a:xfrm>
                <a:off x="7967280" y="6165240"/>
                <a:ext cx="1055520" cy="6145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2" name="Ink 21"/>
              <p14:cNvContentPartPr/>
              <p14:nvPr>
                <p:custDataLst>
                  <p:tags r:id="rId7"/>
                </p:custDataLst>
              </p14:nvPr>
            </p14:nvContentPartPr>
            <p14:xfrm>
              <a:off x="8961240" y="1158360"/>
              <a:ext cx="360" cy="15480"/>
            </p14:xfrm>
          </p:contentPart>
        </mc:Choice>
        <mc:Fallback xmlns="">
          <p:pic>
            <p:nvPicPr>
              <p:cNvPr id="22" name="Ink 21"/>
              <p:cNvPicPr/>
              <p:nvPr/>
            </p:nvPicPr>
            <p:blipFill>
              <a:blip r:embed="rId14"/>
              <a:stretch>
                <a:fillRect/>
              </a:stretch>
            </p:blipFill>
            <p:spPr>
              <a:xfrm>
                <a:off x="8949360" y="1146480"/>
                <a:ext cx="24120" cy="39240"/>
              </a:xfrm>
              <a:prstGeom prst="rect">
                <a:avLst/>
              </a:prstGeom>
            </p:spPr>
          </p:pic>
        </mc:Fallback>
      </mc:AlternateContent>
    </p:spTree>
    <p:extLst>
      <p:ext uri="{BB962C8B-B14F-4D97-AF65-F5344CB8AC3E}">
        <p14:creationId xmlns:p14="http://schemas.microsoft.com/office/powerpoint/2010/main" val="11886473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else can you do with if statements?</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US" dirty="0" smtClean="0"/>
              <a:t>Make a barn jump if an airplane gets too close</a:t>
            </a:r>
          </a:p>
          <a:p>
            <a:pPr lvl="1"/>
            <a:r>
              <a:rPr lang="en-US" dirty="0" smtClean="0"/>
              <a:t>NOTE: You do NOT have to do this this week</a:t>
            </a:r>
          </a:p>
          <a:p>
            <a:r>
              <a:rPr lang="en-US" dirty="0" smtClean="0"/>
              <a:t>Let Alice go down the rabbit hole</a:t>
            </a:r>
          </a:p>
          <a:p>
            <a:pPr lvl="1"/>
            <a:r>
              <a:rPr lang="en-US" dirty="0" smtClean="0"/>
              <a:t>If Alice’s width is less than then hole’s width</a:t>
            </a:r>
          </a:p>
          <a:p>
            <a:r>
              <a:rPr lang="en-US" dirty="0" smtClean="0"/>
              <a:t>Make a plane crash in a simulation</a:t>
            </a:r>
          </a:p>
          <a:p>
            <a:pPr lvl="1"/>
            <a:r>
              <a:rPr lang="en-US" dirty="0" smtClean="0"/>
              <a:t>If the plane gets too close to (overlaps with) a ring, a barn, etc.  Make it explode and disappear</a:t>
            </a:r>
          </a:p>
          <a:p>
            <a:r>
              <a:rPr lang="en-US" dirty="0" smtClean="0"/>
              <a:t>Play “tag”</a:t>
            </a:r>
          </a:p>
          <a:p>
            <a:pPr lvl="1"/>
            <a:r>
              <a:rPr lang="en-US" dirty="0" smtClean="0"/>
              <a:t>If one object moves to touch another and it’s “red”, pass on the red state</a:t>
            </a:r>
          </a:p>
        </p:txBody>
      </p:sp>
    </p:spTree>
    <p:extLst>
      <p:ext uri="{BB962C8B-B14F-4D97-AF65-F5344CB8AC3E}">
        <p14:creationId xmlns:p14="http://schemas.microsoft.com/office/powerpoint/2010/main" val="13432903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Write Code</a:t>
            </a:r>
            <a:br>
              <a:rPr lang="en-US" dirty="0" smtClean="0"/>
            </a:br>
            <a:r>
              <a:rPr lang="en-US" dirty="0" smtClean="0"/>
              <a:t>Idea: let’s have a three legged race</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US" dirty="0" smtClean="0"/>
              <a:t>Alice moves forward 0.5 meters when you hit A</a:t>
            </a:r>
          </a:p>
          <a:p>
            <a:r>
              <a:rPr lang="en-US" dirty="0" err="1" smtClean="0"/>
              <a:t>EskimoGuy</a:t>
            </a:r>
            <a:r>
              <a:rPr lang="en-US" dirty="0" smtClean="0"/>
              <a:t> moves forward 0.5 meters when you hit E</a:t>
            </a:r>
          </a:p>
          <a:p>
            <a:r>
              <a:rPr lang="en-US" dirty="0" smtClean="0"/>
              <a:t>Imagine we have two people playing, trying to move as fast as possible to finish line (right side of screen)</a:t>
            </a:r>
          </a:p>
          <a:p>
            <a:pPr lvl="1"/>
            <a:r>
              <a:rPr lang="en-US" dirty="0" smtClean="0"/>
              <a:t>Each is hitting either A or E.</a:t>
            </a:r>
          </a:p>
          <a:p>
            <a:pPr lvl="1"/>
            <a:r>
              <a:rPr lang="en-US" dirty="0" smtClean="0"/>
              <a:t>BUT they have to be careful, if they get more than 1 meter apart, then you lose – </a:t>
            </a:r>
            <a:r>
              <a:rPr lang="en-US" dirty="0" err="1" smtClean="0"/>
              <a:t>eg</a:t>
            </a:r>
            <a:r>
              <a:rPr lang="en-US" dirty="0" smtClean="0"/>
              <a:t>. Disappear from the screen.</a:t>
            </a:r>
            <a:endParaRPr lang="en-US" dirty="0"/>
          </a:p>
        </p:txBody>
      </p:sp>
    </p:spTree>
    <p:extLst>
      <p:ext uri="{BB962C8B-B14F-4D97-AF65-F5344CB8AC3E}">
        <p14:creationId xmlns:p14="http://schemas.microsoft.com/office/powerpoint/2010/main" val="176296452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do we need to implement our storyboard?</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smtClean="0"/>
              <a:t>2 events (to control each character moving forward)</a:t>
            </a:r>
          </a:p>
          <a:p>
            <a:pPr lvl="1"/>
            <a:r>
              <a:rPr lang="en-US" dirty="0" smtClean="0"/>
              <a:t>Each calls the </a:t>
            </a:r>
            <a:r>
              <a:rPr lang="en-US" dirty="0" err="1" smtClean="0"/>
              <a:t>goForward</a:t>
            </a:r>
            <a:r>
              <a:rPr lang="en-US" dirty="0" smtClean="0"/>
              <a:t> method passing as a parameter the Object that should move forward</a:t>
            </a:r>
          </a:p>
          <a:p>
            <a:pPr lvl="1"/>
            <a:r>
              <a:rPr lang="en-US" dirty="0" smtClean="0"/>
              <a:t>Any time an object moves forward, we should check to see if they have lost (</a:t>
            </a:r>
            <a:r>
              <a:rPr lang="en-US" dirty="0" err="1" smtClean="0"/>
              <a:t>e.g</a:t>
            </a:r>
            <a:r>
              <a:rPr lang="en-US" dirty="0" smtClean="0"/>
              <a:t> moved more than 1 meter away from the other character)</a:t>
            </a:r>
          </a:p>
          <a:p>
            <a:pPr lvl="2"/>
            <a:r>
              <a:rPr lang="en-US" dirty="0" smtClean="0"/>
              <a:t>If so, make both characters disappear</a:t>
            </a:r>
          </a:p>
          <a:p>
            <a:pPr lvl="2"/>
            <a:r>
              <a:rPr lang="en-US" dirty="0" smtClean="0"/>
              <a:t>If not, don’t do anything (well, wait for another key to be pressed to further move the characters forward).</a:t>
            </a:r>
            <a:endParaRPr lang="en-US" dirty="0"/>
          </a:p>
        </p:txBody>
      </p:sp>
    </p:spTree>
    <p:extLst>
      <p:ext uri="{BB962C8B-B14F-4D97-AF65-F5344CB8AC3E}">
        <p14:creationId xmlns:p14="http://schemas.microsoft.com/office/powerpoint/2010/main" val="30334814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The type of value returned by this function call is a</a:t>
            </a:r>
            <a:endParaRPr lang="en-US" dirty="0"/>
          </a:p>
        </p:txBody>
      </p:sp>
      <p:sp>
        <p:nvSpPr>
          <p:cNvPr id="3" name="Content Placeholder 2"/>
          <p:cNvSpPr>
            <a:spLocks noGrp="1"/>
          </p:cNvSpPr>
          <p:nvPr>
            <p:ph idx="1"/>
            <p:custDataLst>
              <p:tags r:id="rId2"/>
            </p:custDataLst>
          </p:nvPr>
        </p:nvSpPr>
        <p:spPr>
          <a:xfrm>
            <a:off x="457200" y="2478825"/>
            <a:ext cx="8229600" cy="4074376"/>
          </a:xfrm>
        </p:spPr>
        <p:txBody>
          <a:bodyPr/>
          <a:lstStyle/>
          <a:p>
            <a:pPr marL="514350" indent="-514350">
              <a:buFont typeface="+mj-lt"/>
              <a:buAutoNum type="alphaUcPeriod"/>
            </a:pPr>
            <a:r>
              <a:rPr lang="en-US" dirty="0" smtClean="0"/>
              <a:t>Number</a:t>
            </a:r>
          </a:p>
          <a:p>
            <a:pPr marL="514350" indent="-514350">
              <a:buFont typeface="+mj-lt"/>
              <a:buAutoNum type="alphaUcPeriod"/>
            </a:pPr>
            <a:r>
              <a:rPr lang="en-US" dirty="0" smtClean="0"/>
              <a:t>Boolean</a:t>
            </a:r>
          </a:p>
          <a:p>
            <a:pPr marL="514350" indent="-514350">
              <a:buFont typeface="+mj-lt"/>
              <a:buAutoNum type="alphaUcPeriod"/>
            </a:pPr>
            <a:r>
              <a:rPr lang="en-US" dirty="0" smtClean="0"/>
              <a:t>Object</a:t>
            </a:r>
          </a:p>
          <a:p>
            <a:pPr marL="514350" indent="-514350">
              <a:buFont typeface="+mj-lt"/>
              <a:buAutoNum type="alphaUcPeriod"/>
            </a:pPr>
            <a:r>
              <a:rPr lang="en-US" dirty="0" smtClean="0"/>
              <a:t>String</a:t>
            </a:r>
          </a:p>
        </p:txBody>
      </p:sp>
      <p:sp>
        <p:nvSpPr>
          <p:cNvPr id="4" name="Rectangle 3"/>
          <p:cNvSpPr/>
          <p:nvPr>
            <p:custDataLst>
              <p:tags r:id="rId3"/>
            </p:custDataLst>
          </p:nvPr>
        </p:nvSpPr>
        <p:spPr>
          <a:xfrm>
            <a:off x="0" y="0"/>
            <a:ext cx="9144000" cy="6858000"/>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custDataLst>
              <p:tags r:id="rId4"/>
            </p:custDataLst>
          </p:nvPr>
        </p:nvPicPr>
        <p:blipFill rotWithShape="1">
          <a:blip r:embed="rId7" cstate="print">
            <a:extLst>
              <a:ext uri="{28A0092B-C50C-407E-A947-70E740481C1C}">
                <a14:useLocalDpi xmlns:a14="http://schemas.microsoft.com/office/drawing/2010/main"/>
              </a:ext>
            </a:extLst>
          </a:blip>
          <a:srcRect/>
          <a:stretch/>
        </p:blipFill>
        <p:spPr bwMode="auto">
          <a:xfrm>
            <a:off x="-231140" y="1371600"/>
            <a:ext cx="9606280" cy="1102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91810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Developing a Well-Designed Three Legged Race</a:t>
            </a:r>
            <a:endParaRPr lang="en-US" dirty="0"/>
          </a:p>
        </p:txBody>
      </p:sp>
      <p:sp>
        <p:nvSpPr>
          <p:cNvPr id="3" name="Content Placeholder 2"/>
          <p:cNvSpPr>
            <a:spLocks noGrp="1"/>
          </p:cNvSpPr>
          <p:nvPr>
            <p:ph idx="1"/>
            <p:custDataLst>
              <p:tags r:id="rId2"/>
            </p:custDataLst>
          </p:nvPr>
        </p:nvSpPr>
        <p:spPr/>
        <p:txBody>
          <a:bodyPr>
            <a:normAutofit lnSpcReduction="10000"/>
          </a:bodyPr>
          <a:lstStyle/>
          <a:p>
            <a:r>
              <a:rPr lang="en-US" dirty="0" smtClean="0"/>
              <a:t>Set up the basic events: for A and E</a:t>
            </a:r>
          </a:p>
          <a:p>
            <a:pPr lvl="1"/>
            <a:r>
              <a:rPr lang="en-US" dirty="0" smtClean="0"/>
              <a:t>Move forward</a:t>
            </a:r>
          </a:p>
          <a:p>
            <a:pPr lvl="1"/>
            <a:r>
              <a:rPr lang="en-US" dirty="0" smtClean="0"/>
              <a:t>Oh, same thing, just send </a:t>
            </a:r>
            <a:r>
              <a:rPr lang="en-US" dirty="0" err="1" smtClean="0"/>
              <a:t>whoMoves</a:t>
            </a:r>
            <a:r>
              <a:rPr lang="en-US" dirty="0" smtClean="0"/>
              <a:t> as object</a:t>
            </a:r>
          </a:p>
          <a:p>
            <a:r>
              <a:rPr lang="en-US" dirty="0" smtClean="0"/>
              <a:t>1) Conditional Execution: IF they are too Far Apart</a:t>
            </a:r>
          </a:p>
          <a:p>
            <a:pPr lvl="1"/>
            <a:r>
              <a:rPr lang="en-US" dirty="0" smtClean="0"/>
              <a:t>Move both characters underground (game over)</a:t>
            </a:r>
          </a:p>
          <a:p>
            <a:pPr lvl="1"/>
            <a:r>
              <a:rPr lang="en-US" dirty="0" smtClean="0"/>
              <a:t>If not, then OK – don’t do anything special (just wait for another event to get triggered)</a:t>
            </a:r>
          </a:p>
          <a:p>
            <a:pPr lvl="2"/>
            <a:r>
              <a:rPr lang="en-US" dirty="0" smtClean="0"/>
              <a:t>Hint build empty if statements with comments in both parts so you remember what they should do</a:t>
            </a:r>
          </a:p>
        </p:txBody>
      </p:sp>
    </p:spTree>
    <p:extLst>
      <p:ext uri="{BB962C8B-B14F-4D97-AF65-F5344CB8AC3E}">
        <p14:creationId xmlns:p14="http://schemas.microsoft.com/office/powerpoint/2010/main" val="34496202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Developing a Well-Designed Three Legged Race</a:t>
            </a:r>
            <a:endParaRPr lang="en-US" dirty="0"/>
          </a:p>
        </p:txBody>
      </p:sp>
      <p:sp>
        <p:nvSpPr>
          <p:cNvPr id="3" name="Content Placeholder 2"/>
          <p:cNvSpPr>
            <a:spLocks noGrp="1"/>
          </p:cNvSpPr>
          <p:nvPr>
            <p:ph idx="1"/>
            <p:custDataLst>
              <p:tags r:id="rId2"/>
            </p:custDataLst>
          </p:nvPr>
        </p:nvSpPr>
        <p:spPr>
          <a:xfrm>
            <a:off x="457200" y="1600200"/>
            <a:ext cx="8229600" cy="4953000"/>
          </a:xfrm>
        </p:spPr>
        <p:txBody>
          <a:bodyPr>
            <a:normAutofit fontScale="92500" lnSpcReduction="10000"/>
          </a:bodyPr>
          <a:lstStyle/>
          <a:p>
            <a:r>
              <a:rPr lang="en-US" dirty="0" smtClean="0"/>
              <a:t>2) Build Boolean expression to control if statement</a:t>
            </a:r>
          </a:p>
          <a:p>
            <a:pPr lvl="1"/>
            <a:r>
              <a:rPr lang="en-US" dirty="0" smtClean="0"/>
              <a:t>True or False: Distance </a:t>
            </a:r>
            <a:r>
              <a:rPr lang="en-US" dirty="0" err="1" smtClean="0"/>
              <a:t>infrontof</a:t>
            </a:r>
            <a:r>
              <a:rPr lang="en-US" dirty="0" smtClean="0"/>
              <a:t> from one object to other is &gt; 1 meter</a:t>
            </a:r>
          </a:p>
          <a:p>
            <a:pPr lvl="2"/>
            <a:r>
              <a:rPr lang="en-US" dirty="0" smtClean="0"/>
              <a:t>Wait!  We need the “other” object as a parameter</a:t>
            </a:r>
          </a:p>
          <a:p>
            <a:pPr lvl="2"/>
            <a:r>
              <a:rPr lang="en-US" dirty="0" smtClean="0"/>
              <a:t>Oh, could be negative if behind, use absolute value</a:t>
            </a:r>
          </a:p>
          <a:p>
            <a:r>
              <a:rPr lang="en-US" dirty="0" smtClean="0"/>
              <a:t>3) Make a function: Hide complex expression returning true if “too far in front” into function called</a:t>
            </a:r>
          </a:p>
          <a:p>
            <a:pPr lvl="1"/>
            <a:r>
              <a:rPr lang="en-US" dirty="0" err="1" smtClean="0"/>
              <a:t>IsTooFarFrom</a:t>
            </a:r>
            <a:r>
              <a:rPr lang="en-US" dirty="0" smtClean="0"/>
              <a:t>(Object1, Object2)</a:t>
            </a:r>
          </a:p>
          <a:p>
            <a:pPr lvl="2"/>
            <a:r>
              <a:rPr lang="en-US" dirty="0" smtClean="0"/>
              <a:t>Order of parameters doesn’t matter since we are using absolute value</a:t>
            </a:r>
          </a:p>
        </p:txBody>
      </p:sp>
    </p:spTree>
    <p:extLst>
      <p:ext uri="{BB962C8B-B14F-4D97-AF65-F5344CB8AC3E}">
        <p14:creationId xmlns:p14="http://schemas.microsoft.com/office/powerpoint/2010/main" val="222390983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What we have in </a:t>
            </a:r>
            <a:r>
              <a:rPr lang="en-US" dirty="0" err="1" smtClean="0"/>
              <a:t>moveForward</a:t>
            </a:r>
            <a:endParaRPr lang="en-US" dirty="0"/>
          </a:p>
        </p:txBody>
      </p:sp>
      <p:sp>
        <p:nvSpPr>
          <p:cNvPr id="3" name="Content Placeholder 2"/>
          <p:cNvSpPr>
            <a:spLocks noGrp="1"/>
          </p:cNvSpPr>
          <p:nvPr>
            <p:ph idx="1"/>
            <p:custDataLst>
              <p:tags r:id="rId2"/>
            </p:custDataLst>
          </p:nvPr>
        </p:nvSpPr>
        <p:spPr>
          <a:xfrm>
            <a:off x="457200" y="5285014"/>
            <a:ext cx="8229600" cy="1344386"/>
          </a:xfrm>
        </p:spPr>
        <p:txBody>
          <a:bodyPr>
            <a:normAutofit fontScale="92500" lnSpcReduction="10000"/>
          </a:bodyPr>
          <a:lstStyle/>
          <a:p>
            <a:r>
              <a:rPr lang="en-US" dirty="0" smtClean="0"/>
              <a:t>What do we replace “true” with?</a:t>
            </a:r>
          </a:p>
          <a:p>
            <a:pPr lvl="1"/>
            <a:r>
              <a:rPr lang="en-US" dirty="0" smtClean="0"/>
              <a:t>What </a:t>
            </a:r>
            <a:r>
              <a:rPr lang="en-US" dirty="0" err="1" smtClean="0"/>
              <a:t>boolean</a:t>
            </a:r>
            <a:r>
              <a:rPr lang="en-US" dirty="0" smtClean="0"/>
              <a:t> expression do we write to “check” if we should go underground?</a:t>
            </a:r>
            <a:endParaRPr lang="en-US" dirty="0"/>
          </a:p>
        </p:txBody>
      </p:sp>
      <p:pic>
        <p:nvPicPr>
          <p:cNvPr id="2051" name="Picture 3"/>
          <p:cNvPicPr>
            <a:picLocks noChangeAspect="1" noChangeArrowheads="1"/>
          </p:cNvPicPr>
          <p:nvPr>
            <p:custDataLst>
              <p:tags r:id="rId3"/>
            </p:custDataLst>
          </p:nvPr>
        </p:nvPicPr>
        <p:blipFill rotWithShape="1">
          <a:blip r:embed="rId7" cstate="print">
            <a:extLst>
              <a:ext uri="{28A0092B-C50C-407E-A947-70E740481C1C}">
                <a14:useLocalDpi xmlns:a14="http://schemas.microsoft.com/office/drawing/2010/main"/>
              </a:ext>
            </a:extLst>
          </a:blip>
          <a:srcRect/>
          <a:stretch/>
        </p:blipFill>
        <p:spPr bwMode="auto">
          <a:xfrm>
            <a:off x="609600" y="1371600"/>
            <a:ext cx="7569459" cy="3532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custDataLst>
              <p:tags r:id="rId4"/>
            </p:custDataLst>
          </p:nvPr>
        </p:nvSpPr>
        <p:spPr>
          <a:xfrm>
            <a:off x="914400" y="3189978"/>
            <a:ext cx="1295400" cy="457200"/>
          </a:xfrm>
          <a:prstGeom prst="rect">
            <a:avLst/>
          </a:prstGeom>
          <a:noFill/>
          <a:ln w="1016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67031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Which of these lines would we use to replace “if true” in last slide’s code</a:t>
            </a:r>
            <a:br>
              <a:rPr lang="en-US" dirty="0" smtClean="0"/>
            </a:br>
            <a:r>
              <a:rPr lang="en-US" sz="3600" dirty="0" smtClean="0"/>
              <a:t>(find when they are too far apart)</a:t>
            </a:r>
            <a:endParaRPr lang="en-US" sz="3600" dirty="0"/>
          </a:p>
        </p:txBody>
      </p:sp>
      <p:sp>
        <p:nvSpPr>
          <p:cNvPr id="3" name="Content Placeholder 2"/>
          <p:cNvSpPr>
            <a:spLocks noGrp="1"/>
          </p:cNvSpPr>
          <p:nvPr>
            <p:ph idx="1"/>
            <p:custDataLst>
              <p:tags r:id="rId2"/>
            </p:custDataLst>
          </p:nvPr>
        </p:nvSpPr>
        <p:spPr>
          <a:xfrm>
            <a:off x="457200" y="5395680"/>
            <a:ext cx="8229600" cy="1005120"/>
          </a:xfrm>
        </p:spPr>
        <p:txBody>
          <a:bodyPr>
            <a:normAutofit fontScale="92500" lnSpcReduction="10000"/>
          </a:bodyPr>
          <a:lstStyle/>
          <a:p>
            <a:pPr marL="0" indent="0">
              <a:buNone/>
            </a:pPr>
            <a:r>
              <a:rPr lang="en-US" dirty="0" smtClean="0"/>
              <a:t>C) Both of these would work correctly</a:t>
            </a:r>
            <a:br>
              <a:rPr lang="en-US" dirty="0" smtClean="0"/>
            </a:br>
            <a:r>
              <a:rPr lang="en-US" dirty="0" smtClean="0"/>
              <a:t>D) I don’t know</a:t>
            </a:r>
            <a:endParaRPr lang="en-US" dirty="0"/>
          </a:p>
        </p:txBody>
      </p:sp>
      <p:pic>
        <p:nvPicPr>
          <p:cNvPr id="4098" name="Picture 2"/>
          <p:cNvPicPr>
            <a:picLocks noChangeAspect="1" noChangeArrowheads="1"/>
          </p:cNvPicPr>
          <p:nvPr>
            <p:custDataLst>
              <p:tags r:id="rId3"/>
            </p:custDataLst>
          </p:nvPr>
        </p:nvPicPr>
        <p:blipFill rotWithShape="1">
          <a:blip r:embed="rId11" cstate="print">
            <a:extLst>
              <a:ext uri="{28A0092B-C50C-407E-A947-70E740481C1C}">
                <a14:useLocalDpi xmlns:a14="http://schemas.microsoft.com/office/drawing/2010/main"/>
              </a:ext>
            </a:extLst>
          </a:blip>
          <a:srcRect/>
          <a:stretch/>
        </p:blipFill>
        <p:spPr bwMode="auto">
          <a:xfrm>
            <a:off x="-9659" y="1870430"/>
            <a:ext cx="8947597" cy="823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custDataLst>
              <p:tags r:id="rId4"/>
            </p:custDataLst>
          </p:nvPr>
        </p:nvPicPr>
        <p:blipFill rotWithShape="1">
          <a:blip r:embed="rId12" cstate="print">
            <a:extLst>
              <a:ext uri="{28A0092B-C50C-407E-A947-70E740481C1C}">
                <a14:useLocalDpi xmlns:a14="http://schemas.microsoft.com/office/drawing/2010/main"/>
              </a:ext>
            </a:extLst>
          </a:blip>
          <a:srcRect/>
          <a:stretch/>
        </p:blipFill>
        <p:spPr bwMode="auto">
          <a:xfrm>
            <a:off x="4626735" y="2691440"/>
            <a:ext cx="4572000" cy="72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custDataLst>
              <p:tags r:id="rId5"/>
            </p:custDataLst>
          </p:nvPr>
        </p:nvPicPr>
        <p:blipFill rotWithShape="1">
          <a:blip r:embed="rId13" cstate="print">
            <a:extLst>
              <a:ext uri="{28A0092B-C50C-407E-A947-70E740481C1C}">
                <a14:useLocalDpi xmlns:a14="http://schemas.microsoft.com/office/drawing/2010/main"/>
              </a:ext>
            </a:extLst>
          </a:blip>
          <a:srcRect/>
          <a:stretch/>
        </p:blipFill>
        <p:spPr bwMode="auto">
          <a:xfrm>
            <a:off x="762000" y="3733800"/>
            <a:ext cx="7984435" cy="89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custDataLst>
              <p:tags r:id="rId6"/>
            </p:custDataLst>
          </p:nvPr>
        </p:nvPicPr>
        <p:blipFill rotWithShape="1">
          <a:blip r:embed="rId14" cstate="print">
            <a:extLst>
              <a:ext uri="{28A0092B-C50C-407E-A947-70E740481C1C}">
                <a14:useLocalDpi xmlns:a14="http://schemas.microsoft.com/office/drawing/2010/main"/>
              </a:ext>
            </a:extLst>
          </a:blip>
          <a:srcRect/>
          <a:stretch/>
        </p:blipFill>
        <p:spPr bwMode="auto">
          <a:xfrm>
            <a:off x="4036799" y="4495800"/>
            <a:ext cx="5090636" cy="89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15">
            <p14:nvContentPartPr>
              <p14:cNvPr id="11" name="Ink 10"/>
              <p14:cNvContentPartPr/>
              <p14:nvPr>
                <p:custDataLst>
                  <p:tags r:id="rId7"/>
                </p:custDataLst>
              </p14:nvPr>
            </p14:nvContentPartPr>
            <p14:xfrm>
              <a:off x="387020" y="1559099"/>
              <a:ext cx="822240" cy="2577600"/>
            </p14:xfrm>
          </p:contentPart>
        </mc:Choice>
        <mc:Fallback xmlns="">
          <p:pic>
            <p:nvPicPr>
              <p:cNvPr id="11" name="Ink 10"/>
              <p:cNvPicPr/>
              <p:nvPr/>
            </p:nvPicPr>
            <p:blipFill>
              <a:blip r:embed="rId16"/>
              <a:stretch>
                <a:fillRect/>
              </a:stretch>
            </p:blipFill>
            <p:spPr>
              <a:xfrm>
                <a:off x="376580" y="1548659"/>
                <a:ext cx="843840" cy="2596320"/>
              </a:xfrm>
              <a:prstGeom prst="rect">
                <a:avLst/>
              </a:prstGeom>
            </p:spPr>
          </p:pic>
        </mc:Fallback>
      </mc:AlternateContent>
      <p:sp>
        <p:nvSpPr>
          <p:cNvPr id="10" name="TextBox 9"/>
          <p:cNvSpPr txBox="1"/>
          <p:nvPr>
            <p:custDataLst>
              <p:tags r:id="rId8"/>
            </p:custDataLst>
          </p:nvPr>
        </p:nvSpPr>
        <p:spPr>
          <a:xfrm>
            <a:off x="7275966" y="5473005"/>
            <a:ext cx="1851469" cy="1384995"/>
          </a:xfrm>
          <a:prstGeom prst="rect">
            <a:avLst/>
          </a:prstGeom>
          <a:noFill/>
          <a:ln>
            <a:solidFill>
              <a:srgbClr val="7030A0"/>
            </a:solidFill>
          </a:ln>
        </p:spPr>
        <p:txBody>
          <a:bodyPr wrap="none" rtlCol="0">
            <a:spAutoFit/>
          </a:bodyPr>
          <a:lstStyle/>
          <a:p>
            <a:pPr algn="ctr"/>
            <a:r>
              <a:rPr lang="en-US" sz="2800" b="1" dirty="0" smtClean="0">
                <a:solidFill>
                  <a:srgbClr val="7030A0"/>
                </a:solidFill>
              </a:rPr>
              <a:t>Feedback</a:t>
            </a:r>
          </a:p>
          <a:p>
            <a:pPr algn="ctr"/>
            <a:r>
              <a:rPr lang="en-US" sz="2800" b="1" dirty="0" smtClean="0">
                <a:solidFill>
                  <a:srgbClr val="7030A0"/>
                </a:solidFill>
              </a:rPr>
              <a:t>Paraphrase</a:t>
            </a:r>
          </a:p>
          <a:p>
            <a:pPr algn="ctr"/>
            <a:r>
              <a:rPr lang="en-US" sz="2800" b="1" dirty="0" smtClean="0">
                <a:solidFill>
                  <a:srgbClr val="7030A0"/>
                </a:solidFill>
              </a:rPr>
              <a:t>Justify</a:t>
            </a:r>
          </a:p>
        </p:txBody>
      </p:sp>
    </p:spTree>
    <p:extLst>
      <p:ext uri="{BB962C8B-B14F-4D97-AF65-F5344CB8AC3E}">
        <p14:creationId xmlns:p14="http://schemas.microsoft.com/office/powerpoint/2010/main" val="16055825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How many of the following statements are true about our </a:t>
            </a:r>
            <a:r>
              <a:rPr lang="en-US" dirty="0" err="1" smtClean="0"/>
              <a:t>boolean</a:t>
            </a:r>
            <a:r>
              <a:rPr lang="en-US" dirty="0" smtClean="0"/>
              <a:t> expression</a:t>
            </a:r>
            <a:endParaRPr lang="en-US" dirty="0"/>
          </a:p>
        </p:txBody>
      </p:sp>
      <p:sp>
        <p:nvSpPr>
          <p:cNvPr id="3" name="Content Placeholder 2"/>
          <p:cNvSpPr>
            <a:spLocks noGrp="1"/>
          </p:cNvSpPr>
          <p:nvPr>
            <p:ph idx="1"/>
            <p:custDataLst>
              <p:tags r:id="rId2"/>
            </p:custDataLst>
          </p:nvPr>
        </p:nvSpPr>
        <p:spPr>
          <a:xfrm>
            <a:off x="457200" y="1600201"/>
            <a:ext cx="8229600" cy="3962399"/>
          </a:xfrm>
        </p:spPr>
        <p:txBody>
          <a:bodyPr>
            <a:normAutofit fontScale="92500"/>
          </a:bodyPr>
          <a:lstStyle/>
          <a:p>
            <a:r>
              <a:rPr lang="en-US" dirty="0" smtClean="0"/>
              <a:t>It evaluates to true when the game should be over</a:t>
            </a:r>
          </a:p>
          <a:p>
            <a:r>
              <a:rPr lang="en-US" dirty="0" smtClean="0"/>
              <a:t>It evaluates to false when the game should be over</a:t>
            </a:r>
          </a:p>
          <a:p>
            <a:r>
              <a:rPr lang="en-US" dirty="0" smtClean="0"/>
              <a:t>It evaluates to true when nothing should happen</a:t>
            </a:r>
          </a:p>
          <a:p>
            <a:r>
              <a:rPr lang="en-US" dirty="0" smtClean="0"/>
              <a:t>It evaluates to false when nothing should happen </a:t>
            </a:r>
          </a:p>
          <a:p>
            <a:r>
              <a:rPr lang="en-US" dirty="0" smtClean="0"/>
              <a:t>It evaluates to some value less than one meter</a:t>
            </a:r>
            <a:endParaRPr lang="en-US" dirty="0"/>
          </a:p>
        </p:txBody>
      </p:sp>
      <p:sp>
        <p:nvSpPr>
          <p:cNvPr id="4" name="Content Placeholder 2"/>
          <p:cNvSpPr txBox="1">
            <a:spLocks/>
          </p:cNvSpPr>
          <p:nvPr>
            <p:custDataLst>
              <p:tags r:id="rId3"/>
            </p:custDataLst>
          </p:nvPr>
        </p:nvSpPr>
        <p:spPr>
          <a:xfrm>
            <a:off x="82924" y="6019800"/>
            <a:ext cx="8229600" cy="4657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lphaUcParenR"/>
            </a:pPr>
            <a:r>
              <a:rPr lang="en-US" sz="2800" dirty="0" smtClean="0"/>
              <a:t>1		B) 2		C)3		D) 4		E) </a:t>
            </a:r>
          </a:p>
        </p:txBody>
      </p:sp>
      <mc:AlternateContent xmlns:mc="http://schemas.openxmlformats.org/markup-compatibility/2006" xmlns:p14="http://schemas.microsoft.com/office/powerpoint/2010/main">
        <mc:Choice Requires="p14">
          <p:contentPart p14:bwMode="auto" r:id="rId8">
            <p14:nvContentPartPr>
              <p14:cNvPr id="13" name="Ink 12"/>
              <p14:cNvContentPartPr/>
              <p14:nvPr>
                <p:custDataLst>
                  <p:tags r:id="rId4"/>
                </p:custDataLst>
              </p14:nvPr>
            </p14:nvContentPartPr>
            <p14:xfrm>
              <a:off x="7770189" y="5840383"/>
              <a:ext cx="2499120" cy="896760"/>
            </p14:xfrm>
          </p:contentPart>
        </mc:Choice>
        <mc:Fallback xmlns="">
          <p:pic>
            <p:nvPicPr>
              <p:cNvPr id="13" name="Ink 12"/>
              <p:cNvPicPr/>
              <p:nvPr/>
            </p:nvPicPr>
            <p:blipFill>
              <a:blip r:embed="rId9"/>
              <a:stretch>
                <a:fillRect/>
              </a:stretch>
            </p:blipFill>
            <p:spPr>
              <a:xfrm>
                <a:off x="7760469" y="5832103"/>
                <a:ext cx="2512080" cy="908280"/>
              </a:xfrm>
              <a:prstGeom prst="rect">
                <a:avLst/>
              </a:prstGeom>
            </p:spPr>
          </p:pic>
        </mc:Fallback>
      </mc:AlternateContent>
      <p:sp>
        <p:nvSpPr>
          <p:cNvPr id="6" name="TextBox 5"/>
          <p:cNvSpPr txBox="1"/>
          <p:nvPr>
            <p:custDataLst>
              <p:tags r:id="rId5"/>
            </p:custDataLst>
          </p:nvPr>
        </p:nvSpPr>
        <p:spPr>
          <a:xfrm>
            <a:off x="1889175" y="5286683"/>
            <a:ext cx="4617098" cy="523220"/>
          </a:xfrm>
          <a:prstGeom prst="rect">
            <a:avLst/>
          </a:prstGeom>
          <a:noFill/>
          <a:ln>
            <a:solidFill>
              <a:srgbClr val="7030A0"/>
            </a:solidFill>
          </a:ln>
        </p:spPr>
        <p:txBody>
          <a:bodyPr wrap="none" rtlCol="0">
            <a:spAutoFit/>
          </a:bodyPr>
          <a:lstStyle/>
          <a:p>
            <a:pPr algn="ctr"/>
            <a:r>
              <a:rPr lang="en-US" sz="2800" b="1" dirty="0" smtClean="0">
                <a:solidFill>
                  <a:srgbClr val="7030A0"/>
                </a:solidFill>
              </a:rPr>
              <a:t>Feedback  Paraphrase  Justify</a:t>
            </a:r>
          </a:p>
        </p:txBody>
      </p:sp>
    </p:spTree>
    <p:extLst>
      <p:ext uri="{BB962C8B-B14F-4D97-AF65-F5344CB8AC3E}">
        <p14:creationId xmlns:p14="http://schemas.microsoft.com/office/powerpoint/2010/main" val="30769993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Finishing Up:</a:t>
            </a:r>
            <a:br>
              <a:rPr lang="en-US" dirty="0" smtClean="0"/>
            </a:br>
            <a:r>
              <a:rPr lang="en-US" dirty="0" smtClean="0"/>
              <a:t>Developing a Well-Designed Three Legged Race</a:t>
            </a:r>
            <a:endParaRPr lang="en-US" dirty="0"/>
          </a:p>
        </p:txBody>
      </p:sp>
      <p:sp>
        <p:nvSpPr>
          <p:cNvPr id="3" name="Content Placeholder 2"/>
          <p:cNvSpPr>
            <a:spLocks noGrp="1"/>
          </p:cNvSpPr>
          <p:nvPr>
            <p:ph idx="1"/>
            <p:custDataLst>
              <p:tags r:id="rId2"/>
            </p:custDataLst>
          </p:nvPr>
        </p:nvSpPr>
        <p:spPr>
          <a:xfrm>
            <a:off x="457200" y="1600200"/>
            <a:ext cx="8229600" cy="4953000"/>
          </a:xfrm>
        </p:spPr>
        <p:txBody>
          <a:bodyPr>
            <a:normAutofit fontScale="92500" lnSpcReduction="10000"/>
          </a:bodyPr>
          <a:lstStyle/>
          <a:p>
            <a:r>
              <a:rPr lang="en-US" dirty="0" smtClean="0"/>
              <a:t>2) Build Boolean expression to control if statement</a:t>
            </a:r>
          </a:p>
          <a:p>
            <a:pPr lvl="1"/>
            <a:r>
              <a:rPr lang="en-US" dirty="0" smtClean="0"/>
              <a:t>True or False: Distance </a:t>
            </a:r>
            <a:r>
              <a:rPr lang="en-US" dirty="0" err="1" smtClean="0"/>
              <a:t>infrontof</a:t>
            </a:r>
            <a:r>
              <a:rPr lang="en-US" dirty="0" smtClean="0"/>
              <a:t> from one object to other is &gt; 1 meter</a:t>
            </a:r>
          </a:p>
          <a:p>
            <a:pPr lvl="2"/>
            <a:r>
              <a:rPr lang="en-US" dirty="0" smtClean="0"/>
              <a:t>Wait!  We need the “other” object as a parameter</a:t>
            </a:r>
          </a:p>
          <a:p>
            <a:pPr lvl="2"/>
            <a:r>
              <a:rPr lang="en-US" dirty="0" smtClean="0"/>
              <a:t>Oh, could be negative if behind, use absolute value</a:t>
            </a:r>
          </a:p>
          <a:p>
            <a:r>
              <a:rPr lang="en-US" dirty="0" smtClean="0"/>
              <a:t>3) Make a function: Hide complex expression returning true if “too far in front” into function called</a:t>
            </a:r>
          </a:p>
          <a:p>
            <a:pPr lvl="1"/>
            <a:r>
              <a:rPr lang="en-US" dirty="0" err="1" smtClean="0"/>
              <a:t>IsTooFarFrom</a:t>
            </a:r>
            <a:r>
              <a:rPr lang="en-US" dirty="0" smtClean="0"/>
              <a:t>(Object1, Object2)</a:t>
            </a:r>
          </a:p>
          <a:p>
            <a:pPr lvl="2"/>
            <a:r>
              <a:rPr lang="en-US" dirty="0" smtClean="0"/>
              <a:t>Order of parameters doesn’t matter since we are using absolute value</a:t>
            </a:r>
          </a:p>
        </p:txBody>
      </p:sp>
    </p:spTree>
    <p:extLst>
      <p:ext uri="{BB962C8B-B14F-4D97-AF65-F5344CB8AC3E}">
        <p14:creationId xmlns:p14="http://schemas.microsoft.com/office/powerpoint/2010/main" val="136611892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if we replaced our if with this?</a:t>
            </a:r>
            <a:endParaRPr lang="en-US" dirty="0"/>
          </a:p>
        </p:txBody>
      </p:sp>
      <p:sp>
        <p:nvSpPr>
          <p:cNvPr id="3" name="Content Placeholder 2"/>
          <p:cNvSpPr>
            <a:spLocks noGrp="1"/>
          </p:cNvSpPr>
          <p:nvPr>
            <p:ph idx="1"/>
            <p:custDataLst>
              <p:tags r:id="rId2"/>
            </p:custDataLst>
          </p:nvPr>
        </p:nvSpPr>
        <p:spPr>
          <a:xfrm>
            <a:off x="457200" y="4037654"/>
            <a:ext cx="8229600" cy="2591745"/>
          </a:xfrm>
        </p:spPr>
        <p:txBody>
          <a:bodyPr>
            <a:normAutofit fontScale="92500" lnSpcReduction="20000"/>
          </a:bodyPr>
          <a:lstStyle/>
          <a:p>
            <a:pPr marL="514350" indent="-514350">
              <a:buFont typeface="+mj-lt"/>
              <a:buAutoNum type="alphaUcPeriod"/>
            </a:pPr>
            <a:r>
              <a:rPr lang="en-US" dirty="0" smtClean="0"/>
              <a:t>It does the exact same thing</a:t>
            </a:r>
          </a:p>
          <a:p>
            <a:pPr marL="514350" indent="-514350">
              <a:buFont typeface="+mj-lt"/>
              <a:buAutoNum type="alphaUcPeriod"/>
            </a:pPr>
            <a:r>
              <a:rPr lang="en-US" dirty="0" smtClean="0"/>
              <a:t>It does the exact opposite (game is over if too close together)</a:t>
            </a:r>
          </a:p>
          <a:p>
            <a:pPr marL="514350" indent="-514350">
              <a:buFont typeface="+mj-lt"/>
              <a:buAutoNum type="alphaUcPeriod"/>
            </a:pPr>
            <a:r>
              <a:rPr lang="en-US" dirty="0" smtClean="0"/>
              <a:t>It almost does the exact same thing, </a:t>
            </a:r>
            <a:br>
              <a:rPr lang="en-US" dirty="0" smtClean="0"/>
            </a:br>
            <a:r>
              <a:rPr lang="en-US" dirty="0" smtClean="0"/>
              <a:t>but not quite</a:t>
            </a:r>
          </a:p>
          <a:p>
            <a:pPr marL="514350" indent="-514350">
              <a:buFont typeface="+mj-lt"/>
              <a:buAutoNum type="alphaUcPeriod"/>
            </a:pPr>
            <a:r>
              <a:rPr lang="en-US" dirty="0" smtClean="0"/>
              <a:t>I don’t know</a:t>
            </a:r>
            <a:endParaRPr lang="en-US" dirty="0"/>
          </a:p>
        </p:txBody>
      </p:sp>
      <p:pic>
        <p:nvPicPr>
          <p:cNvPr id="3074" name="Picture 2"/>
          <p:cNvPicPr>
            <a:picLocks noChangeAspect="1" noChangeArrowheads="1"/>
          </p:cNvPicPr>
          <p:nvPr>
            <p:custDataLst>
              <p:tags r:id="rId3"/>
            </p:custDataLst>
          </p:nvPr>
        </p:nvPicPr>
        <p:blipFill rotWithShape="1">
          <a:blip r:embed="rId7" cstate="print">
            <a:extLst>
              <a:ext uri="{28A0092B-C50C-407E-A947-70E740481C1C}">
                <a14:useLocalDpi xmlns:a14="http://schemas.microsoft.com/office/drawing/2010/main"/>
              </a:ext>
            </a:extLst>
          </a:blip>
          <a:srcRect/>
          <a:stretch/>
        </p:blipFill>
        <p:spPr bwMode="auto">
          <a:xfrm>
            <a:off x="-135467" y="1227389"/>
            <a:ext cx="9584267" cy="2810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custDataLst>
              <p:tags r:id="rId4"/>
            </p:custDataLst>
          </p:nvPr>
        </p:nvSpPr>
        <p:spPr>
          <a:xfrm>
            <a:off x="7275966" y="5473005"/>
            <a:ext cx="1851469" cy="1384995"/>
          </a:xfrm>
          <a:prstGeom prst="rect">
            <a:avLst/>
          </a:prstGeom>
          <a:noFill/>
          <a:ln>
            <a:solidFill>
              <a:srgbClr val="7030A0"/>
            </a:solidFill>
          </a:ln>
        </p:spPr>
        <p:txBody>
          <a:bodyPr wrap="none" rtlCol="0">
            <a:spAutoFit/>
          </a:bodyPr>
          <a:lstStyle/>
          <a:p>
            <a:pPr algn="ctr"/>
            <a:r>
              <a:rPr lang="en-US" sz="2800" b="1" dirty="0" smtClean="0">
                <a:solidFill>
                  <a:srgbClr val="7030A0"/>
                </a:solidFill>
              </a:rPr>
              <a:t>Feedback</a:t>
            </a:r>
          </a:p>
          <a:p>
            <a:pPr algn="ctr"/>
            <a:r>
              <a:rPr lang="en-US" sz="2800" b="1" dirty="0" smtClean="0">
                <a:solidFill>
                  <a:srgbClr val="7030A0"/>
                </a:solidFill>
              </a:rPr>
              <a:t>Paraphrase</a:t>
            </a:r>
          </a:p>
          <a:p>
            <a:pPr algn="ctr"/>
            <a:r>
              <a:rPr lang="en-US" sz="2800" b="1" dirty="0" smtClean="0">
                <a:solidFill>
                  <a:srgbClr val="7030A0"/>
                </a:solidFill>
              </a:rPr>
              <a:t>Justify</a:t>
            </a:r>
          </a:p>
        </p:txBody>
      </p:sp>
    </p:spTree>
    <p:extLst>
      <p:ext uri="{BB962C8B-B14F-4D97-AF65-F5344CB8AC3E}">
        <p14:creationId xmlns:p14="http://schemas.microsoft.com/office/powerpoint/2010/main" val="29555412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Picky, Picky</a:t>
            </a:r>
            <a:endParaRPr lang="en-US" dirty="0"/>
          </a:p>
        </p:txBody>
      </p:sp>
      <p:sp>
        <p:nvSpPr>
          <p:cNvPr id="3" name="Content Placeholder 2"/>
          <p:cNvSpPr>
            <a:spLocks noGrp="1"/>
          </p:cNvSpPr>
          <p:nvPr>
            <p:ph idx="1"/>
            <p:custDataLst>
              <p:tags r:id="rId2"/>
            </p:custDataLst>
          </p:nvPr>
        </p:nvSpPr>
        <p:spPr/>
        <p:txBody>
          <a:bodyPr/>
          <a:lstStyle/>
          <a:p>
            <a:r>
              <a:rPr lang="en-US" dirty="0" smtClean="0"/>
              <a:t>Yeah, you would be too if you earned a 90% and you got a B!</a:t>
            </a:r>
          </a:p>
          <a:p>
            <a:pPr marL="457200" lvl="1" indent="0">
              <a:buNone/>
            </a:pPr>
            <a:r>
              <a:rPr lang="en-US" dirty="0" smtClean="0"/>
              <a:t>&gt;= 90% gets an A</a:t>
            </a:r>
          </a:p>
          <a:p>
            <a:pPr marL="457200" lvl="1" indent="0">
              <a:buNone/>
            </a:pPr>
            <a:r>
              <a:rPr lang="en-US" dirty="0" smtClean="0"/>
              <a:t>&lt; 90% and &gt;= 80% gets a B</a:t>
            </a:r>
            <a:endParaRPr lang="en-US" dirty="0"/>
          </a:p>
        </p:txBody>
      </p:sp>
    </p:spTree>
    <p:extLst>
      <p:ext uri="{BB962C8B-B14F-4D97-AF65-F5344CB8AC3E}">
        <p14:creationId xmlns:p14="http://schemas.microsoft.com/office/powerpoint/2010/main" val="98235451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04800" y="228600"/>
            <a:ext cx="8229600" cy="1143000"/>
          </a:xfrm>
        </p:spPr>
        <p:txBody>
          <a:bodyPr>
            <a:normAutofit fontScale="90000"/>
          </a:bodyPr>
          <a:lstStyle/>
          <a:p>
            <a:r>
              <a:rPr lang="en-US" sz="2700" dirty="0" smtClean="0"/>
              <a:t>Additional Practice:</a:t>
            </a:r>
            <a:r>
              <a:rPr lang="en-US" dirty="0" smtClean="0"/>
              <a:t/>
            </a:r>
            <a:br>
              <a:rPr lang="en-US" dirty="0" smtClean="0"/>
            </a:br>
            <a:r>
              <a:rPr lang="en-US" dirty="0" smtClean="0"/>
              <a:t>Can you figure this out?</a:t>
            </a:r>
            <a:br>
              <a:rPr lang="en-US" dirty="0" smtClean="0"/>
            </a:br>
            <a:r>
              <a:rPr lang="en-US" dirty="0" smtClean="0"/>
              <a:t>How do we determine who wins?</a:t>
            </a:r>
            <a:endParaRPr lang="en-US" dirty="0"/>
          </a:p>
        </p:txBody>
      </p:sp>
      <p:sp>
        <p:nvSpPr>
          <p:cNvPr id="3" name="Content Placeholder 2"/>
          <p:cNvSpPr>
            <a:spLocks noGrp="1"/>
          </p:cNvSpPr>
          <p:nvPr>
            <p:ph idx="1"/>
            <p:custDataLst>
              <p:tags r:id="rId2"/>
            </p:custDataLst>
          </p:nvPr>
        </p:nvSpPr>
        <p:spPr/>
        <p:txBody>
          <a:bodyPr/>
          <a:lstStyle/>
          <a:p>
            <a:r>
              <a:rPr lang="en-US" dirty="0" smtClean="0"/>
              <a:t>If one of our players is within .5 meter of a stop sign (use </a:t>
            </a:r>
            <a:r>
              <a:rPr lang="en-US" dirty="0" err="1" smtClean="0"/>
              <a:t>distanceTo</a:t>
            </a:r>
            <a:r>
              <a:rPr lang="en-US" dirty="0" smtClean="0"/>
              <a:t>) </a:t>
            </a:r>
          </a:p>
          <a:p>
            <a:pPr lvl="1"/>
            <a:r>
              <a:rPr lang="en-US" dirty="0" smtClean="0"/>
              <a:t>Then have they should say “I Win!”</a:t>
            </a:r>
          </a:p>
          <a:p>
            <a:pPr lvl="1"/>
            <a:r>
              <a:rPr lang="en-US" dirty="0" smtClean="0"/>
              <a:t>And the loser has to do a silly dance</a:t>
            </a:r>
          </a:p>
          <a:p>
            <a:r>
              <a:rPr lang="en-US" dirty="0" smtClean="0"/>
              <a:t>It’s not possible that they will both get there at same time (</a:t>
            </a:r>
            <a:r>
              <a:rPr lang="en-US" dirty="0" err="1" smtClean="0"/>
              <a:t>sequentializes</a:t>
            </a:r>
            <a:r>
              <a:rPr lang="en-US" dirty="0" smtClean="0"/>
              <a:t> </a:t>
            </a:r>
            <a:r>
              <a:rPr lang="en-US" dirty="0" err="1" smtClean="0"/>
              <a:t>keypress</a:t>
            </a:r>
            <a:r>
              <a:rPr lang="en-US" dirty="0" smtClean="0"/>
              <a:t> detection)</a:t>
            </a:r>
            <a:endParaRPr lang="en-US" dirty="0"/>
          </a:p>
        </p:txBody>
      </p:sp>
    </p:spTree>
    <p:extLst>
      <p:ext uri="{BB962C8B-B14F-4D97-AF65-F5344CB8AC3E}">
        <p14:creationId xmlns:p14="http://schemas.microsoft.com/office/powerpoint/2010/main" val="264707243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If statements and </a:t>
            </a:r>
            <a:r>
              <a:rPr lang="en-US" dirty="0"/>
              <a:t>B</a:t>
            </a:r>
            <a:r>
              <a:rPr lang="en-US" dirty="0" smtClean="0"/>
              <a:t>ooleans: </a:t>
            </a:r>
            <a:br>
              <a:rPr lang="en-US" dirty="0" smtClean="0"/>
            </a:br>
            <a:r>
              <a:rPr lang="en-US" dirty="0" smtClean="0"/>
              <a:t>Basically the same in Java!</a:t>
            </a:r>
            <a:endParaRPr lang="en-US" dirty="0"/>
          </a:p>
        </p:txBody>
      </p:sp>
      <p:sp>
        <p:nvSpPr>
          <p:cNvPr id="3" name="Content Placeholder 2"/>
          <p:cNvSpPr>
            <a:spLocks noGrp="1"/>
          </p:cNvSpPr>
          <p:nvPr>
            <p:ph idx="1"/>
            <p:custDataLst>
              <p:tags r:id="rId2"/>
            </p:custDataLst>
          </p:nvPr>
        </p:nvSpPr>
        <p:spPr/>
        <p:txBody>
          <a:bodyPr/>
          <a:lstStyle/>
          <a:p>
            <a:endParaRPr lang="en-US" dirty="0"/>
          </a:p>
        </p:txBody>
      </p:sp>
      <p:pic>
        <p:nvPicPr>
          <p:cNvPr id="3074" name="Picture 2"/>
          <p:cNvPicPr>
            <a:picLocks noChangeAspect="1" noChangeArrowheads="1"/>
          </p:cNvPicPr>
          <p:nvPr>
            <p:custDataLst>
              <p:tags r:id="rId3"/>
            </p:custDataLst>
          </p:nvPr>
        </p:nvPicPr>
        <p:blipFill rotWithShape="1">
          <a:blip r:embed="rId6" cstate="print">
            <a:extLst>
              <a:ext uri="{28A0092B-C50C-407E-A947-70E740481C1C}">
                <a14:useLocalDpi xmlns:a14="http://schemas.microsoft.com/office/drawing/2010/main"/>
              </a:ext>
            </a:extLst>
          </a:blip>
          <a:srcRect/>
          <a:stretch/>
        </p:blipFill>
        <p:spPr bwMode="auto">
          <a:xfrm>
            <a:off x="8021" y="1371600"/>
            <a:ext cx="891497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57940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When an if statement is executed, the “else” part happens when the </a:t>
            </a:r>
            <a:br>
              <a:rPr lang="en-US" dirty="0" smtClean="0"/>
            </a:br>
            <a:r>
              <a:rPr lang="en-US" dirty="0" err="1" smtClean="0"/>
              <a:t>boolean</a:t>
            </a:r>
            <a:r>
              <a:rPr lang="en-US" dirty="0" smtClean="0"/>
              <a:t> expression is</a:t>
            </a:r>
            <a:endParaRPr lang="en-US" dirty="0"/>
          </a:p>
        </p:txBody>
      </p:sp>
      <p:sp>
        <p:nvSpPr>
          <p:cNvPr id="3" name="Content Placeholder 2"/>
          <p:cNvSpPr>
            <a:spLocks noGrp="1"/>
          </p:cNvSpPr>
          <p:nvPr>
            <p:ph idx="1"/>
            <p:custDataLst>
              <p:tags r:id="rId2"/>
            </p:custDataLst>
          </p:nvPr>
        </p:nvSpPr>
        <p:spPr/>
        <p:txBody>
          <a:bodyPr/>
          <a:lstStyle/>
          <a:p>
            <a:pPr marL="514350" indent="-514350">
              <a:buFont typeface="+mj-lt"/>
              <a:buAutoNum type="alphaUcPeriod"/>
            </a:pPr>
            <a:r>
              <a:rPr lang="en-US" dirty="0" smtClean="0"/>
              <a:t>0</a:t>
            </a:r>
          </a:p>
          <a:p>
            <a:pPr marL="514350" indent="-514350">
              <a:buFont typeface="+mj-lt"/>
              <a:buAutoNum type="alphaUcPeriod"/>
            </a:pPr>
            <a:r>
              <a:rPr lang="en-US" dirty="0" smtClean="0"/>
              <a:t>1</a:t>
            </a:r>
          </a:p>
          <a:p>
            <a:pPr marL="514350" indent="-514350">
              <a:buFont typeface="+mj-lt"/>
              <a:buAutoNum type="alphaUcPeriod"/>
            </a:pPr>
            <a:r>
              <a:rPr lang="en-US" dirty="0" smtClean="0"/>
              <a:t>True</a:t>
            </a:r>
          </a:p>
          <a:p>
            <a:pPr marL="514350" indent="-514350">
              <a:buFont typeface="+mj-lt"/>
              <a:buAutoNum type="alphaUcPeriod"/>
            </a:pPr>
            <a:r>
              <a:rPr lang="en-US" dirty="0" smtClean="0"/>
              <a:t>False</a:t>
            </a:r>
          </a:p>
          <a:p>
            <a:pPr marL="514350" indent="-514350">
              <a:buFont typeface="+mj-lt"/>
              <a:buAutoNum type="alphaUcPeriod"/>
            </a:pPr>
            <a:r>
              <a:rPr lang="en-US" dirty="0" smtClean="0"/>
              <a:t>It depends</a:t>
            </a:r>
          </a:p>
        </p:txBody>
      </p:sp>
      <p:pic>
        <p:nvPicPr>
          <p:cNvPr id="4098" name="Picture 2"/>
          <p:cNvPicPr>
            <a:picLocks noChangeAspect="1" noChangeArrowheads="1"/>
          </p:cNvPicPr>
          <p:nvPr>
            <p:custDataLst>
              <p:tags r:id="rId3"/>
            </p:custDataLst>
          </p:nvPr>
        </p:nvPicPr>
        <p:blipFill rotWithShape="1">
          <a:blip r:embed="rId11" cstate="print">
            <a:extLst>
              <a:ext uri="{28A0092B-C50C-407E-A947-70E740481C1C}">
                <a14:useLocalDpi xmlns:a14="http://schemas.microsoft.com/office/drawing/2010/main"/>
              </a:ext>
            </a:extLst>
          </a:blip>
          <a:srcRect/>
          <a:stretch/>
        </p:blipFill>
        <p:spPr bwMode="auto">
          <a:xfrm>
            <a:off x="990600" y="4572000"/>
            <a:ext cx="7217366"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custDataLst>
              <p:tags r:id="rId4"/>
            </p:custDataLst>
          </p:nvPr>
        </p:nvSpPr>
        <p:spPr>
          <a:xfrm>
            <a:off x="0" y="0"/>
            <a:ext cx="9144000" cy="6858000"/>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custDataLst>
              <p:tags r:id="rId5"/>
            </p:custDataLst>
          </p:nvPr>
        </p:nvCxnSpPr>
        <p:spPr>
          <a:xfrm>
            <a:off x="1714500" y="1139757"/>
            <a:ext cx="205740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6"/>
            </p:custDataLst>
          </p:nvPr>
        </p:nvCxnSpPr>
        <p:spPr>
          <a:xfrm>
            <a:off x="1619250" y="6698304"/>
            <a:ext cx="430530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custDataLst>
              <p:tags r:id="rId7"/>
            </p:custDataLst>
          </p:nvPr>
        </p:nvCxnSpPr>
        <p:spPr>
          <a:xfrm>
            <a:off x="2362200" y="1828800"/>
            <a:ext cx="4038600" cy="0"/>
          </a:xfrm>
          <a:prstGeom prst="lin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custDataLst>
              <p:tags r:id="rId8"/>
            </p:custDataLst>
          </p:nvPr>
        </p:nvCxnSpPr>
        <p:spPr>
          <a:xfrm>
            <a:off x="1798933" y="5029200"/>
            <a:ext cx="5600700" cy="0"/>
          </a:xfrm>
          <a:prstGeom prst="line">
            <a:avLst/>
          </a:prstGeom>
          <a:ln w="762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98348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custDataLst>
              <p:tags r:id="rId1"/>
            </p:custDataLst>
          </p:nvPr>
        </p:nvSpPr>
        <p:spPr>
          <a:xfrm>
            <a:off x="0" y="685800"/>
            <a:ext cx="8648521" cy="5324535"/>
          </a:xfrm>
          <a:prstGeom prst="rect">
            <a:avLst/>
          </a:prstGeom>
          <a:noFill/>
          <a:ln>
            <a:solidFill>
              <a:schemeClr val="tx1"/>
            </a:solidFill>
          </a:ln>
        </p:spPr>
        <p:txBody>
          <a:bodyPr wrap="none" rtlCol="0">
            <a:spAutoFit/>
          </a:bodyPr>
          <a:lstStyle/>
          <a:p>
            <a:r>
              <a:rPr lang="en-US" sz="2000" dirty="0">
                <a:latin typeface="Courier New" pitchFamily="49" charset="0"/>
                <a:cs typeface="Courier New" pitchFamily="49" charset="0"/>
              </a:rPr>
              <a:t>public class Example</a:t>
            </a:r>
          </a:p>
          <a:p>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public static void </a:t>
            </a:r>
            <a:r>
              <a:rPr lang="en-US" sz="2000" dirty="0" err="1" smtClean="0">
                <a:latin typeface="Courier New" pitchFamily="49" charset="0"/>
                <a:cs typeface="Courier New" pitchFamily="49" charset="0"/>
              </a:rPr>
              <a:t>avoidCollision</a:t>
            </a:r>
            <a:r>
              <a:rPr lang="en-US" sz="2000" dirty="0" smtClean="0">
                <a:latin typeface="Courier New" pitchFamily="49" charset="0"/>
                <a:cs typeface="Courier New" pitchFamily="49" charset="0"/>
              </a:rPr>
              <a:t>(Object </a:t>
            </a:r>
            <a:r>
              <a:rPr lang="en-US" sz="2000" dirty="0" err="1" smtClean="0">
                <a:latin typeface="Courier New" pitchFamily="49" charset="0"/>
                <a:cs typeface="Courier New" pitchFamily="49" charset="0"/>
              </a:rPr>
              <a:t>aircraftOne</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Object </a:t>
            </a:r>
            <a:r>
              <a:rPr lang="en-US" sz="2000" dirty="0" err="1" smtClean="0">
                <a:latin typeface="Courier New" pitchFamily="49" charset="0"/>
                <a:cs typeface="Courier New" pitchFamily="49" charset="0"/>
              </a:rPr>
              <a:t>aircarftTwo</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if </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aircraftOne.isAbove</a:t>
            </a:r>
            <a:r>
              <a:rPr lang="en-US" sz="2000" dirty="0" smtClean="0">
                <a:latin typeface="Courier New" pitchFamily="49" charset="0"/>
                <a:cs typeface="Courier New" pitchFamily="49" charset="0"/>
              </a:rPr>
              <a:t>(aircraft2)) </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aircraftOne.move</a:t>
            </a:r>
            <a:r>
              <a:rPr lang="en-US" sz="2000" dirty="0" smtClean="0">
                <a:latin typeface="Courier New" pitchFamily="49" charset="0"/>
                <a:cs typeface="Courier New" pitchFamily="49" charset="0"/>
              </a:rPr>
              <a:t>(“up”, 5);</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aircraftTwo.move</a:t>
            </a:r>
            <a:r>
              <a:rPr lang="en-US" sz="2000" dirty="0" smtClean="0">
                <a:latin typeface="Courier New" pitchFamily="49" charset="0"/>
                <a:cs typeface="Courier New" pitchFamily="49" charset="0"/>
              </a:rPr>
              <a:t>(“down”, 5);</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else</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aircraftTwo.move</a:t>
            </a:r>
            <a:r>
              <a:rPr lang="en-US" sz="2000" dirty="0" smtClean="0">
                <a:latin typeface="Courier New" pitchFamily="49" charset="0"/>
                <a:cs typeface="Courier New" pitchFamily="49" charset="0"/>
              </a:rPr>
              <a:t>(“up”, 5);</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aircraftTwo.move</a:t>
            </a:r>
            <a:r>
              <a:rPr lang="en-US" sz="2000" dirty="0" smtClean="0">
                <a:latin typeface="Courier New" pitchFamily="49" charset="0"/>
                <a:cs typeface="Courier New" pitchFamily="49" charset="0"/>
              </a:rPr>
              <a:t>(“down”, 5);</a:t>
            </a:r>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endParaRPr lang="en-US" sz="2000" dirty="0" smtClean="0">
              <a:latin typeface="Courier New" pitchFamily="49" charset="0"/>
              <a:cs typeface="Courier New" pitchFamily="49" charset="0"/>
            </a:endParaRPr>
          </a:p>
        </p:txBody>
      </p:sp>
      <p:sp>
        <p:nvSpPr>
          <p:cNvPr id="7" name="TextBox 6"/>
          <p:cNvSpPr txBox="1"/>
          <p:nvPr>
            <p:custDataLst>
              <p:tags r:id="rId2"/>
            </p:custDataLst>
          </p:nvPr>
        </p:nvSpPr>
        <p:spPr>
          <a:xfrm>
            <a:off x="3521370" y="870465"/>
            <a:ext cx="2002408" cy="461665"/>
          </a:xfrm>
          <a:prstGeom prst="rect">
            <a:avLst/>
          </a:prstGeom>
          <a:solidFill>
            <a:srgbClr val="FFFF00"/>
          </a:solidFill>
          <a:ln>
            <a:solidFill>
              <a:schemeClr val="tx1"/>
            </a:solidFill>
          </a:ln>
        </p:spPr>
        <p:txBody>
          <a:bodyPr wrap="none" rtlCol="0">
            <a:spAutoFit/>
          </a:bodyPr>
          <a:lstStyle/>
          <a:p>
            <a:pPr algn="ctr"/>
            <a:r>
              <a:rPr lang="en-US" sz="2400" dirty="0" smtClean="0"/>
              <a:t>Method Name</a:t>
            </a:r>
          </a:p>
        </p:txBody>
      </p:sp>
      <p:sp>
        <p:nvSpPr>
          <p:cNvPr id="8" name="TextBox 7"/>
          <p:cNvSpPr txBox="1"/>
          <p:nvPr>
            <p:custDataLst>
              <p:tags r:id="rId3"/>
            </p:custDataLst>
          </p:nvPr>
        </p:nvSpPr>
        <p:spPr>
          <a:xfrm>
            <a:off x="6629400" y="501133"/>
            <a:ext cx="1660647" cy="830997"/>
          </a:xfrm>
          <a:prstGeom prst="rect">
            <a:avLst/>
          </a:prstGeom>
          <a:solidFill>
            <a:srgbClr val="FFFF00"/>
          </a:solidFill>
          <a:ln>
            <a:solidFill>
              <a:schemeClr val="tx1"/>
            </a:solidFill>
          </a:ln>
        </p:spPr>
        <p:txBody>
          <a:bodyPr wrap="none" rtlCol="0">
            <a:spAutoFit/>
          </a:bodyPr>
          <a:lstStyle/>
          <a:p>
            <a:pPr algn="ctr"/>
            <a:r>
              <a:rPr lang="en-US" sz="2400" dirty="0" smtClean="0"/>
              <a:t>Parameters</a:t>
            </a:r>
            <a:br>
              <a:rPr lang="en-US" sz="2400" dirty="0" smtClean="0"/>
            </a:br>
            <a:r>
              <a:rPr lang="en-US" sz="2400" dirty="0" smtClean="0"/>
              <a:t>for Method</a:t>
            </a:r>
          </a:p>
        </p:txBody>
      </p:sp>
      <p:sp>
        <p:nvSpPr>
          <p:cNvPr id="9" name="TextBox 8"/>
          <p:cNvSpPr txBox="1"/>
          <p:nvPr>
            <p:custDataLst>
              <p:tags r:id="rId4"/>
            </p:custDataLst>
          </p:nvPr>
        </p:nvSpPr>
        <p:spPr>
          <a:xfrm>
            <a:off x="-33580" y="2286000"/>
            <a:ext cx="683200" cy="3046988"/>
          </a:xfrm>
          <a:prstGeom prst="rect">
            <a:avLst/>
          </a:prstGeom>
          <a:solidFill>
            <a:srgbClr val="00FF99"/>
          </a:solidFill>
          <a:ln>
            <a:solidFill>
              <a:schemeClr val="tx1"/>
            </a:solidFill>
          </a:ln>
        </p:spPr>
        <p:txBody>
          <a:bodyPr wrap="none" rtlCol="0">
            <a:spAutoFit/>
          </a:bodyPr>
          <a:lstStyle/>
          <a:p>
            <a:pPr algn="ctr"/>
            <a:endParaRPr lang="en-US" sz="2400" dirty="0" smtClean="0"/>
          </a:p>
          <a:p>
            <a:pPr algn="ctr"/>
            <a:endParaRPr lang="en-US" sz="2400" dirty="0"/>
          </a:p>
          <a:p>
            <a:pPr algn="ctr"/>
            <a:endParaRPr lang="en-US" sz="2400" dirty="0"/>
          </a:p>
          <a:p>
            <a:pPr algn="ctr"/>
            <a:endParaRPr lang="en-US" sz="2400" dirty="0"/>
          </a:p>
          <a:p>
            <a:pPr algn="ctr"/>
            <a:r>
              <a:rPr lang="en-US" sz="2400" dirty="0" smtClean="0"/>
              <a:t>If</a:t>
            </a:r>
            <a:br>
              <a:rPr lang="en-US" sz="2400" dirty="0" smtClean="0"/>
            </a:br>
            <a:r>
              <a:rPr lang="en-US" sz="2400" dirty="0" smtClean="0"/>
              <a:t>else</a:t>
            </a:r>
          </a:p>
          <a:p>
            <a:pPr algn="ctr"/>
            <a:endParaRPr lang="en-US" sz="2400" dirty="0"/>
          </a:p>
          <a:p>
            <a:pPr algn="ctr"/>
            <a:endParaRPr lang="en-US" sz="2400" dirty="0" smtClean="0"/>
          </a:p>
        </p:txBody>
      </p:sp>
      <p:sp>
        <p:nvSpPr>
          <p:cNvPr id="10" name="TextBox 9"/>
          <p:cNvSpPr txBox="1"/>
          <p:nvPr>
            <p:custDataLst>
              <p:tags r:id="rId5"/>
            </p:custDataLst>
          </p:nvPr>
        </p:nvSpPr>
        <p:spPr>
          <a:xfrm>
            <a:off x="6248400" y="2057400"/>
            <a:ext cx="1613840" cy="1200329"/>
          </a:xfrm>
          <a:prstGeom prst="rect">
            <a:avLst/>
          </a:prstGeom>
          <a:solidFill>
            <a:schemeClr val="accent4">
              <a:lumMod val="60000"/>
              <a:lumOff val="40000"/>
            </a:schemeClr>
          </a:solidFill>
          <a:ln>
            <a:solidFill>
              <a:schemeClr val="tx1"/>
            </a:solidFill>
          </a:ln>
        </p:spPr>
        <p:txBody>
          <a:bodyPr wrap="none" rtlCol="0">
            <a:spAutoFit/>
          </a:bodyPr>
          <a:lstStyle/>
          <a:p>
            <a:pPr algn="ctr"/>
            <a:r>
              <a:rPr lang="en-US" sz="2400" dirty="0" smtClean="0"/>
              <a:t>Function</a:t>
            </a:r>
            <a:br>
              <a:rPr lang="en-US" sz="2400" dirty="0" smtClean="0"/>
            </a:br>
            <a:r>
              <a:rPr lang="en-US" sz="2400" dirty="0" smtClean="0"/>
              <a:t>(</a:t>
            </a:r>
            <a:r>
              <a:rPr lang="en-US" sz="2400" dirty="0" err="1" smtClean="0"/>
              <a:t>boolean</a:t>
            </a:r>
            <a:r>
              <a:rPr lang="en-US" sz="2400" dirty="0" smtClean="0"/>
              <a:t> </a:t>
            </a:r>
            <a:br>
              <a:rPr lang="en-US" sz="2400" dirty="0" smtClean="0"/>
            </a:br>
            <a:r>
              <a:rPr lang="en-US" sz="2400" dirty="0" smtClean="0"/>
              <a:t>expression)</a:t>
            </a:r>
          </a:p>
        </p:txBody>
      </p:sp>
      <p:cxnSp>
        <p:nvCxnSpPr>
          <p:cNvPr id="12" name="Straight Connector 11"/>
          <p:cNvCxnSpPr/>
          <p:nvPr>
            <p:custDataLst>
              <p:tags r:id="rId6"/>
            </p:custDataLst>
          </p:nvPr>
        </p:nvCxnSpPr>
        <p:spPr>
          <a:xfrm>
            <a:off x="1447800" y="2657564"/>
            <a:ext cx="4343400" cy="0"/>
          </a:xfrm>
          <a:prstGeom prst="line">
            <a:avLst/>
          </a:prstGeom>
          <a:ln w="762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custDataLst>
              <p:tags r:id="rId7"/>
            </p:custDataLst>
          </p:nvPr>
        </p:nvSpPr>
        <p:spPr>
          <a:xfrm>
            <a:off x="1141739" y="5102155"/>
            <a:ext cx="2477761" cy="461665"/>
          </a:xfrm>
          <a:prstGeom prst="rect">
            <a:avLst/>
          </a:prstGeom>
          <a:solidFill>
            <a:srgbClr val="FFFF00"/>
          </a:solidFill>
          <a:ln>
            <a:solidFill>
              <a:schemeClr val="tx1"/>
            </a:solidFill>
          </a:ln>
        </p:spPr>
        <p:txBody>
          <a:bodyPr wrap="square" rtlCol="0">
            <a:spAutoFit/>
          </a:bodyPr>
          <a:lstStyle/>
          <a:p>
            <a:pPr algn="ctr"/>
            <a:r>
              <a:rPr lang="en-US" sz="2400" dirty="0" smtClean="0"/>
              <a:t>Method Calls</a:t>
            </a:r>
          </a:p>
        </p:txBody>
      </p:sp>
      <p:sp>
        <p:nvSpPr>
          <p:cNvPr id="14" name="TextBox 13"/>
          <p:cNvSpPr txBox="1"/>
          <p:nvPr>
            <p:custDataLst>
              <p:tags r:id="rId8"/>
            </p:custDataLst>
          </p:nvPr>
        </p:nvSpPr>
        <p:spPr>
          <a:xfrm>
            <a:off x="3890542" y="5104759"/>
            <a:ext cx="1605824" cy="1200329"/>
          </a:xfrm>
          <a:prstGeom prst="rect">
            <a:avLst/>
          </a:prstGeom>
          <a:solidFill>
            <a:srgbClr val="FFFF00"/>
          </a:solidFill>
          <a:ln>
            <a:solidFill>
              <a:schemeClr val="tx1"/>
            </a:solidFill>
          </a:ln>
        </p:spPr>
        <p:txBody>
          <a:bodyPr wrap="none" rtlCol="0">
            <a:spAutoFit/>
          </a:bodyPr>
          <a:lstStyle/>
          <a:p>
            <a:pPr algn="ctr"/>
            <a:r>
              <a:rPr lang="en-US" sz="2400" dirty="0" smtClean="0"/>
              <a:t>Parameters</a:t>
            </a:r>
            <a:br>
              <a:rPr lang="en-US" sz="2400" dirty="0" smtClean="0"/>
            </a:br>
            <a:r>
              <a:rPr lang="en-US" sz="2400" dirty="0" smtClean="0"/>
              <a:t>to move </a:t>
            </a:r>
            <a:br>
              <a:rPr lang="en-US" sz="2400" dirty="0" smtClean="0"/>
            </a:br>
            <a:r>
              <a:rPr lang="en-US" sz="2400" dirty="0" smtClean="0"/>
              <a:t>Method</a:t>
            </a:r>
          </a:p>
        </p:txBody>
      </p:sp>
    </p:spTree>
    <p:extLst>
      <p:ext uri="{BB962C8B-B14F-4D97-AF65-F5344CB8AC3E}">
        <p14:creationId xmlns:p14="http://schemas.microsoft.com/office/powerpoint/2010/main" val="153475154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Evaluate my code</a:t>
            </a:r>
            <a:endParaRPr lang="en-US" dirty="0"/>
          </a:p>
        </p:txBody>
      </p:sp>
      <p:sp>
        <p:nvSpPr>
          <p:cNvPr id="3" name="Content Placeholder 2"/>
          <p:cNvSpPr>
            <a:spLocks noGrp="1"/>
          </p:cNvSpPr>
          <p:nvPr>
            <p:ph idx="1"/>
            <p:custDataLst>
              <p:tags r:id="rId2"/>
            </p:custDataLst>
          </p:nvPr>
        </p:nvSpPr>
        <p:spPr/>
        <p:txBody>
          <a:bodyPr/>
          <a:lstStyle/>
          <a:p>
            <a:r>
              <a:rPr lang="en-US" dirty="0" smtClean="0"/>
              <a:t>Last term some Alice projects used if statements in weird (and WRONG) ways</a:t>
            </a:r>
          </a:p>
          <a:p>
            <a:pPr lvl="1"/>
            <a:r>
              <a:rPr lang="en-US" dirty="0" smtClean="0"/>
              <a:t>If (true) or if (false)</a:t>
            </a:r>
          </a:p>
          <a:p>
            <a:pPr lvl="1"/>
            <a:r>
              <a:rPr lang="en-US" dirty="0" smtClean="0"/>
              <a:t>Empty “body” </a:t>
            </a:r>
          </a:p>
          <a:p>
            <a:pPr lvl="1"/>
            <a:r>
              <a:rPr lang="en-US" dirty="0" smtClean="0"/>
              <a:t>Things were “backwards”</a:t>
            </a:r>
          </a:p>
          <a:p>
            <a:pPr lvl="1"/>
            <a:r>
              <a:rPr lang="en-US" dirty="0" smtClean="0"/>
              <a:t>Nothing in “then” – just in “else” part</a:t>
            </a:r>
            <a:endParaRPr lang="en-US" dirty="0"/>
          </a:p>
        </p:txBody>
      </p:sp>
      <p:pic>
        <p:nvPicPr>
          <p:cNvPr id="1026" name="Picture 2"/>
          <p:cNvPicPr>
            <a:picLocks noChangeAspect="1" noChangeArrowheads="1"/>
          </p:cNvPicPr>
          <p:nvPr>
            <p:custDataLst>
              <p:tags r:id="rId3"/>
            </p:custDataLst>
          </p:nvPr>
        </p:nvPicPr>
        <p:blipFill rotWithShape="1">
          <a:blip r:embed="rId6" cstate="print">
            <a:extLst>
              <a:ext uri="{28A0092B-C50C-407E-A947-70E740481C1C}">
                <a14:useLocalDpi xmlns:a14="http://schemas.microsoft.com/office/drawing/2010/main"/>
              </a:ext>
            </a:extLst>
          </a:blip>
          <a:srcRect/>
          <a:stretch/>
        </p:blipFill>
        <p:spPr bwMode="auto">
          <a:xfrm>
            <a:off x="2514600" y="4646559"/>
            <a:ext cx="3919728" cy="206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239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Imagine my project…</a:t>
            </a:r>
            <a:endParaRPr lang="en-US" dirty="0"/>
          </a:p>
        </p:txBody>
      </p:sp>
      <p:sp>
        <p:nvSpPr>
          <p:cNvPr id="3" name="Content Placeholder 2"/>
          <p:cNvSpPr>
            <a:spLocks noGrp="1"/>
          </p:cNvSpPr>
          <p:nvPr>
            <p:ph idx="1"/>
            <p:custDataLst>
              <p:tags r:id="rId2"/>
            </p:custDataLst>
          </p:nvPr>
        </p:nvSpPr>
        <p:spPr/>
        <p:txBody>
          <a:bodyPr/>
          <a:lstStyle/>
          <a:p>
            <a:r>
              <a:rPr lang="en-US" dirty="0" smtClean="0"/>
              <a:t>The synopsis is</a:t>
            </a:r>
          </a:p>
          <a:p>
            <a:pPr lvl="1"/>
            <a:r>
              <a:rPr lang="en-US" dirty="0" smtClean="0"/>
              <a:t>A boy and a girl start off 5 meters from a tree.  They walk up to a tree, and when they are “close enough” to it (less than 2 meters), the tree leaves change color (turn red)…</a:t>
            </a:r>
          </a:p>
          <a:p>
            <a:r>
              <a:rPr lang="en-US" dirty="0" smtClean="0"/>
              <a:t>This is my code</a:t>
            </a:r>
            <a:endParaRPr lang="en-US" dirty="0"/>
          </a:p>
        </p:txBody>
      </p:sp>
    </p:spTree>
    <p:extLst>
      <p:ext uri="{BB962C8B-B14F-4D97-AF65-F5344CB8AC3E}">
        <p14:creationId xmlns:p14="http://schemas.microsoft.com/office/powerpoint/2010/main" val="4282540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88671"/>
            <a:ext cx="8229600" cy="1143000"/>
          </a:xfrm>
        </p:spPr>
        <p:txBody>
          <a:bodyPr/>
          <a:lstStyle/>
          <a:p>
            <a:r>
              <a:rPr lang="en-US" dirty="0" smtClean="0"/>
              <a:t>How would you analyze this code?</a:t>
            </a:r>
            <a:endParaRPr lang="en-US" dirty="0"/>
          </a:p>
        </p:txBody>
      </p:sp>
      <p:sp>
        <p:nvSpPr>
          <p:cNvPr id="3" name="Content Placeholder 2"/>
          <p:cNvSpPr>
            <a:spLocks noGrp="1"/>
          </p:cNvSpPr>
          <p:nvPr>
            <p:ph idx="1"/>
            <p:custDataLst>
              <p:tags r:id="rId2"/>
            </p:custDataLst>
          </p:nvPr>
        </p:nvSpPr>
        <p:spPr>
          <a:xfrm>
            <a:off x="457200" y="3657600"/>
            <a:ext cx="8229600" cy="3318955"/>
          </a:xfrm>
        </p:spPr>
        <p:txBody>
          <a:bodyPr>
            <a:normAutofit fontScale="92500" lnSpcReduction="20000"/>
          </a:bodyPr>
          <a:lstStyle/>
          <a:p>
            <a:pPr marL="514350" indent="-514350">
              <a:buFont typeface="+mj-lt"/>
              <a:buAutoNum type="alphaUcPeriod"/>
            </a:pPr>
            <a:r>
              <a:rPr lang="en-US" dirty="0" smtClean="0"/>
              <a:t>Good job Beth! </a:t>
            </a:r>
            <a:r>
              <a:rPr lang="en-US" dirty="0"/>
              <a:t>T</a:t>
            </a:r>
            <a:r>
              <a:rPr lang="en-US" dirty="0" smtClean="0"/>
              <a:t>his will make the leaves turn red as described</a:t>
            </a:r>
          </a:p>
          <a:p>
            <a:pPr marL="514350" indent="-514350">
              <a:buFont typeface="+mj-lt"/>
              <a:buAutoNum type="alphaUcPeriod"/>
            </a:pPr>
            <a:r>
              <a:rPr lang="en-US" dirty="0" smtClean="0"/>
              <a:t>The </a:t>
            </a:r>
            <a:r>
              <a:rPr lang="en-US" dirty="0" err="1" smtClean="0"/>
              <a:t>boolean</a:t>
            </a:r>
            <a:r>
              <a:rPr lang="en-US" dirty="0" smtClean="0"/>
              <a:t> expression is wrong you shouldn’t </a:t>
            </a:r>
            <a:br>
              <a:rPr lang="en-US" dirty="0" smtClean="0"/>
            </a:br>
            <a:r>
              <a:rPr lang="en-US" dirty="0" smtClean="0"/>
              <a:t>use &lt; </a:t>
            </a:r>
          </a:p>
          <a:p>
            <a:pPr marL="514350" indent="-514350">
              <a:buFont typeface="+mj-lt"/>
              <a:buAutoNum type="alphaUcPeriod"/>
            </a:pPr>
            <a:r>
              <a:rPr lang="en-US" dirty="0" smtClean="0"/>
              <a:t>The if statement is set up wrong, you also need to check the </a:t>
            </a:r>
            <a:r>
              <a:rPr lang="en-US" dirty="0" err="1" smtClean="0"/>
              <a:t>randomGuy</a:t>
            </a:r>
            <a:r>
              <a:rPr lang="en-US" dirty="0" smtClean="0"/>
              <a:t>  distance to </a:t>
            </a:r>
          </a:p>
          <a:p>
            <a:pPr marL="514350" indent="-514350">
              <a:buFont typeface="+mj-lt"/>
              <a:buAutoNum type="alphaUcPeriod"/>
            </a:pPr>
            <a:r>
              <a:rPr lang="en-US" dirty="0" smtClean="0"/>
              <a:t>Beth got it wrong, this code should not use an if statement</a:t>
            </a:r>
            <a:endParaRPr lang="en-US" dirty="0"/>
          </a:p>
        </p:txBody>
      </p:sp>
      <p:pic>
        <p:nvPicPr>
          <p:cNvPr id="2051" name="Picture 3"/>
          <p:cNvPicPr>
            <a:picLocks noChangeAspect="1" noChangeArrowheads="1"/>
          </p:cNvPicPr>
          <p:nvPr>
            <p:custDataLst>
              <p:tags r:id="rId3"/>
            </p:custDataLst>
          </p:nvPr>
        </p:nvPicPr>
        <p:blipFill rotWithShape="1">
          <a:blip r:embed="rId11" cstate="print">
            <a:extLst>
              <a:ext uri="{28A0092B-C50C-407E-A947-70E740481C1C}">
                <a14:useLocalDpi xmlns:a14="http://schemas.microsoft.com/office/drawing/2010/main"/>
              </a:ext>
            </a:extLst>
          </a:blip>
          <a:srcRect/>
          <a:stretch/>
        </p:blipFill>
        <p:spPr bwMode="auto">
          <a:xfrm>
            <a:off x="225125" y="470895"/>
            <a:ext cx="1660154" cy="1241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12">
            <p14:nvContentPartPr>
              <p14:cNvPr id="10" name="Ink 9"/>
              <p14:cNvContentPartPr/>
              <p14:nvPr>
                <p:custDataLst>
                  <p:tags r:id="rId4"/>
                </p:custDataLst>
              </p14:nvPr>
            </p14:nvContentPartPr>
            <p14:xfrm>
              <a:off x="696102" y="996591"/>
              <a:ext cx="718200" cy="715680"/>
            </p14:xfrm>
          </p:contentPart>
        </mc:Choice>
        <mc:Fallback xmlns="">
          <p:pic>
            <p:nvPicPr>
              <p:cNvPr id="10" name="Ink 9"/>
              <p:cNvPicPr/>
              <p:nvPr/>
            </p:nvPicPr>
            <p:blipFill>
              <a:blip r:embed="rId13"/>
              <a:stretch>
                <a:fillRect/>
              </a:stretch>
            </p:blipFill>
            <p:spPr>
              <a:xfrm>
                <a:off x="685302" y="989391"/>
                <a:ext cx="743400" cy="728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9" name="Ink 18"/>
              <p14:cNvContentPartPr/>
              <p14:nvPr>
                <p:custDataLst>
                  <p:tags r:id="rId5"/>
                </p:custDataLst>
              </p14:nvPr>
            </p14:nvContentPartPr>
            <p14:xfrm>
              <a:off x="1120182" y="1569711"/>
              <a:ext cx="67320" cy="871560"/>
            </p14:xfrm>
          </p:contentPart>
        </mc:Choice>
        <mc:Fallback xmlns="">
          <p:pic>
            <p:nvPicPr>
              <p:cNvPr id="19" name="Ink 18"/>
              <p:cNvPicPr/>
              <p:nvPr/>
            </p:nvPicPr>
            <p:blipFill>
              <a:blip r:embed="rId15"/>
              <a:stretch>
                <a:fillRect/>
              </a:stretch>
            </p:blipFill>
            <p:spPr>
              <a:xfrm>
                <a:off x="1113702" y="1564671"/>
                <a:ext cx="84960" cy="8830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0" name="Ink 19"/>
              <p14:cNvContentPartPr/>
              <p14:nvPr>
                <p:custDataLst>
                  <p:tags r:id="rId6"/>
                </p:custDataLst>
              </p14:nvPr>
            </p14:nvContentPartPr>
            <p14:xfrm>
              <a:off x="532662" y="2318290"/>
              <a:ext cx="1045080" cy="547920"/>
            </p14:xfrm>
          </p:contentPart>
        </mc:Choice>
        <mc:Fallback xmlns="">
          <p:pic>
            <p:nvPicPr>
              <p:cNvPr id="20" name="Ink 19"/>
              <p:cNvPicPr/>
              <p:nvPr/>
            </p:nvPicPr>
            <p:blipFill>
              <a:blip r:embed="rId17"/>
              <a:stretch>
                <a:fillRect/>
              </a:stretch>
            </p:blipFill>
            <p:spPr>
              <a:xfrm>
                <a:off x="520062" y="2304250"/>
                <a:ext cx="1071000" cy="566280"/>
              </a:xfrm>
              <a:prstGeom prst="rect">
                <a:avLst/>
              </a:prstGeom>
            </p:spPr>
          </p:pic>
        </mc:Fallback>
      </mc:AlternateContent>
      <p:sp>
        <p:nvSpPr>
          <p:cNvPr id="23" name="TextBox 22"/>
          <p:cNvSpPr txBox="1"/>
          <p:nvPr>
            <p:custDataLst>
              <p:tags r:id="rId7"/>
            </p:custDataLst>
          </p:nvPr>
        </p:nvSpPr>
        <p:spPr>
          <a:xfrm>
            <a:off x="7275965" y="1748773"/>
            <a:ext cx="1851469" cy="1384995"/>
          </a:xfrm>
          <a:prstGeom prst="rect">
            <a:avLst/>
          </a:prstGeom>
          <a:solidFill>
            <a:schemeClr val="bg1"/>
          </a:solidFill>
          <a:ln>
            <a:solidFill>
              <a:srgbClr val="7030A0"/>
            </a:solidFill>
          </a:ln>
        </p:spPr>
        <p:txBody>
          <a:bodyPr wrap="none" rtlCol="0">
            <a:spAutoFit/>
          </a:bodyPr>
          <a:lstStyle/>
          <a:p>
            <a:pPr algn="ctr"/>
            <a:r>
              <a:rPr lang="en-US" sz="2800" b="1" dirty="0" smtClean="0">
                <a:solidFill>
                  <a:srgbClr val="7030A0"/>
                </a:solidFill>
              </a:rPr>
              <a:t>Feedback</a:t>
            </a:r>
          </a:p>
          <a:p>
            <a:pPr algn="ctr"/>
            <a:r>
              <a:rPr lang="en-US" sz="2800" b="1" dirty="0" smtClean="0">
                <a:solidFill>
                  <a:srgbClr val="7030A0"/>
                </a:solidFill>
              </a:rPr>
              <a:t>Paraphrase</a:t>
            </a:r>
          </a:p>
          <a:p>
            <a:pPr algn="ctr"/>
            <a:r>
              <a:rPr lang="en-US" sz="2800" b="1" dirty="0" smtClean="0">
                <a:solidFill>
                  <a:srgbClr val="7030A0"/>
                </a:solidFill>
              </a:rPr>
              <a:t>Justify</a:t>
            </a:r>
          </a:p>
        </p:txBody>
      </p:sp>
      <p:pic>
        <p:nvPicPr>
          <p:cNvPr id="2050" name="Picture 2"/>
          <p:cNvPicPr>
            <a:picLocks noChangeAspect="1" noChangeArrowheads="1"/>
          </p:cNvPicPr>
          <p:nvPr>
            <p:custDataLst>
              <p:tags r:id="rId8"/>
            </p:custDataLst>
          </p:nvPr>
        </p:nvPicPr>
        <p:blipFill rotWithShape="1">
          <a:blip r:embed="rId18" cstate="print">
            <a:extLst>
              <a:ext uri="{28A0092B-C50C-407E-A947-70E740481C1C}">
                <a14:useLocalDpi xmlns:a14="http://schemas.microsoft.com/office/drawing/2010/main"/>
              </a:ext>
            </a:extLst>
          </a:blip>
          <a:srcRect/>
          <a:stretch/>
        </p:blipFill>
        <p:spPr bwMode="auto">
          <a:xfrm>
            <a:off x="1624984" y="844"/>
            <a:ext cx="7519015" cy="3132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9736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382000" cy="1143000"/>
          </a:xfrm>
        </p:spPr>
        <p:txBody>
          <a:bodyPr>
            <a:normAutofit fontScale="90000"/>
          </a:bodyPr>
          <a:lstStyle/>
          <a:p>
            <a:r>
              <a:rPr lang="en-US" sz="3600" dirty="0" smtClean="0"/>
              <a:t>How many of the following claims are true: </a:t>
            </a:r>
            <a:r>
              <a:rPr lang="en-US" dirty="0" smtClean="0"/>
              <a:t/>
            </a:r>
            <a:br>
              <a:rPr lang="en-US" dirty="0" smtClean="0"/>
            </a:br>
            <a:r>
              <a:rPr lang="en-US" dirty="0" smtClean="0"/>
              <a:t>One should use an if-statement when…</a:t>
            </a:r>
            <a:endParaRPr lang="en-US" dirty="0"/>
          </a:p>
        </p:txBody>
      </p:sp>
      <p:sp>
        <p:nvSpPr>
          <p:cNvPr id="3" name="Content Placeholder 2"/>
          <p:cNvSpPr>
            <a:spLocks noGrp="1"/>
          </p:cNvSpPr>
          <p:nvPr>
            <p:ph idx="1"/>
            <p:custDataLst>
              <p:tags r:id="rId2"/>
            </p:custDataLst>
          </p:nvPr>
        </p:nvSpPr>
        <p:spPr/>
        <p:txBody>
          <a:bodyPr/>
          <a:lstStyle/>
          <a:p>
            <a:pPr marL="514350" indent="-514350">
              <a:buFont typeface="+mj-lt"/>
              <a:buAutoNum type="arabicPeriod"/>
            </a:pPr>
            <a:r>
              <a:rPr lang="en-US" dirty="0" smtClean="0"/>
              <a:t>You have an animation that always does the exact same thing</a:t>
            </a:r>
          </a:p>
          <a:p>
            <a:pPr marL="514350" indent="-514350">
              <a:buFont typeface="+mj-lt"/>
              <a:buAutoNum type="arabicPeriod"/>
            </a:pPr>
            <a:r>
              <a:rPr lang="en-US" dirty="0" smtClean="0"/>
              <a:t>You have an animation whose action can vary based on some circumstance</a:t>
            </a:r>
            <a:endParaRPr lang="en-US" dirty="0"/>
          </a:p>
        </p:txBody>
      </p:sp>
      <p:sp>
        <p:nvSpPr>
          <p:cNvPr id="4" name="Content Placeholder 2"/>
          <p:cNvSpPr txBox="1">
            <a:spLocks/>
          </p:cNvSpPr>
          <p:nvPr>
            <p:custDataLst>
              <p:tags r:id="rId3"/>
            </p:custDataLst>
          </p:nvPr>
        </p:nvSpPr>
        <p:spPr>
          <a:xfrm>
            <a:off x="1600200" y="4572000"/>
            <a:ext cx="5105400" cy="4657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lphaUcParenR"/>
            </a:pPr>
            <a:r>
              <a:rPr lang="en-US" sz="2800" dirty="0" smtClean="0"/>
              <a:t>0 		B) 1		C)2  	</a:t>
            </a:r>
          </a:p>
        </p:txBody>
      </p:sp>
      <p:sp>
        <p:nvSpPr>
          <p:cNvPr id="6" name="TextBox 5"/>
          <p:cNvSpPr txBox="1"/>
          <p:nvPr>
            <p:custDataLst>
              <p:tags r:id="rId4"/>
            </p:custDataLst>
          </p:nvPr>
        </p:nvSpPr>
        <p:spPr>
          <a:xfrm>
            <a:off x="6935434" y="5440348"/>
            <a:ext cx="2170466" cy="1384995"/>
          </a:xfrm>
          <a:prstGeom prst="rect">
            <a:avLst/>
          </a:prstGeom>
          <a:noFill/>
          <a:ln>
            <a:solidFill>
              <a:srgbClr val="7030A0"/>
            </a:solidFill>
          </a:ln>
        </p:spPr>
        <p:txBody>
          <a:bodyPr wrap="none" rtlCol="0">
            <a:spAutoFit/>
          </a:bodyPr>
          <a:lstStyle/>
          <a:p>
            <a:pPr algn="ctr"/>
            <a:r>
              <a:rPr lang="en-US" sz="2800" b="1" dirty="0" smtClean="0">
                <a:solidFill>
                  <a:srgbClr val="7030A0"/>
                </a:solidFill>
              </a:rPr>
              <a:t>STOP, ASK</a:t>
            </a:r>
          </a:p>
          <a:p>
            <a:pPr algn="ctr"/>
            <a:r>
              <a:rPr lang="en-US" sz="2800" b="1" dirty="0" smtClean="0">
                <a:solidFill>
                  <a:srgbClr val="7030A0"/>
                </a:solidFill>
              </a:rPr>
              <a:t>PARAPHRASE</a:t>
            </a:r>
            <a:br>
              <a:rPr lang="en-US" sz="2800" b="1" dirty="0" smtClean="0">
                <a:solidFill>
                  <a:srgbClr val="7030A0"/>
                </a:solidFill>
              </a:rPr>
            </a:br>
            <a:r>
              <a:rPr lang="en-US" sz="2800" b="1" dirty="0" smtClean="0">
                <a:solidFill>
                  <a:srgbClr val="7030A0"/>
                </a:solidFill>
              </a:rPr>
              <a:t>EXAMPLE</a:t>
            </a:r>
          </a:p>
        </p:txBody>
      </p:sp>
    </p:spTree>
    <p:extLst>
      <p:ext uri="{BB962C8B-B14F-4D97-AF65-F5344CB8AC3E}">
        <p14:creationId xmlns:p14="http://schemas.microsoft.com/office/powerpoint/2010/main" val="4217974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What does this code do?</a:t>
            </a:r>
            <a:endParaRPr lang="en-US" dirty="0"/>
          </a:p>
        </p:txBody>
      </p:sp>
      <p:sp>
        <p:nvSpPr>
          <p:cNvPr id="3" name="Content Placeholder 2"/>
          <p:cNvSpPr>
            <a:spLocks noGrp="1"/>
          </p:cNvSpPr>
          <p:nvPr>
            <p:ph idx="1"/>
            <p:custDataLst>
              <p:tags r:id="rId2"/>
            </p:custDataLst>
          </p:nvPr>
        </p:nvSpPr>
        <p:spPr/>
        <p:txBody>
          <a:bodyPr/>
          <a:lstStyle/>
          <a:p>
            <a:r>
              <a:rPr lang="en-US" dirty="0" smtClean="0"/>
              <a:t>World with three “drivable” objects</a:t>
            </a:r>
          </a:p>
          <a:p>
            <a:pPr lvl="1"/>
            <a:r>
              <a:rPr lang="en-US" dirty="0" smtClean="0"/>
              <a:t>Forward, Turn by .12 revolutions (1/8</a:t>
            </a:r>
            <a:r>
              <a:rPr lang="en-US" baseline="30000" dirty="0" smtClean="0"/>
              <a:t>th</a:t>
            </a:r>
            <a:r>
              <a:rPr lang="en-US" dirty="0" smtClean="0"/>
              <a:t> of the way around)</a:t>
            </a:r>
          </a:p>
          <a:p>
            <a:pPr lvl="1"/>
            <a:r>
              <a:rPr lang="en-US" dirty="0" smtClean="0"/>
              <a:t>Midterm Practice:</a:t>
            </a:r>
            <a:br>
              <a:rPr lang="en-US" dirty="0" smtClean="0"/>
            </a:br>
            <a:r>
              <a:rPr lang="en-US" dirty="0" smtClean="0"/>
              <a:t>How many events</a:t>
            </a:r>
            <a:br>
              <a:rPr lang="en-US" dirty="0" smtClean="0"/>
            </a:br>
            <a:r>
              <a:rPr lang="en-US" dirty="0" smtClean="0"/>
              <a:t>would I need and </a:t>
            </a:r>
            <a:br>
              <a:rPr lang="en-US" dirty="0" smtClean="0"/>
            </a:br>
            <a:r>
              <a:rPr lang="en-US" dirty="0" smtClean="0"/>
              <a:t>what would they</a:t>
            </a:r>
            <a:br>
              <a:rPr lang="en-US" dirty="0" smtClean="0"/>
            </a:br>
            <a:r>
              <a:rPr lang="en-US" dirty="0" smtClean="0"/>
              <a:t>control? (hint &gt; 4)</a:t>
            </a:r>
          </a:p>
          <a:p>
            <a:pPr lvl="1"/>
            <a:endParaRPr lang="en-US" dirty="0"/>
          </a:p>
        </p:txBody>
      </p:sp>
      <p:pic>
        <p:nvPicPr>
          <p:cNvPr id="4098" name="Picture 2"/>
          <p:cNvPicPr>
            <a:picLocks noChangeAspect="1" noChangeArrowheads="1"/>
          </p:cNvPicPr>
          <p:nvPr>
            <p:custDataLst>
              <p:tags r:id="rId3"/>
            </p:custDataLst>
          </p:nvPr>
        </p:nvPicPr>
        <p:blipFill rotWithShape="1">
          <a:blip r:embed="rId8" cstate="print">
            <a:extLst>
              <a:ext uri="{28A0092B-C50C-407E-A947-70E740481C1C}">
                <a14:useLocalDpi xmlns:a14="http://schemas.microsoft.com/office/drawing/2010/main"/>
              </a:ext>
            </a:extLst>
          </a:blip>
          <a:srcRect/>
          <a:stretch/>
        </p:blipFill>
        <p:spPr bwMode="auto">
          <a:xfrm>
            <a:off x="4070684" y="2667000"/>
            <a:ext cx="5073316"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custDataLst>
              <p:tags r:id="rId4"/>
            </p:custDataLst>
          </p:nvPr>
        </p:nvSpPr>
        <p:spPr>
          <a:xfrm>
            <a:off x="1143000" y="5876382"/>
            <a:ext cx="1521571" cy="461665"/>
          </a:xfrm>
          <a:prstGeom prst="rect">
            <a:avLst/>
          </a:prstGeom>
          <a:noFill/>
          <a:ln>
            <a:noFill/>
          </a:ln>
        </p:spPr>
        <p:txBody>
          <a:bodyPr wrap="none" rtlCol="0">
            <a:spAutoFit/>
          </a:bodyPr>
          <a:lstStyle/>
          <a:p>
            <a:pPr algn="ctr"/>
            <a:r>
              <a:rPr lang="en-US" sz="2400" dirty="0" smtClean="0">
                <a:solidFill>
                  <a:srgbClr val="FF0000"/>
                </a:solidFill>
              </a:rPr>
              <a:t>The scene:</a:t>
            </a:r>
          </a:p>
        </p:txBody>
      </p:sp>
      <p:cxnSp>
        <p:nvCxnSpPr>
          <p:cNvPr id="7" name="Straight Arrow Connector 6"/>
          <p:cNvCxnSpPr/>
          <p:nvPr>
            <p:custDataLst>
              <p:tags r:id="rId5"/>
            </p:custDataLst>
          </p:nvPr>
        </p:nvCxnSpPr>
        <p:spPr>
          <a:xfrm>
            <a:off x="2664571" y="6107214"/>
            <a:ext cx="1145429"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56554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This code lives at the end (bottom) of “forward” event handlers </a:t>
            </a:r>
            <a:r>
              <a:rPr lang="en-US" sz="3600" dirty="0" smtClean="0"/>
              <a:t>(not turn)</a:t>
            </a:r>
            <a:endParaRPr lang="en-US" sz="3600" dirty="0"/>
          </a:p>
        </p:txBody>
      </p:sp>
      <p:sp>
        <p:nvSpPr>
          <p:cNvPr id="3" name="Content Placeholder 2"/>
          <p:cNvSpPr>
            <a:spLocks noGrp="1"/>
          </p:cNvSpPr>
          <p:nvPr>
            <p:ph idx="1"/>
            <p:custDataLst>
              <p:tags r:id="rId2"/>
            </p:custDataLst>
          </p:nvPr>
        </p:nvSpPr>
        <p:spPr/>
        <p:txBody>
          <a:bodyPr/>
          <a:lstStyle/>
          <a:p>
            <a:endParaRPr lang="en-US"/>
          </a:p>
        </p:txBody>
      </p:sp>
      <p:pic>
        <p:nvPicPr>
          <p:cNvPr id="5122" name="Picture 2"/>
          <p:cNvPicPr>
            <a:picLocks noChangeAspect="1" noChangeArrowheads="1"/>
          </p:cNvPicPr>
          <p:nvPr>
            <p:custDataLst>
              <p:tags r:id="rId3"/>
            </p:custDataLst>
          </p:nvPr>
        </p:nvPicPr>
        <p:blipFill rotWithShape="1">
          <a:blip r:embed="rId7" cstate="print">
            <a:extLst>
              <a:ext uri="{28A0092B-C50C-407E-A947-70E740481C1C}">
                <a14:useLocalDpi xmlns:a14="http://schemas.microsoft.com/office/drawing/2010/main"/>
              </a:ext>
            </a:extLst>
          </a:blip>
          <a:srcRect/>
          <a:stretch/>
        </p:blipFill>
        <p:spPr bwMode="auto">
          <a:xfrm>
            <a:off x="143435" y="1649506"/>
            <a:ext cx="8858958" cy="4979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custDataLst>
              <p:tags r:id="rId4"/>
            </p:custDataLst>
          </p:nvPr>
        </p:nvPicPr>
        <p:blipFill rotWithShape="1">
          <a:blip r:embed="rId8" cstate="print">
            <a:extLst>
              <a:ext uri="{28A0092B-C50C-407E-A947-70E740481C1C}">
                <a14:useLocalDpi xmlns:a14="http://schemas.microsoft.com/office/drawing/2010/main"/>
              </a:ext>
            </a:extLst>
          </a:blip>
          <a:srcRect/>
          <a:stretch/>
        </p:blipFill>
        <p:spPr bwMode="auto">
          <a:xfrm>
            <a:off x="7701230" y="3616069"/>
            <a:ext cx="1301163" cy="41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264527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custDataLst>
              <p:tags r:id="rId1"/>
            </p:custDataLst>
          </p:nvPr>
        </p:nvPicPr>
        <p:blipFill rotWithShape="1">
          <a:blip r:embed="rId7" cstate="print">
            <a:extLst>
              <a:ext uri="{28A0092B-C50C-407E-A947-70E740481C1C}">
                <a14:useLocalDpi xmlns:a14="http://schemas.microsoft.com/office/drawing/2010/main"/>
              </a:ext>
            </a:extLst>
          </a:blip>
          <a:srcRect/>
          <a:stretch/>
        </p:blipFill>
        <p:spPr bwMode="auto">
          <a:xfrm>
            <a:off x="-10886" y="1867644"/>
            <a:ext cx="8858958" cy="4979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custDataLst>
              <p:tags r:id="rId2"/>
            </p:custDataLst>
          </p:nvPr>
        </p:nvSpPr>
        <p:spPr/>
        <p:txBody>
          <a:bodyPr>
            <a:normAutofit fontScale="90000"/>
          </a:bodyPr>
          <a:lstStyle/>
          <a:p>
            <a:r>
              <a:rPr lang="en-US" dirty="0" smtClean="0"/>
              <a:t>What is this code checking for?</a:t>
            </a:r>
            <a:br>
              <a:rPr lang="en-US" dirty="0" smtClean="0"/>
            </a:br>
            <a:r>
              <a:rPr lang="en-US" sz="4000" dirty="0" smtClean="0"/>
              <a:t>(e.g. when will the party method be called)</a:t>
            </a:r>
            <a:endParaRPr lang="en-US" sz="4000" dirty="0"/>
          </a:p>
        </p:txBody>
      </p:sp>
      <p:sp>
        <p:nvSpPr>
          <p:cNvPr id="3" name="Content Placeholder 2"/>
          <p:cNvSpPr>
            <a:spLocks noGrp="1"/>
          </p:cNvSpPr>
          <p:nvPr>
            <p:ph idx="1"/>
            <p:custDataLst>
              <p:tags r:id="rId3"/>
            </p:custDataLst>
          </p:nvPr>
        </p:nvSpPr>
        <p:spPr>
          <a:xfrm>
            <a:off x="1676400" y="4357591"/>
            <a:ext cx="7171672" cy="1586010"/>
          </a:xfrm>
          <a:solidFill>
            <a:schemeClr val="bg1"/>
          </a:solidFill>
          <a:ln>
            <a:solidFill>
              <a:schemeClr val="bg1"/>
            </a:solidFill>
          </a:ln>
        </p:spPr>
        <p:txBody>
          <a:bodyPr>
            <a:normAutofit/>
          </a:bodyPr>
          <a:lstStyle/>
          <a:p>
            <a:pPr marL="514350" indent="-514350">
              <a:buFont typeface="+mj-lt"/>
              <a:buAutoNum type="alphaUcPeriod"/>
            </a:pPr>
            <a:r>
              <a:rPr lang="en-US" sz="2400" dirty="0" smtClean="0"/>
              <a:t>To see if any of the objects is near the </a:t>
            </a:r>
            <a:r>
              <a:rPr lang="en-US" sz="2400" dirty="0" err="1" smtClean="0"/>
              <a:t>palmtree</a:t>
            </a:r>
            <a:endParaRPr lang="en-US" sz="2400" dirty="0" smtClean="0"/>
          </a:p>
          <a:p>
            <a:pPr marL="514350" indent="-514350">
              <a:buFont typeface="+mj-lt"/>
              <a:buAutoNum type="alphaUcPeriod"/>
            </a:pPr>
            <a:r>
              <a:rPr lang="en-US" sz="2400" dirty="0" smtClean="0"/>
              <a:t>To see if the penguin is near the </a:t>
            </a:r>
            <a:r>
              <a:rPr lang="en-US" sz="2400" dirty="0" err="1" smtClean="0"/>
              <a:t>palmtree</a:t>
            </a:r>
            <a:endParaRPr lang="en-US" sz="2400" dirty="0" smtClean="0"/>
          </a:p>
          <a:p>
            <a:pPr marL="514350" indent="-514350">
              <a:buFont typeface="+mj-lt"/>
              <a:buAutoNum type="alphaUcPeriod"/>
            </a:pPr>
            <a:r>
              <a:rPr lang="en-US" sz="2400" dirty="0" smtClean="0"/>
              <a:t>To see if all of the objects are near the </a:t>
            </a:r>
            <a:r>
              <a:rPr lang="en-US" sz="2400" dirty="0" err="1" smtClean="0"/>
              <a:t>palmtree</a:t>
            </a:r>
            <a:endParaRPr lang="en-US" sz="2400" dirty="0" smtClean="0"/>
          </a:p>
        </p:txBody>
      </p:sp>
      <p:sp>
        <p:nvSpPr>
          <p:cNvPr id="9" name="TextBox 8"/>
          <p:cNvSpPr txBox="1"/>
          <p:nvPr>
            <p:custDataLst>
              <p:tags r:id="rId4"/>
            </p:custDataLst>
          </p:nvPr>
        </p:nvSpPr>
        <p:spPr>
          <a:xfrm>
            <a:off x="6935434" y="5524924"/>
            <a:ext cx="2170466" cy="1384995"/>
          </a:xfrm>
          <a:prstGeom prst="rect">
            <a:avLst/>
          </a:prstGeom>
          <a:noFill/>
          <a:ln>
            <a:noFill/>
          </a:ln>
        </p:spPr>
        <p:txBody>
          <a:bodyPr wrap="none" rtlCol="0">
            <a:spAutoFit/>
          </a:bodyPr>
          <a:lstStyle/>
          <a:p>
            <a:pPr algn="ctr"/>
            <a:r>
              <a:rPr lang="en-US" sz="2800" b="1" dirty="0" smtClean="0">
                <a:solidFill>
                  <a:srgbClr val="7030A0"/>
                </a:solidFill>
              </a:rPr>
              <a:t>STOP, ASK</a:t>
            </a:r>
          </a:p>
          <a:p>
            <a:pPr algn="ctr"/>
            <a:r>
              <a:rPr lang="en-US" sz="2800" b="1" dirty="0" smtClean="0">
                <a:solidFill>
                  <a:srgbClr val="7030A0"/>
                </a:solidFill>
              </a:rPr>
              <a:t>PARAPHRASE</a:t>
            </a:r>
            <a:br>
              <a:rPr lang="en-US" sz="2800" b="1" dirty="0" smtClean="0">
                <a:solidFill>
                  <a:srgbClr val="7030A0"/>
                </a:solidFill>
              </a:rPr>
            </a:br>
            <a:r>
              <a:rPr lang="en-US" sz="2800" b="1" dirty="0" smtClean="0">
                <a:solidFill>
                  <a:srgbClr val="7030A0"/>
                </a:solidFill>
              </a:rPr>
              <a:t>EXAMPLE</a:t>
            </a:r>
          </a:p>
        </p:txBody>
      </p:sp>
    </p:spTree>
    <p:extLst>
      <p:ext uri="{BB962C8B-B14F-4D97-AF65-F5344CB8AC3E}">
        <p14:creationId xmlns:p14="http://schemas.microsoft.com/office/powerpoint/2010/main" val="397951338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custDataLst>
              <p:tags r:id="rId1"/>
            </p:custDataLst>
          </p:nvPr>
        </p:nvPicPr>
        <p:blipFill rotWithShape="1">
          <a:blip r:embed="rId7" cstate="print">
            <a:extLst>
              <a:ext uri="{28A0092B-C50C-407E-A947-70E740481C1C}">
                <a14:useLocalDpi xmlns:a14="http://schemas.microsoft.com/office/drawing/2010/main"/>
              </a:ext>
            </a:extLst>
          </a:blip>
          <a:srcRect/>
          <a:stretch/>
        </p:blipFill>
        <p:spPr bwMode="auto">
          <a:xfrm>
            <a:off x="-10886" y="1867644"/>
            <a:ext cx="8858958" cy="4979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custDataLst>
              <p:tags r:id="rId2"/>
            </p:custDataLst>
          </p:nvPr>
        </p:nvSpPr>
        <p:spPr/>
        <p:txBody>
          <a:bodyPr>
            <a:normAutofit fontScale="90000"/>
          </a:bodyPr>
          <a:lstStyle/>
          <a:p>
            <a:r>
              <a:rPr lang="en-US" dirty="0" smtClean="0"/>
              <a:t>What is this code checking for?</a:t>
            </a:r>
            <a:br>
              <a:rPr lang="en-US" dirty="0" smtClean="0"/>
            </a:br>
            <a:r>
              <a:rPr lang="en-US" sz="4000" dirty="0" smtClean="0"/>
              <a:t>(e.g. when will the party method be called)</a:t>
            </a:r>
            <a:endParaRPr lang="en-US" sz="4000" dirty="0"/>
          </a:p>
        </p:txBody>
      </p:sp>
      <p:sp>
        <p:nvSpPr>
          <p:cNvPr id="3" name="Content Placeholder 2"/>
          <p:cNvSpPr>
            <a:spLocks noGrp="1"/>
          </p:cNvSpPr>
          <p:nvPr>
            <p:ph idx="1"/>
            <p:custDataLst>
              <p:tags r:id="rId3"/>
            </p:custDataLst>
          </p:nvPr>
        </p:nvSpPr>
        <p:spPr>
          <a:xfrm>
            <a:off x="1676400" y="4357591"/>
            <a:ext cx="7171672" cy="1586010"/>
          </a:xfrm>
          <a:solidFill>
            <a:schemeClr val="bg1"/>
          </a:solidFill>
          <a:ln>
            <a:solidFill>
              <a:schemeClr val="bg1"/>
            </a:solidFill>
          </a:ln>
        </p:spPr>
        <p:txBody>
          <a:bodyPr>
            <a:normAutofit/>
          </a:bodyPr>
          <a:lstStyle/>
          <a:p>
            <a:pPr marL="514350" indent="-514350">
              <a:buFont typeface="+mj-lt"/>
              <a:buAutoNum type="alphaUcPeriod"/>
            </a:pPr>
            <a:r>
              <a:rPr lang="en-US" sz="2400" dirty="0" smtClean="0"/>
              <a:t>To see if any of the objects is near the </a:t>
            </a:r>
            <a:r>
              <a:rPr lang="en-US" sz="2400" dirty="0" err="1" smtClean="0"/>
              <a:t>palmtree</a:t>
            </a:r>
            <a:endParaRPr lang="en-US" sz="2400" dirty="0" smtClean="0"/>
          </a:p>
          <a:p>
            <a:pPr marL="514350" indent="-514350">
              <a:buFont typeface="+mj-lt"/>
              <a:buAutoNum type="alphaUcPeriod"/>
            </a:pPr>
            <a:r>
              <a:rPr lang="en-US" sz="2400" dirty="0" smtClean="0"/>
              <a:t>To see if the penguin is near the </a:t>
            </a:r>
            <a:r>
              <a:rPr lang="en-US" sz="2400" dirty="0" err="1" smtClean="0"/>
              <a:t>palmtree</a:t>
            </a:r>
            <a:endParaRPr lang="en-US" sz="2400" dirty="0" smtClean="0"/>
          </a:p>
          <a:p>
            <a:pPr marL="514350" indent="-514350">
              <a:buFont typeface="+mj-lt"/>
              <a:buAutoNum type="alphaUcPeriod"/>
            </a:pPr>
            <a:r>
              <a:rPr lang="en-US" sz="2400" dirty="0" smtClean="0"/>
              <a:t>To see if all of the objects are near the </a:t>
            </a:r>
            <a:r>
              <a:rPr lang="en-US" sz="2400" dirty="0" err="1" smtClean="0"/>
              <a:t>palmtree</a:t>
            </a:r>
            <a:endParaRPr lang="en-US" sz="2400" dirty="0" smtClean="0"/>
          </a:p>
        </p:txBody>
      </p:sp>
      <p:sp>
        <p:nvSpPr>
          <p:cNvPr id="9" name="TextBox 8"/>
          <p:cNvSpPr txBox="1"/>
          <p:nvPr>
            <p:custDataLst>
              <p:tags r:id="rId4"/>
            </p:custDataLst>
          </p:nvPr>
        </p:nvSpPr>
        <p:spPr>
          <a:xfrm>
            <a:off x="6935434" y="5524924"/>
            <a:ext cx="2170466" cy="1384995"/>
          </a:xfrm>
          <a:prstGeom prst="rect">
            <a:avLst/>
          </a:prstGeom>
          <a:noFill/>
          <a:ln>
            <a:noFill/>
          </a:ln>
        </p:spPr>
        <p:txBody>
          <a:bodyPr wrap="none" rtlCol="0">
            <a:spAutoFit/>
          </a:bodyPr>
          <a:lstStyle/>
          <a:p>
            <a:pPr algn="ctr"/>
            <a:r>
              <a:rPr lang="en-US" sz="2800" b="1" dirty="0" smtClean="0">
                <a:solidFill>
                  <a:srgbClr val="7030A0"/>
                </a:solidFill>
              </a:rPr>
              <a:t>STOP, ASK</a:t>
            </a:r>
          </a:p>
          <a:p>
            <a:pPr algn="ctr"/>
            <a:r>
              <a:rPr lang="en-US" sz="2800" b="1" dirty="0" smtClean="0">
                <a:solidFill>
                  <a:srgbClr val="7030A0"/>
                </a:solidFill>
              </a:rPr>
              <a:t>PARAPHRASE</a:t>
            </a:r>
            <a:br>
              <a:rPr lang="en-US" sz="2800" b="1" dirty="0" smtClean="0">
                <a:solidFill>
                  <a:srgbClr val="7030A0"/>
                </a:solidFill>
              </a:rPr>
            </a:br>
            <a:r>
              <a:rPr lang="en-US" sz="2800" b="1" dirty="0" smtClean="0">
                <a:solidFill>
                  <a:srgbClr val="7030A0"/>
                </a:solidFill>
              </a:rPr>
              <a:t>EXAMPLE</a:t>
            </a:r>
          </a:p>
        </p:txBody>
      </p:sp>
      <p:sp>
        <p:nvSpPr>
          <p:cNvPr id="4" name="Left Bracket 3"/>
          <p:cNvSpPr/>
          <p:nvPr/>
        </p:nvSpPr>
        <p:spPr>
          <a:xfrm>
            <a:off x="152400" y="2209800"/>
            <a:ext cx="152400" cy="426720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ket 4"/>
          <p:cNvSpPr/>
          <p:nvPr/>
        </p:nvSpPr>
        <p:spPr>
          <a:xfrm>
            <a:off x="533400" y="2743200"/>
            <a:ext cx="76200" cy="274320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ket 5"/>
          <p:cNvSpPr/>
          <p:nvPr/>
        </p:nvSpPr>
        <p:spPr>
          <a:xfrm>
            <a:off x="914400" y="3276600"/>
            <a:ext cx="152400" cy="129540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5863058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28262" y="0"/>
            <a:ext cx="8229600" cy="1143000"/>
          </a:xfrm>
        </p:spPr>
        <p:txBody>
          <a:bodyPr>
            <a:normAutofit fontScale="90000"/>
          </a:bodyPr>
          <a:lstStyle/>
          <a:p>
            <a:r>
              <a:rPr lang="en-US" dirty="0" smtClean="0"/>
              <a:t>Do any of these do the same thing?</a:t>
            </a:r>
            <a:br>
              <a:rPr lang="en-US" dirty="0" smtClean="0"/>
            </a:br>
            <a:r>
              <a:rPr lang="en-US" sz="3600" dirty="0" smtClean="0"/>
              <a:t>(if all the objects near the tree)</a:t>
            </a:r>
            <a:endParaRPr lang="en-US" sz="3600" dirty="0"/>
          </a:p>
        </p:txBody>
      </p:sp>
      <p:pic>
        <p:nvPicPr>
          <p:cNvPr id="5" name="Picture 2"/>
          <p:cNvPicPr>
            <a:picLocks noChangeAspect="1" noChangeArrowheads="1"/>
          </p:cNvPicPr>
          <p:nvPr>
            <p:custDataLst>
              <p:tags r:id="rId2"/>
            </p:custDataLst>
          </p:nvPr>
        </p:nvPicPr>
        <p:blipFill rotWithShape="1">
          <a:blip r:embed="rId15" cstate="print">
            <a:extLst>
              <a:ext uri="{28A0092B-C50C-407E-A947-70E740481C1C}">
                <a14:useLocalDpi xmlns:a14="http://schemas.microsoft.com/office/drawing/2010/main"/>
              </a:ext>
            </a:extLst>
          </a:blip>
          <a:srcRect/>
          <a:stretch/>
        </p:blipFill>
        <p:spPr bwMode="auto">
          <a:xfrm>
            <a:off x="-181708" y="1377208"/>
            <a:ext cx="9105254" cy="583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custDataLst>
              <p:tags r:id="rId3"/>
            </p:custDataLst>
          </p:nvPr>
        </p:nvPicPr>
        <p:blipFill rotWithShape="1">
          <a:blip r:embed="rId16" cstate="print">
            <a:extLst>
              <a:ext uri="{28A0092B-C50C-407E-A947-70E740481C1C}">
                <a14:useLocalDpi xmlns:a14="http://schemas.microsoft.com/office/drawing/2010/main"/>
              </a:ext>
            </a:extLst>
          </a:blip>
          <a:srcRect/>
          <a:stretch/>
        </p:blipFill>
        <p:spPr bwMode="auto">
          <a:xfrm>
            <a:off x="596637" y="1780972"/>
            <a:ext cx="8514170" cy="688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custDataLst>
              <p:tags r:id="rId4"/>
            </p:custDataLst>
          </p:nvPr>
        </p:nvPicPr>
        <p:blipFill rotWithShape="1">
          <a:blip r:embed="rId17" cstate="print">
            <a:extLst>
              <a:ext uri="{28A0092B-C50C-407E-A947-70E740481C1C}">
                <a14:useLocalDpi xmlns:a14="http://schemas.microsoft.com/office/drawing/2010/main"/>
              </a:ext>
            </a:extLst>
          </a:blip>
          <a:srcRect/>
          <a:stretch/>
        </p:blipFill>
        <p:spPr bwMode="auto">
          <a:xfrm>
            <a:off x="-1" y="2469627"/>
            <a:ext cx="9332195" cy="565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custDataLst>
              <p:tags r:id="rId5"/>
            </p:custDataLst>
          </p:nvPr>
        </p:nvPicPr>
        <p:blipFill rotWithShape="1">
          <a:blip r:embed="rId18" cstate="print">
            <a:extLst>
              <a:ext uri="{28A0092B-C50C-407E-A947-70E740481C1C}">
                <a14:useLocalDpi xmlns:a14="http://schemas.microsoft.com/office/drawing/2010/main"/>
              </a:ext>
            </a:extLst>
          </a:blip>
          <a:srcRect/>
          <a:stretch/>
        </p:blipFill>
        <p:spPr bwMode="auto">
          <a:xfrm>
            <a:off x="63541" y="3673261"/>
            <a:ext cx="9080459" cy="56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custDataLst>
              <p:tags r:id="rId6"/>
            </p:custDataLst>
          </p:nvPr>
        </p:nvPicPr>
        <p:blipFill rotWithShape="1">
          <a:blip r:embed="rId19" cstate="print">
            <a:extLst>
              <a:ext uri="{28A0092B-C50C-407E-A947-70E740481C1C}">
                <a14:useLocalDpi xmlns:a14="http://schemas.microsoft.com/office/drawing/2010/main"/>
              </a:ext>
            </a:extLst>
          </a:blip>
          <a:srcRect/>
          <a:stretch/>
        </p:blipFill>
        <p:spPr bwMode="auto">
          <a:xfrm>
            <a:off x="770552" y="4240490"/>
            <a:ext cx="818230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custDataLst>
              <p:tags r:id="rId7"/>
            </p:custDataLst>
          </p:nvPr>
        </p:nvPicPr>
        <p:blipFill rotWithShape="1">
          <a:blip r:embed="rId20" cstate="print">
            <a:extLst>
              <a:ext uri="{28A0092B-C50C-407E-A947-70E740481C1C}">
                <a14:useLocalDpi xmlns:a14="http://schemas.microsoft.com/office/drawing/2010/main"/>
              </a:ext>
            </a:extLst>
          </a:blip>
          <a:srcRect/>
          <a:stretch/>
        </p:blipFill>
        <p:spPr bwMode="auto">
          <a:xfrm>
            <a:off x="1600200" y="4762167"/>
            <a:ext cx="7156324" cy="835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21">
            <p14:nvContentPartPr>
              <p14:cNvPr id="11" name="Ink 10"/>
              <p14:cNvContentPartPr/>
              <p14:nvPr>
                <p:custDataLst>
                  <p:tags r:id="rId8"/>
                </p:custDataLst>
              </p14:nvPr>
            </p14:nvContentPartPr>
            <p14:xfrm>
              <a:off x="134862" y="953972"/>
              <a:ext cx="586800" cy="2988360"/>
            </p14:xfrm>
          </p:contentPart>
        </mc:Choice>
        <mc:Fallback xmlns="">
          <p:pic>
            <p:nvPicPr>
              <p:cNvPr id="11" name="Ink 10"/>
              <p:cNvPicPr/>
              <p:nvPr/>
            </p:nvPicPr>
            <p:blipFill>
              <a:blip r:embed="rId22"/>
              <a:stretch>
                <a:fillRect/>
              </a:stretch>
            </p:blipFill>
            <p:spPr>
              <a:xfrm>
                <a:off x="131262" y="939212"/>
                <a:ext cx="604080" cy="30078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3" name="Ink 22"/>
              <p14:cNvContentPartPr/>
              <p14:nvPr>
                <p:custDataLst>
                  <p:tags r:id="rId9"/>
                </p:custDataLst>
              </p14:nvPr>
            </p14:nvContentPartPr>
            <p14:xfrm>
              <a:off x="287502" y="5878052"/>
              <a:ext cx="6839280" cy="911880"/>
            </p14:xfrm>
          </p:contentPart>
        </mc:Choice>
        <mc:Fallback xmlns="">
          <p:pic>
            <p:nvPicPr>
              <p:cNvPr id="23" name="Ink 22"/>
              <p:cNvPicPr/>
              <p:nvPr/>
            </p:nvPicPr>
            <p:blipFill>
              <a:blip r:embed="rId24"/>
              <a:stretch>
                <a:fillRect/>
              </a:stretch>
            </p:blipFill>
            <p:spPr>
              <a:xfrm>
                <a:off x="271662" y="5869772"/>
                <a:ext cx="6859800" cy="936360"/>
              </a:xfrm>
              <a:prstGeom prst="rect">
                <a:avLst/>
              </a:prstGeom>
            </p:spPr>
          </p:pic>
        </mc:Fallback>
      </mc:AlternateContent>
      <p:pic>
        <p:nvPicPr>
          <p:cNvPr id="45" name="Picture 2"/>
          <p:cNvPicPr>
            <a:picLocks noChangeAspect="1" noChangeArrowheads="1"/>
          </p:cNvPicPr>
          <p:nvPr>
            <p:custDataLst>
              <p:tags r:id="rId10"/>
            </p:custDataLst>
          </p:nvPr>
        </p:nvPicPr>
        <p:blipFill rotWithShape="1">
          <a:blip r:embed="rId25" cstate="print">
            <a:extLst>
              <a:ext uri="{28A0092B-C50C-407E-A947-70E740481C1C}">
                <a14:useLocalDpi xmlns:a14="http://schemas.microsoft.com/office/drawing/2010/main"/>
              </a:ext>
            </a:extLst>
          </a:blip>
          <a:srcRect/>
          <a:stretch/>
        </p:blipFill>
        <p:spPr bwMode="auto">
          <a:xfrm>
            <a:off x="813464" y="3043608"/>
            <a:ext cx="8524592" cy="344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
          <p:cNvPicPr>
            <a:picLocks noChangeAspect="1" noChangeArrowheads="1"/>
          </p:cNvPicPr>
          <p:nvPr>
            <p:custDataLst>
              <p:tags r:id="rId11"/>
            </p:custDataLst>
          </p:nvPr>
        </p:nvPicPr>
        <p:blipFill rotWithShape="1">
          <a:blip r:embed="rId26" cstate="print">
            <a:extLst>
              <a:ext uri="{28A0092B-C50C-407E-A947-70E740481C1C}">
                <a14:useLocalDpi xmlns:a14="http://schemas.microsoft.com/office/drawing/2010/main"/>
              </a:ext>
            </a:extLst>
          </a:blip>
          <a:srcRect/>
          <a:stretch/>
        </p:blipFill>
        <p:spPr bwMode="auto">
          <a:xfrm>
            <a:off x="-152400" y="5597436"/>
            <a:ext cx="7661031" cy="280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custDataLst>
              <p:tags r:id="rId12"/>
            </p:custDataLst>
          </p:nvPr>
        </p:nvSpPr>
        <p:spPr>
          <a:xfrm>
            <a:off x="6935434" y="5440348"/>
            <a:ext cx="2170466" cy="1384995"/>
          </a:xfrm>
          <a:prstGeom prst="rect">
            <a:avLst/>
          </a:prstGeom>
          <a:solidFill>
            <a:schemeClr val="bg1"/>
          </a:solidFill>
          <a:ln>
            <a:solidFill>
              <a:srgbClr val="7030A0"/>
            </a:solidFill>
          </a:ln>
        </p:spPr>
        <p:txBody>
          <a:bodyPr wrap="none" rtlCol="0">
            <a:spAutoFit/>
          </a:bodyPr>
          <a:lstStyle/>
          <a:p>
            <a:pPr algn="ctr"/>
            <a:r>
              <a:rPr lang="en-US" sz="2800" b="1" dirty="0" smtClean="0">
                <a:solidFill>
                  <a:srgbClr val="7030A0"/>
                </a:solidFill>
              </a:rPr>
              <a:t>STOP, ASK</a:t>
            </a:r>
          </a:p>
          <a:p>
            <a:pPr algn="ctr"/>
            <a:r>
              <a:rPr lang="en-US" sz="2800" b="1" dirty="0" smtClean="0">
                <a:solidFill>
                  <a:srgbClr val="7030A0"/>
                </a:solidFill>
              </a:rPr>
              <a:t>PARAPHRASE</a:t>
            </a:r>
            <a:br>
              <a:rPr lang="en-US" sz="2800" b="1" dirty="0" smtClean="0">
                <a:solidFill>
                  <a:srgbClr val="7030A0"/>
                </a:solidFill>
              </a:rPr>
            </a:br>
            <a:r>
              <a:rPr lang="en-US" sz="2800" b="1" dirty="0" smtClean="0">
                <a:solidFill>
                  <a:srgbClr val="7030A0"/>
                </a:solidFill>
              </a:rPr>
              <a:t>EXAMPLE</a:t>
            </a:r>
          </a:p>
        </p:txBody>
      </p:sp>
    </p:spTree>
    <p:extLst>
      <p:ext uri="{BB962C8B-B14F-4D97-AF65-F5344CB8AC3E}">
        <p14:creationId xmlns:p14="http://schemas.microsoft.com/office/powerpoint/2010/main" val="165241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Which of the following is not a relational operator?</a:t>
            </a:r>
            <a:endParaRPr lang="en-US" dirty="0"/>
          </a:p>
        </p:txBody>
      </p:sp>
      <p:sp>
        <p:nvSpPr>
          <p:cNvPr id="3" name="Content Placeholder 2"/>
          <p:cNvSpPr>
            <a:spLocks noGrp="1"/>
          </p:cNvSpPr>
          <p:nvPr>
            <p:ph idx="1"/>
            <p:custDataLst>
              <p:tags r:id="rId2"/>
            </p:custDataLst>
          </p:nvPr>
        </p:nvSpPr>
        <p:spPr/>
        <p:txBody>
          <a:bodyPr>
            <a:normAutofit/>
          </a:bodyPr>
          <a:lstStyle/>
          <a:p>
            <a:pPr marL="514350" indent="-514350">
              <a:buFont typeface="+mj-lt"/>
              <a:buAutoNum type="alphaUcPeriod"/>
            </a:pPr>
            <a:r>
              <a:rPr lang="en-US" sz="3600" dirty="0" smtClean="0"/>
              <a:t>!= 	(is not equal to)</a:t>
            </a:r>
          </a:p>
          <a:p>
            <a:pPr marL="514350" indent="-514350">
              <a:buFont typeface="+mj-lt"/>
              <a:buAutoNum type="alphaUcPeriod"/>
            </a:pPr>
            <a:r>
              <a:rPr lang="en-US" sz="3600" dirty="0" smtClean="0"/>
              <a:t>== 	(is equal to)</a:t>
            </a:r>
          </a:p>
          <a:p>
            <a:pPr marL="514350" indent="-514350">
              <a:buFont typeface="+mj-lt"/>
              <a:buAutoNum type="alphaUcPeriod"/>
            </a:pPr>
            <a:r>
              <a:rPr lang="en-US" sz="3600" dirty="0" smtClean="0"/>
              <a:t>&lt;= 	(is less than or equal to)</a:t>
            </a:r>
          </a:p>
          <a:p>
            <a:pPr marL="514350" indent="-514350">
              <a:buFont typeface="+mj-lt"/>
              <a:buAutoNum type="alphaUcPeriod"/>
            </a:pPr>
            <a:r>
              <a:rPr lang="en-US" sz="3600" dirty="0" smtClean="0"/>
              <a:t>+ 		(is adding on to)</a:t>
            </a:r>
          </a:p>
          <a:p>
            <a:pPr marL="514350" indent="-514350">
              <a:buFont typeface="+mj-lt"/>
              <a:buAutoNum type="alphaUcPeriod"/>
            </a:pPr>
            <a:r>
              <a:rPr lang="en-US" sz="3600" dirty="0" smtClean="0"/>
              <a:t>They are all logical operators</a:t>
            </a:r>
            <a:endParaRPr lang="en-US" sz="3600" dirty="0"/>
          </a:p>
        </p:txBody>
      </p:sp>
      <p:sp>
        <p:nvSpPr>
          <p:cNvPr id="4" name="Rectangle 3"/>
          <p:cNvSpPr/>
          <p:nvPr>
            <p:custDataLst>
              <p:tags r:id="rId3"/>
            </p:custDataLst>
          </p:nvPr>
        </p:nvSpPr>
        <p:spPr>
          <a:xfrm>
            <a:off x="0" y="0"/>
            <a:ext cx="9144000" cy="6858000"/>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564229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15948" y="-152400"/>
            <a:ext cx="8229600" cy="1143000"/>
          </a:xfrm>
        </p:spPr>
        <p:txBody>
          <a:bodyPr/>
          <a:lstStyle/>
          <a:p>
            <a:r>
              <a:rPr lang="en-US" dirty="0" smtClean="0"/>
              <a:t>When does a party happen?</a:t>
            </a:r>
            <a:endParaRPr lang="en-US" dirty="0"/>
          </a:p>
        </p:txBody>
      </p:sp>
      <p:sp>
        <p:nvSpPr>
          <p:cNvPr id="3" name="Content Placeholder 2"/>
          <p:cNvSpPr>
            <a:spLocks noGrp="1"/>
          </p:cNvSpPr>
          <p:nvPr>
            <p:ph idx="1"/>
            <p:custDataLst>
              <p:tags r:id="rId2"/>
            </p:custDataLst>
          </p:nvPr>
        </p:nvSpPr>
        <p:spPr>
          <a:xfrm>
            <a:off x="16329" y="722213"/>
            <a:ext cx="8710468" cy="4525963"/>
          </a:xfrm>
        </p:spPr>
        <p:txBody>
          <a:bodyPr/>
          <a:lstStyle/>
          <a:p>
            <a:pPr marL="514350" indent="-514350">
              <a:buFont typeface="+mj-lt"/>
              <a:buAutoNum type="alphaUcPeriod"/>
            </a:pPr>
            <a:r>
              <a:rPr lang="en-US" dirty="0"/>
              <a:t>I</a:t>
            </a:r>
            <a:r>
              <a:rPr lang="en-US" dirty="0" smtClean="0"/>
              <a:t>f </a:t>
            </a:r>
            <a:r>
              <a:rPr lang="en-US" dirty="0"/>
              <a:t>any of the objects is near the </a:t>
            </a:r>
            <a:r>
              <a:rPr lang="en-US" dirty="0" err="1"/>
              <a:t>palmtree</a:t>
            </a:r>
            <a:endParaRPr lang="en-US" dirty="0"/>
          </a:p>
          <a:p>
            <a:pPr marL="514350" indent="-514350">
              <a:buFont typeface="+mj-lt"/>
              <a:buAutoNum type="alphaUcPeriod"/>
            </a:pPr>
            <a:r>
              <a:rPr lang="en-US" dirty="0"/>
              <a:t>I</a:t>
            </a:r>
            <a:r>
              <a:rPr lang="en-US" dirty="0" smtClean="0"/>
              <a:t>f </a:t>
            </a:r>
            <a:r>
              <a:rPr lang="en-US" dirty="0"/>
              <a:t>all of the objects are near the </a:t>
            </a:r>
            <a:r>
              <a:rPr lang="en-US" dirty="0" err="1" smtClean="0"/>
              <a:t>palmtree</a:t>
            </a:r>
            <a:endParaRPr lang="en-US" dirty="0" smtClean="0"/>
          </a:p>
          <a:p>
            <a:pPr marL="514350" indent="-514350">
              <a:buFont typeface="+mj-lt"/>
              <a:buAutoNum type="alphaUcPeriod"/>
            </a:pPr>
            <a:r>
              <a:rPr lang="en-US" dirty="0" smtClean="0"/>
              <a:t>Something else (e.g. multiple parties…)</a:t>
            </a:r>
            <a:endParaRPr lang="en-US" dirty="0"/>
          </a:p>
          <a:p>
            <a:endParaRPr lang="en-US" dirty="0"/>
          </a:p>
        </p:txBody>
      </p:sp>
      <p:pic>
        <p:nvPicPr>
          <p:cNvPr id="4098" name="Picture 2"/>
          <p:cNvPicPr>
            <a:picLocks noChangeAspect="1" noChangeArrowheads="1"/>
          </p:cNvPicPr>
          <p:nvPr>
            <p:custDataLst>
              <p:tags r:id="rId3"/>
            </p:custDataLst>
          </p:nvPr>
        </p:nvPicPr>
        <p:blipFill rotWithShape="1">
          <a:blip r:embed="rId7" cstate="print">
            <a:extLst>
              <a:ext uri="{28A0092B-C50C-407E-A947-70E740481C1C}">
                <a14:useLocalDpi xmlns:a14="http://schemas.microsoft.com/office/drawing/2010/main"/>
              </a:ext>
            </a:extLst>
          </a:blip>
          <a:srcRect/>
          <a:stretch/>
        </p:blipFill>
        <p:spPr bwMode="auto">
          <a:xfrm>
            <a:off x="-64920" y="2514600"/>
            <a:ext cx="9191336"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custDataLst>
              <p:tags r:id="rId4"/>
            </p:custDataLst>
          </p:nvPr>
        </p:nvSpPr>
        <p:spPr>
          <a:xfrm>
            <a:off x="6995305" y="1600200"/>
            <a:ext cx="2170466" cy="1384995"/>
          </a:xfrm>
          <a:prstGeom prst="rect">
            <a:avLst/>
          </a:prstGeom>
          <a:noFill/>
          <a:ln>
            <a:noFill/>
          </a:ln>
        </p:spPr>
        <p:txBody>
          <a:bodyPr wrap="none" rtlCol="0">
            <a:spAutoFit/>
          </a:bodyPr>
          <a:lstStyle/>
          <a:p>
            <a:pPr algn="ctr"/>
            <a:r>
              <a:rPr lang="en-US" sz="2800" b="1" dirty="0" smtClean="0">
                <a:solidFill>
                  <a:srgbClr val="7030A0"/>
                </a:solidFill>
              </a:rPr>
              <a:t>STOP, ASK</a:t>
            </a:r>
          </a:p>
          <a:p>
            <a:pPr algn="ctr"/>
            <a:r>
              <a:rPr lang="en-US" sz="2800" b="1" dirty="0" smtClean="0">
                <a:solidFill>
                  <a:srgbClr val="7030A0"/>
                </a:solidFill>
              </a:rPr>
              <a:t>PARAPHRASE</a:t>
            </a:r>
            <a:br>
              <a:rPr lang="en-US" sz="2800" b="1" dirty="0" smtClean="0">
                <a:solidFill>
                  <a:srgbClr val="7030A0"/>
                </a:solidFill>
              </a:rPr>
            </a:br>
            <a:r>
              <a:rPr lang="en-US" sz="2800" b="1" dirty="0" smtClean="0">
                <a:solidFill>
                  <a:srgbClr val="7030A0"/>
                </a:solidFill>
              </a:rPr>
              <a:t>EXAMPLE</a:t>
            </a:r>
          </a:p>
        </p:txBody>
      </p:sp>
    </p:spTree>
    <p:extLst>
      <p:ext uri="{BB962C8B-B14F-4D97-AF65-F5344CB8AC3E}">
        <p14:creationId xmlns:p14="http://schemas.microsoft.com/office/powerpoint/2010/main" val="8611870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15948" y="-152400"/>
            <a:ext cx="8229600" cy="1143000"/>
          </a:xfrm>
        </p:spPr>
        <p:txBody>
          <a:bodyPr/>
          <a:lstStyle/>
          <a:p>
            <a:r>
              <a:rPr lang="en-US" dirty="0" smtClean="0"/>
              <a:t>When does a party happen?</a:t>
            </a:r>
            <a:endParaRPr lang="en-US" dirty="0"/>
          </a:p>
        </p:txBody>
      </p:sp>
      <p:sp>
        <p:nvSpPr>
          <p:cNvPr id="3" name="Content Placeholder 2"/>
          <p:cNvSpPr>
            <a:spLocks noGrp="1"/>
          </p:cNvSpPr>
          <p:nvPr>
            <p:ph idx="1"/>
            <p:custDataLst>
              <p:tags r:id="rId2"/>
            </p:custDataLst>
          </p:nvPr>
        </p:nvSpPr>
        <p:spPr>
          <a:xfrm>
            <a:off x="16329" y="722213"/>
            <a:ext cx="8710468" cy="4525963"/>
          </a:xfrm>
        </p:spPr>
        <p:txBody>
          <a:bodyPr/>
          <a:lstStyle/>
          <a:p>
            <a:pPr marL="514350" indent="-514350">
              <a:buFont typeface="+mj-lt"/>
              <a:buAutoNum type="alphaUcPeriod"/>
            </a:pPr>
            <a:r>
              <a:rPr lang="en-US" dirty="0"/>
              <a:t>I</a:t>
            </a:r>
            <a:r>
              <a:rPr lang="en-US" dirty="0" smtClean="0"/>
              <a:t>f </a:t>
            </a:r>
            <a:r>
              <a:rPr lang="en-US" dirty="0"/>
              <a:t>any of the objects is near the </a:t>
            </a:r>
            <a:r>
              <a:rPr lang="en-US" dirty="0" err="1"/>
              <a:t>palmtree</a:t>
            </a:r>
            <a:endParaRPr lang="en-US" dirty="0"/>
          </a:p>
          <a:p>
            <a:pPr marL="514350" indent="-514350">
              <a:buFont typeface="+mj-lt"/>
              <a:buAutoNum type="alphaUcPeriod"/>
            </a:pPr>
            <a:r>
              <a:rPr lang="en-US" dirty="0"/>
              <a:t>I</a:t>
            </a:r>
            <a:r>
              <a:rPr lang="en-US" dirty="0" smtClean="0"/>
              <a:t>f </a:t>
            </a:r>
            <a:r>
              <a:rPr lang="en-US" dirty="0"/>
              <a:t>all of the objects are near the </a:t>
            </a:r>
            <a:r>
              <a:rPr lang="en-US" dirty="0" err="1" smtClean="0"/>
              <a:t>palmtree</a:t>
            </a:r>
            <a:endParaRPr lang="en-US" dirty="0" smtClean="0"/>
          </a:p>
          <a:p>
            <a:pPr marL="514350" indent="-514350">
              <a:buFont typeface="+mj-lt"/>
              <a:buAutoNum type="alphaUcPeriod"/>
            </a:pPr>
            <a:r>
              <a:rPr lang="en-US" dirty="0" smtClean="0"/>
              <a:t>Something else (e.g. multiple parties…)</a:t>
            </a:r>
            <a:endParaRPr lang="en-US" dirty="0"/>
          </a:p>
          <a:p>
            <a:endParaRPr lang="en-US" dirty="0"/>
          </a:p>
        </p:txBody>
      </p:sp>
      <p:pic>
        <p:nvPicPr>
          <p:cNvPr id="4098" name="Picture 2"/>
          <p:cNvPicPr>
            <a:picLocks noChangeAspect="1" noChangeArrowheads="1"/>
          </p:cNvPicPr>
          <p:nvPr>
            <p:custDataLst>
              <p:tags r:id="rId3"/>
            </p:custDataLst>
          </p:nvPr>
        </p:nvPicPr>
        <p:blipFill rotWithShape="1">
          <a:blip r:embed="rId7" cstate="print">
            <a:extLst>
              <a:ext uri="{28A0092B-C50C-407E-A947-70E740481C1C}">
                <a14:useLocalDpi xmlns:a14="http://schemas.microsoft.com/office/drawing/2010/main"/>
              </a:ext>
            </a:extLst>
          </a:blip>
          <a:srcRect/>
          <a:stretch/>
        </p:blipFill>
        <p:spPr bwMode="auto">
          <a:xfrm>
            <a:off x="-64920" y="2514600"/>
            <a:ext cx="9191336"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custDataLst>
              <p:tags r:id="rId4"/>
            </p:custDataLst>
          </p:nvPr>
        </p:nvSpPr>
        <p:spPr>
          <a:xfrm>
            <a:off x="6995305" y="1600200"/>
            <a:ext cx="2170466" cy="1384995"/>
          </a:xfrm>
          <a:prstGeom prst="rect">
            <a:avLst/>
          </a:prstGeom>
          <a:noFill/>
          <a:ln>
            <a:noFill/>
          </a:ln>
        </p:spPr>
        <p:txBody>
          <a:bodyPr wrap="none" rtlCol="0">
            <a:spAutoFit/>
          </a:bodyPr>
          <a:lstStyle/>
          <a:p>
            <a:pPr algn="ctr"/>
            <a:r>
              <a:rPr lang="en-US" sz="2800" b="1" dirty="0" smtClean="0">
                <a:solidFill>
                  <a:srgbClr val="7030A0"/>
                </a:solidFill>
              </a:rPr>
              <a:t>STOP, ASK</a:t>
            </a:r>
          </a:p>
          <a:p>
            <a:pPr algn="ctr"/>
            <a:r>
              <a:rPr lang="en-US" sz="2800" b="1" dirty="0" smtClean="0">
                <a:solidFill>
                  <a:srgbClr val="7030A0"/>
                </a:solidFill>
              </a:rPr>
              <a:t>PARAPHRASE</a:t>
            </a:r>
            <a:br>
              <a:rPr lang="en-US" sz="2800" b="1" dirty="0" smtClean="0">
                <a:solidFill>
                  <a:srgbClr val="7030A0"/>
                </a:solidFill>
              </a:rPr>
            </a:br>
            <a:r>
              <a:rPr lang="en-US" sz="2800" b="1" dirty="0" smtClean="0">
                <a:solidFill>
                  <a:srgbClr val="7030A0"/>
                </a:solidFill>
              </a:rPr>
              <a:t>EXAMPLE</a:t>
            </a:r>
          </a:p>
        </p:txBody>
      </p:sp>
      <p:sp>
        <p:nvSpPr>
          <p:cNvPr id="4" name="Left Bracket 3"/>
          <p:cNvSpPr/>
          <p:nvPr/>
        </p:nvSpPr>
        <p:spPr>
          <a:xfrm>
            <a:off x="0" y="2743200"/>
            <a:ext cx="152400" cy="99060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ket 4"/>
          <p:cNvSpPr/>
          <p:nvPr/>
        </p:nvSpPr>
        <p:spPr>
          <a:xfrm>
            <a:off x="228600" y="3962400"/>
            <a:ext cx="228600" cy="106680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ket 6"/>
          <p:cNvSpPr/>
          <p:nvPr/>
        </p:nvSpPr>
        <p:spPr>
          <a:xfrm>
            <a:off x="457200" y="5410200"/>
            <a:ext cx="198119" cy="99060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04233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28600"/>
            <a:ext cx="8229600" cy="1143000"/>
          </a:xfrm>
        </p:spPr>
        <p:txBody>
          <a:bodyPr>
            <a:normAutofit fontScale="90000"/>
          </a:bodyPr>
          <a:lstStyle/>
          <a:p>
            <a:r>
              <a:rPr lang="en-US" dirty="0"/>
              <a:t>If any object is near the </a:t>
            </a:r>
            <a:r>
              <a:rPr lang="en-US" dirty="0" err="1" smtClean="0"/>
              <a:t>palmtree</a:t>
            </a:r>
            <a:r>
              <a:rPr lang="en-US" dirty="0" smtClean="0"/>
              <a:t>:</a:t>
            </a:r>
            <a:br>
              <a:rPr lang="en-US" dirty="0" smtClean="0"/>
            </a:br>
            <a:r>
              <a:rPr lang="en-US" dirty="0" smtClean="0"/>
              <a:t>Compound Boolean Expression </a:t>
            </a:r>
            <a:br>
              <a:rPr lang="en-US" dirty="0" smtClean="0"/>
            </a:br>
            <a:r>
              <a:rPr lang="en-US" sz="2700" dirty="0" smtClean="0"/>
              <a:t>(copied from one line in Alice)</a:t>
            </a:r>
            <a:endParaRPr lang="en-US" dirty="0"/>
          </a:p>
        </p:txBody>
      </p:sp>
      <p:sp>
        <p:nvSpPr>
          <p:cNvPr id="3" name="Content Placeholder 2"/>
          <p:cNvSpPr>
            <a:spLocks noGrp="1"/>
          </p:cNvSpPr>
          <p:nvPr>
            <p:ph idx="1"/>
            <p:custDataLst>
              <p:tags r:id="rId2"/>
            </p:custDataLst>
          </p:nvPr>
        </p:nvSpPr>
        <p:spPr/>
        <p:txBody>
          <a:bodyPr/>
          <a:lstStyle/>
          <a:p>
            <a:endParaRPr lang="en-US" dirty="0"/>
          </a:p>
        </p:txBody>
      </p:sp>
      <p:pic>
        <p:nvPicPr>
          <p:cNvPr id="2050" name="Picture 2"/>
          <p:cNvPicPr>
            <a:picLocks noChangeAspect="1" noChangeArrowheads="1"/>
          </p:cNvPicPr>
          <p:nvPr>
            <p:custDataLst>
              <p:tags r:id="rId3"/>
            </p:custDataLst>
          </p:nvPr>
        </p:nvPicPr>
        <p:blipFill rotWithShape="1">
          <a:blip r:embed="rId8" cstate="print">
            <a:extLst>
              <a:ext uri="{28A0092B-C50C-407E-A947-70E740481C1C}">
                <a14:useLocalDpi xmlns:a14="http://schemas.microsoft.com/office/drawing/2010/main"/>
              </a:ext>
            </a:extLst>
          </a:blip>
          <a:srcRect/>
          <a:stretch/>
        </p:blipFill>
        <p:spPr bwMode="auto">
          <a:xfrm>
            <a:off x="-152400" y="2296810"/>
            <a:ext cx="9105254" cy="583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custDataLst>
              <p:tags r:id="rId4"/>
            </p:custDataLst>
          </p:nvPr>
        </p:nvPicPr>
        <p:blipFill rotWithShape="1">
          <a:blip r:embed="rId9" cstate="print">
            <a:extLst>
              <a:ext uri="{28A0092B-C50C-407E-A947-70E740481C1C}">
                <a14:useLocalDpi xmlns:a14="http://schemas.microsoft.com/office/drawing/2010/main"/>
              </a:ext>
            </a:extLst>
          </a:blip>
          <a:srcRect/>
          <a:stretch/>
        </p:blipFill>
        <p:spPr bwMode="auto">
          <a:xfrm>
            <a:off x="579052" y="2819400"/>
            <a:ext cx="8514170" cy="688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custDataLst>
              <p:tags r:id="rId5"/>
            </p:custDataLst>
          </p:nvPr>
        </p:nvPicPr>
        <p:blipFill rotWithShape="1">
          <a:blip r:embed="rId10" cstate="print">
            <a:extLst>
              <a:ext uri="{28A0092B-C50C-407E-A947-70E740481C1C}">
                <a14:useLocalDpi xmlns:a14="http://schemas.microsoft.com/office/drawing/2010/main"/>
              </a:ext>
            </a:extLst>
          </a:blip>
          <a:srcRect/>
          <a:stretch/>
        </p:blipFill>
        <p:spPr bwMode="auto">
          <a:xfrm>
            <a:off x="-1" y="3508055"/>
            <a:ext cx="9332195" cy="565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647375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smtClean="0"/>
              <a:t>Review</a:t>
            </a:r>
            <a:endParaRPr lang="en-US" dirty="0"/>
          </a:p>
        </p:txBody>
      </p:sp>
      <p:sp>
        <p:nvSpPr>
          <p:cNvPr id="3" name="Content Placeholder 2"/>
          <p:cNvSpPr>
            <a:spLocks noGrp="1"/>
          </p:cNvSpPr>
          <p:nvPr>
            <p:ph idx="1"/>
            <p:custDataLst>
              <p:tags r:id="rId2"/>
            </p:custDataLst>
          </p:nvPr>
        </p:nvSpPr>
        <p:spPr/>
        <p:txBody>
          <a:bodyPr/>
          <a:lstStyle/>
          <a:p>
            <a:r>
              <a:rPr lang="en-US" dirty="0"/>
              <a:t>b</a:t>
            </a:r>
            <a:r>
              <a:rPr lang="en-US" dirty="0" smtClean="0"/>
              <a:t>oth __________ and ______________</a:t>
            </a:r>
          </a:p>
          <a:p>
            <a:r>
              <a:rPr lang="en-US" dirty="0"/>
              <a:t>e</a:t>
            </a:r>
            <a:r>
              <a:rPr lang="en-US" dirty="0" smtClean="0"/>
              <a:t>ither ___________ or ___________ or both</a:t>
            </a:r>
          </a:p>
          <a:p>
            <a:r>
              <a:rPr lang="en-US" dirty="0" smtClean="0"/>
              <a:t>Not</a:t>
            </a:r>
          </a:p>
          <a:p>
            <a:endParaRPr lang="en-US" dirty="0"/>
          </a:p>
          <a:p>
            <a:r>
              <a:rPr lang="en-US" dirty="0" smtClean="0"/>
              <a:t>When trying to read, match up the words above</a:t>
            </a:r>
            <a:endParaRPr lang="en-US" dirty="0"/>
          </a:p>
        </p:txBody>
      </p:sp>
    </p:spTree>
    <p:extLst>
      <p:ext uri="{BB962C8B-B14F-4D97-AF65-F5344CB8AC3E}">
        <p14:creationId xmlns:p14="http://schemas.microsoft.com/office/powerpoint/2010/main" val="384205483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Aside: Designing if statements that use parameters as objects</a:t>
            </a:r>
            <a:endParaRPr lang="en-US" dirty="0"/>
          </a:p>
        </p:txBody>
      </p:sp>
      <p:sp>
        <p:nvSpPr>
          <p:cNvPr id="3" name="Content Placeholder 2"/>
          <p:cNvSpPr>
            <a:spLocks noGrp="1"/>
          </p:cNvSpPr>
          <p:nvPr>
            <p:ph idx="1"/>
            <p:custDataLst>
              <p:tags r:id="rId2"/>
            </p:custDataLst>
          </p:nvPr>
        </p:nvSpPr>
        <p:spPr/>
        <p:txBody>
          <a:bodyPr/>
          <a:lstStyle/>
          <a:p>
            <a:r>
              <a:rPr lang="en-US" dirty="0" err="1" smtClean="0"/>
              <a:t>Wierdism</a:t>
            </a:r>
            <a:r>
              <a:rPr lang="en-US" dirty="0" smtClean="0"/>
              <a:t>… not real programming</a:t>
            </a:r>
          </a:p>
          <a:p>
            <a:r>
              <a:rPr lang="en-US" dirty="0" smtClean="0"/>
              <a:t>See online video</a:t>
            </a:r>
          </a:p>
          <a:p>
            <a:r>
              <a:rPr lang="en-US" dirty="0" smtClean="0"/>
              <a:t>Follow this process</a:t>
            </a:r>
          </a:p>
          <a:p>
            <a:pPr lvl="1"/>
            <a:r>
              <a:rPr lang="en-US" dirty="0" smtClean="0"/>
              <a:t>1) “cheat” by picking an actual object from the object tree, and then picking from it’s function set in the left right</a:t>
            </a:r>
          </a:p>
          <a:p>
            <a:pPr lvl="1"/>
            <a:r>
              <a:rPr lang="en-US" dirty="0" smtClean="0"/>
              <a:t>2)Then drag the parameter object you want on top of the object name that you just “cheated” with and it will replace it.</a:t>
            </a:r>
            <a:endParaRPr lang="en-US" dirty="0"/>
          </a:p>
        </p:txBody>
      </p:sp>
    </p:spTree>
    <p:extLst>
      <p:ext uri="{BB962C8B-B14F-4D97-AF65-F5344CB8AC3E}">
        <p14:creationId xmlns:p14="http://schemas.microsoft.com/office/powerpoint/2010/main" val="13923211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What happens when the following instruction is executed?</a:t>
            </a:r>
            <a:endParaRPr lang="en-US" dirty="0"/>
          </a:p>
        </p:txBody>
      </p:sp>
      <p:sp>
        <p:nvSpPr>
          <p:cNvPr id="3" name="Content Placeholder 2"/>
          <p:cNvSpPr>
            <a:spLocks noGrp="1"/>
          </p:cNvSpPr>
          <p:nvPr>
            <p:ph idx="1"/>
            <p:custDataLst>
              <p:tags r:id="rId2"/>
            </p:custDataLst>
          </p:nvPr>
        </p:nvSpPr>
        <p:spPr>
          <a:xfrm>
            <a:off x="457200" y="2590800"/>
            <a:ext cx="8229600" cy="3535363"/>
          </a:xfrm>
        </p:spPr>
        <p:txBody>
          <a:bodyPr/>
          <a:lstStyle/>
          <a:p>
            <a:pPr marL="514350" indent="-514350">
              <a:buFont typeface="+mj-lt"/>
              <a:buAutoNum type="alphaUcPeriod"/>
            </a:pPr>
            <a:r>
              <a:rPr lang="en-US" dirty="0" smtClean="0"/>
              <a:t>Goldfish moves up 1 meter</a:t>
            </a:r>
          </a:p>
          <a:p>
            <a:pPr marL="514350" indent="-514350">
              <a:buFont typeface="+mj-lt"/>
              <a:buAutoNum type="alphaUcPeriod"/>
            </a:pPr>
            <a:r>
              <a:rPr lang="en-US" dirty="0" smtClean="0"/>
              <a:t>Goldfish moves down 1 meter</a:t>
            </a:r>
          </a:p>
          <a:p>
            <a:pPr marL="514350" indent="-514350">
              <a:buFont typeface="+mj-lt"/>
              <a:buAutoNum type="alphaUcPeriod"/>
            </a:pPr>
            <a:r>
              <a:rPr lang="en-US" dirty="0" smtClean="0"/>
              <a:t>Alice will say an error happens</a:t>
            </a:r>
          </a:p>
          <a:p>
            <a:pPr marL="0" indent="0">
              <a:buNone/>
            </a:pPr>
            <a:endParaRPr lang="en-US" dirty="0"/>
          </a:p>
        </p:txBody>
      </p:sp>
      <p:sp>
        <p:nvSpPr>
          <p:cNvPr id="4" name="Rectangle 3"/>
          <p:cNvSpPr/>
          <p:nvPr>
            <p:custDataLst>
              <p:tags r:id="rId3"/>
            </p:custDataLst>
          </p:nvPr>
        </p:nvSpPr>
        <p:spPr>
          <a:xfrm>
            <a:off x="0" y="0"/>
            <a:ext cx="9144000" cy="6858000"/>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p:cNvPicPr>
            <a:picLocks noChangeAspect="1" noChangeArrowheads="1"/>
          </p:cNvPicPr>
          <p:nvPr>
            <p:custDataLst>
              <p:tags r:id="rId4"/>
            </p:custDataLst>
          </p:nvPr>
        </p:nvPicPr>
        <p:blipFill rotWithShape="1">
          <a:blip r:embed="rId7" cstate="print">
            <a:extLst>
              <a:ext uri="{28A0092B-C50C-407E-A947-70E740481C1C}">
                <a14:useLocalDpi xmlns:a14="http://schemas.microsoft.com/office/drawing/2010/main"/>
              </a:ext>
            </a:extLst>
          </a:blip>
          <a:srcRect/>
          <a:stretch/>
        </p:blipFill>
        <p:spPr bwMode="auto">
          <a:xfrm>
            <a:off x="609006" y="1676400"/>
            <a:ext cx="7162104" cy="64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14598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Autofit/>
          </a:bodyPr>
          <a:lstStyle/>
          <a:p>
            <a:r>
              <a:rPr lang="en-US" sz="3600" dirty="0" smtClean="0"/>
              <a:t>Which kind (type) of value does an expression using a logic operator result in?</a:t>
            </a:r>
            <a:endParaRPr lang="en-US" sz="3600" dirty="0"/>
          </a:p>
        </p:txBody>
      </p:sp>
      <p:sp>
        <p:nvSpPr>
          <p:cNvPr id="3" name="Content Placeholder 2"/>
          <p:cNvSpPr>
            <a:spLocks noGrp="1"/>
          </p:cNvSpPr>
          <p:nvPr>
            <p:ph idx="1"/>
            <p:custDataLst>
              <p:tags r:id="rId2"/>
            </p:custDataLst>
          </p:nvPr>
        </p:nvSpPr>
        <p:spPr/>
        <p:txBody>
          <a:bodyPr/>
          <a:lstStyle/>
          <a:p>
            <a:pPr marL="514350" indent="-514350">
              <a:buFont typeface="+mj-lt"/>
              <a:buAutoNum type="alphaUcPeriod"/>
            </a:pPr>
            <a:r>
              <a:rPr lang="en-US" dirty="0" smtClean="0"/>
              <a:t>Number</a:t>
            </a:r>
          </a:p>
          <a:p>
            <a:pPr marL="514350" indent="-514350">
              <a:buFont typeface="+mj-lt"/>
              <a:buAutoNum type="alphaUcPeriod"/>
            </a:pPr>
            <a:r>
              <a:rPr lang="en-US" dirty="0" smtClean="0"/>
              <a:t>Boolean</a:t>
            </a:r>
          </a:p>
          <a:p>
            <a:pPr marL="514350" indent="-514350">
              <a:buFont typeface="+mj-lt"/>
              <a:buAutoNum type="alphaUcPeriod"/>
            </a:pPr>
            <a:r>
              <a:rPr lang="en-US" dirty="0" smtClean="0"/>
              <a:t>Object</a:t>
            </a:r>
          </a:p>
          <a:p>
            <a:pPr marL="514350" indent="-514350">
              <a:buFont typeface="+mj-lt"/>
              <a:buAutoNum type="alphaUcPeriod"/>
            </a:pPr>
            <a:r>
              <a:rPr lang="en-US" dirty="0" smtClean="0"/>
              <a:t>Other</a:t>
            </a:r>
          </a:p>
          <a:p>
            <a:pPr marL="514350" indent="-514350">
              <a:buFont typeface="+mj-lt"/>
              <a:buAutoNum type="alphaUcPeriod"/>
            </a:pPr>
            <a:r>
              <a:rPr lang="en-US" dirty="0" smtClean="0"/>
              <a:t>I don’t know</a:t>
            </a:r>
          </a:p>
        </p:txBody>
      </p:sp>
      <p:sp>
        <p:nvSpPr>
          <p:cNvPr id="4" name="Rectangle 3"/>
          <p:cNvSpPr/>
          <p:nvPr>
            <p:custDataLst>
              <p:tags r:id="rId3"/>
            </p:custDataLst>
          </p:nvPr>
        </p:nvSpPr>
        <p:spPr>
          <a:xfrm>
            <a:off x="0" y="0"/>
            <a:ext cx="9144000" cy="6858000"/>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09619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Where is the random number tile found in Alice? </a:t>
            </a:r>
            <a:r>
              <a:rPr lang="en-US" sz="3100" dirty="0" smtClean="0"/>
              <a:t>(hint, think about what it does)</a:t>
            </a:r>
            <a:endParaRPr lang="en-US" sz="3100" dirty="0"/>
          </a:p>
        </p:txBody>
      </p:sp>
      <p:sp>
        <p:nvSpPr>
          <p:cNvPr id="3" name="Content Placeholder 2"/>
          <p:cNvSpPr>
            <a:spLocks noGrp="1"/>
          </p:cNvSpPr>
          <p:nvPr>
            <p:ph idx="1"/>
            <p:custDataLst>
              <p:tags r:id="rId2"/>
            </p:custDataLst>
          </p:nvPr>
        </p:nvSpPr>
        <p:spPr/>
        <p:txBody>
          <a:bodyPr/>
          <a:lstStyle/>
          <a:p>
            <a:pPr marL="514350" indent="-514350">
              <a:buFont typeface="+mj-lt"/>
              <a:buAutoNum type="alphaUcPeriod"/>
            </a:pPr>
            <a:r>
              <a:rPr lang="en-US" dirty="0" smtClean="0"/>
              <a:t>In the World’s methods area</a:t>
            </a:r>
          </a:p>
          <a:p>
            <a:pPr marL="514350" indent="-514350">
              <a:buFont typeface="+mj-lt"/>
              <a:buAutoNum type="alphaUcPeriod"/>
            </a:pPr>
            <a:r>
              <a:rPr lang="en-US" dirty="0" smtClean="0"/>
              <a:t>In the World’s functions area</a:t>
            </a:r>
          </a:p>
          <a:p>
            <a:pPr marL="514350" indent="-514350">
              <a:buFont typeface="+mj-lt"/>
              <a:buAutoNum type="alphaUcPeriod"/>
            </a:pPr>
            <a:r>
              <a:rPr lang="en-US" dirty="0" smtClean="0"/>
              <a:t>In the World’s properties area</a:t>
            </a:r>
          </a:p>
          <a:p>
            <a:pPr marL="514350" indent="-514350">
              <a:buFont typeface="+mj-lt"/>
              <a:buAutoNum type="alphaUcPeriod"/>
            </a:pPr>
            <a:r>
              <a:rPr lang="en-US" dirty="0" smtClean="0"/>
              <a:t>In the set of tiles at the bottom of the area where you write your code</a:t>
            </a:r>
          </a:p>
          <a:p>
            <a:pPr marL="514350" indent="-514350">
              <a:buFont typeface="+mj-lt"/>
              <a:buAutoNum type="alphaUcPeriod"/>
            </a:pPr>
            <a:r>
              <a:rPr lang="en-US" dirty="0" smtClean="0"/>
              <a:t>I don’t know</a:t>
            </a:r>
            <a:endParaRPr lang="en-US" dirty="0"/>
          </a:p>
        </p:txBody>
      </p:sp>
      <p:sp>
        <p:nvSpPr>
          <p:cNvPr id="4" name="Rectangle 3"/>
          <p:cNvSpPr/>
          <p:nvPr>
            <p:custDataLst>
              <p:tags r:id="rId3"/>
            </p:custDataLst>
          </p:nvPr>
        </p:nvSpPr>
        <p:spPr>
          <a:xfrm>
            <a:off x="0" y="0"/>
            <a:ext cx="9144000" cy="6858000"/>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493253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When would this </a:t>
            </a:r>
            <a:r>
              <a:rPr lang="en-US" dirty="0" err="1" smtClean="0"/>
              <a:t>boolean</a:t>
            </a:r>
            <a:r>
              <a:rPr lang="en-US" dirty="0" smtClean="0"/>
              <a:t> expression evaluate to true?</a:t>
            </a:r>
            <a:endParaRPr lang="en-US" dirty="0"/>
          </a:p>
        </p:txBody>
      </p:sp>
      <p:graphicFrame>
        <p:nvGraphicFramePr>
          <p:cNvPr id="4" name="Content Placeholder 3"/>
          <p:cNvGraphicFramePr>
            <a:graphicFrameLocks noGrp="1"/>
          </p:cNvGraphicFramePr>
          <p:nvPr>
            <p:ph idx="1"/>
            <p:custDataLst>
              <p:tags r:id="rId2"/>
            </p:custDataLst>
            <p:extLst>
              <p:ext uri="{D42A27DB-BD31-4B8C-83A1-F6EECF244321}">
                <p14:modId xmlns:p14="http://schemas.microsoft.com/office/powerpoint/2010/main" val="3749818429"/>
              </p:ext>
            </p:extLst>
          </p:nvPr>
        </p:nvGraphicFramePr>
        <p:xfrm>
          <a:off x="457200" y="3581400"/>
          <a:ext cx="8229600" cy="3017519"/>
        </p:xfrm>
        <a:graphic>
          <a:graphicData uri="http://schemas.openxmlformats.org/drawingml/2006/table">
            <a:tbl>
              <a:tblPr firstRow="1" bandRow="1">
                <a:tableStyleId>{5C22544A-7EE6-4342-B048-85BDC9FD1C3A}</a:tableStyleId>
              </a:tblPr>
              <a:tblGrid>
                <a:gridCol w="838200"/>
                <a:gridCol w="3200400"/>
                <a:gridCol w="4191000"/>
              </a:tblGrid>
              <a:tr h="370840">
                <a:tc>
                  <a:txBody>
                    <a:bodyPr/>
                    <a:lstStyle/>
                    <a:p>
                      <a:endParaRPr lang="en-US" sz="2800" dirty="0"/>
                    </a:p>
                  </a:txBody>
                  <a:tcPr/>
                </a:tc>
                <a:tc>
                  <a:txBody>
                    <a:bodyPr/>
                    <a:lstStyle/>
                    <a:p>
                      <a:r>
                        <a:rPr lang="en-US" sz="2800" dirty="0" smtClean="0"/>
                        <a:t>Zeus’s</a:t>
                      </a:r>
                      <a:r>
                        <a:rPr lang="en-US" sz="2800" baseline="0" dirty="0" smtClean="0"/>
                        <a:t> color is</a:t>
                      </a:r>
                      <a:endParaRPr lang="en-US" sz="2800" dirty="0"/>
                    </a:p>
                  </a:txBody>
                  <a:tcPr/>
                </a:tc>
                <a:tc>
                  <a:txBody>
                    <a:bodyPr/>
                    <a:lstStyle/>
                    <a:p>
                      <a:r>
                        <a:rPr lang="en-US" sz="2800" dirty="0" smtClean="0"/>
                        <a:t>How</a:t>
                      </a:r>
                      <a:r>
                        <a:rPr lang="en-US" sz="2800" baseline="0" dirty="0" smtClean="0"/>
                        <a:t> far Zeus is away from Socrates (distance to)</a:t>
                      </a:r>
                      <a:endParaRPr lang="en-US" sz="2800" dirty="0"/>
                    </a:p>
                  </a:txBody>
                  <a:tcPr/>
                </a:tc>
              </a:tr>
              <a:tr h="370840">
                <a:tc>
                  <a:txBody>
                    <a:bodyPr/>
                    <a:lstStyle/>
                    <a:p>
                      <a:r>
                        <a:rPr lang="en-US" sz="2800" dirty="0" smtClean="0"/>
                        <a:t>A</a:t>
                      </a:r>
                      <a:endParaRPr lang="en-US" sz="2800" dirty="0"/>
                    </a:p>
                  </a:txBody>
                  <a:tcPr/>
                </a:tc>
                <a:tc>
                  <a:txBody>
                    <a:bodyPr/>
                    <a:lstStyle/>
                    <a:p>
                      <a:r>
                        <a:rPr lang="en-US" sz="2800" dirty="0" smtClean="0"/>
                        <a:t>Green</a:t>
                      </a:r>
                      <a:endParaRPr lang="en-US" sz="2800" dirty="0"/>
                    </a:p>
                  </a:txBody>
                  <a:tcPr/>
                </a:tc>
                <a:tc>
                  <a:txBody>
                    <a:bodyPr/>
                    <a:lstStyle/>
                    <a:p>
                      <a:r>
                        <a:rPr lang="en-US" sz="2800" dirty="0" smtClean="0"/>
                        <a:t>1</a:t>
                      </a:r>
                      <a:endParaRPr lang="en-US" sz="2800" dirty="0"/>
                    </a:p>
                  </a:txBody>
                  <a:tcPr/>
                </a:tc>
              </a:tr>
              <a:tr h="370840">
                <a:tc>
                  <a:txBody>
                    <a:bodyPr/>
                    <a:lstStyle/>
                    <a:p>
                      <a:r>
                        <a:rPr lang="en-US" sz="2800" dirty="0" smtClean="0"/>
                        <a:t>B</a:t>
                      </a:r>
                      <a:endParaRPr lang="en-US" sz="2800" dirty="0"/>
                    </a:p>
                  </a:txBody>
                  <a:tcPr/>
                </a:tc>
                <a:tc>
                  <a:txBody>
                    <a:bodyPr/>
                    <a:lstStyle/>
                    <a:p>
                      <a:r>
                        <a:rPr lang="en-US" sz="2800" dirty="0" smtClean="0"/>
                        <a:t>Green</a:t>
                      </a:r>
                      <a:endParaRPr lang="en-US" sz="2800" dirty="0"/>
                    </a:p>
                  </a:txBody>
                  <a:tcPr/>
                </a:tc>
                <a:tc>
                  <a:txBody>
                    <a:bodyPr/>
                    <a:lstStyle/>
                    <a:p>
                      <a:r>
                        <a:rPr lang="en-US" sz="2800" dirty="0" smtClean="0"/>
                        <a:t>3</a:t>
                      </a:r>
                      <a:endParaRPr lang="en-US" sz="2800" dirty="0"/>
                    </a:p>
                  </a:txBody>
                  <a:tcPr/>
                </a:tc>
              </a:tr>
              <a:tr h="370840">
                <a:tc>
                  <a:txBody>
                    <a:bodyPr/>
                    <a:lstStyle/>
                    <a:p>
                      <a:r>
                        <a:rPr lang="en-US" sz="2800" dirty="0" smtClean="0"/>
                        <a:t>C</a:t>
                      </a:r>
                      <a:endParaRPr lang="en-US" sz="2800" dirty="0"/>
                    </a:p>
                  </a:txBody>
                  <a:tcPr/>
                </a:tc>
                <a:tc>
                  <a:txBody>
                    <a:bodyPr/>
                    <a:lstStyle/>
                    <a:p>
                      <a:r>
                        <a:rPr lang="en-US" sz="2800" dirty="0" smtClean="0"/>
                        <a:t>Blue</a:t>
                      </a:r>
                    </a:p>
                  </a:txBody>
                  <a:tcPr/>
                </a:tc>
                <a:tc>
                  <a:txBody>
                    <a:bodyPr/>
                    <a:lstStyle/>
                    <a:p>
                      <a:r>
                        <a:rPr lang="en-US" sz="2800" dirty="0" smtClean="0"/>
                        <a:t>1</a:t>
                      </a:r>
                      <a:endParaRPr lang="en-US" sz="2800" dirty="0"/>
                    </a:p>
                  </a:txBody>
                  <a:tcPr/>
                </a:tc>
              </a:tr>
              <a:tr h="370840">
                <a:tc>
                  <a:txBody>
                    <a:bodyPr/>
                    <a:lstStyle/>
                    <a:p>
                      <a:r>
                        <a:rPr lang="en-US" sz="2800" dirty="0" smtClean="0"/>
                        <a:t>D</a:t>
                      </a:r>
                      <a:endParaRPr lang="en-US" sz="2800" dirty="0"/>
                    </a:p>
                  </a:txBody>
                  <a:tcPr/>
                </a:tc>
                <a:tc>
                  <a:txBody>
                    <a:bodyPr/>
                    <a:lstStyle/>
                    <a:p>
                      <a:r>
                        <a:rPr lang="en-US" sz="2800" dirty="0" smtClean="0"/>
                        <a:t>Anything</a:t>
                      </a:r>
                      <a:r>
                        <a:rPr lang="en-US" sz="2800" baseline="0" dirty="0" smtClean="0"/>
                        <a:t> not green</a:t>
                      </a:r>
                      <a:endParaRPr lang="en-US" sz="2800" dirty="0"/>
                    </a:p>
                  </a:txBody>
                  <a:tcPr/>
                </a:tc>
                <a:tc>
                  <a:txBody>
                    <a:bodyPr/>
                    <a:lstStyle/>
                    <a:p>
                      <a:r>
                        <a:rPr lang="en-US" sz="2800" dirty="0" smtClean="0"/>
                        <a:t>3</a:t>
                      </a:r>
                      <a:endParaRPr lang="en-US" sz="2800" dirty="0"/>
                    </a:p>
                  </a:txBody>
                  <a:tcPr/>
                </a:tc>
              </a:tr>
            </a:tbl>
          </a:graphicData>
        </a:graphic>
      </p:graphicFrame>
      <p:pic>
        <p:nvPicPr>
          <p:cNvPr id="1026" name="Picture 2"/>
          <p:cNvPicPr>
            <a:picLocks noChangeAspect="1" noChangeArrowheads="1"/>
          </p:cNvPicPr>
          <p:nvPr>
            <p:custDataLst>
              <p:tags r:id="rId3"/>
            </p:custDataLst>
          </p:nvPr>
        </p:nvPicPr>
        <p:blipFill rotWithShape="1">
          <a:blip r:embed="rId8" cstate="print">
            <a:extLst>
              <a:ext uri="{28A0092B-C50C-407E-A947-70E740481C1C}">
                <a14:useLocalDpi xmlns:a14="http://schemas.microsoft.com/office/drawing/2010/main"/>
              </a:ext>
            </a:extLst>
          </a:blip>
          <a:srcRect/>
          <a:stretch/>
        </p:blipFill>
        <p:spPr bwMode="auto">
          <a:xfrm>
            <a:off x="228600" y="1356048"/>
            <a:ext cx="5997708" cy="1006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custDataLst>
              <p:tags r:id="rId4"/>
            </p:custDataLst>
          </p:nvPr>
        </p:nvPicPr>
        <p:blipFill rotWithShape="1">
          <a:blip r:embed="rId9" cstate="print">
            <a:extLst>
              <a:ext uri="{28A0092B-C50C-407E-A947-70E740481C1C}">
                <a14:useLocalDpi xmlns:a14="http://schemas.microsoft.com/office/drawing/2010/main"/>
              </a:ext>
            </a:extLst>
          </a:blip>
          <a:srcRect/>
          <a:stretch/>
        </p:blipFill>
        <p:spPr bwMode="auto">
          <a:xfrm>
            <a:off x="2737048" y="2397967"/>
            <a:ext cx="6406952"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custDataLst>
              <p:tags r:id="rId5"/>
            </p:custDataLst>
          </p:nvPr>
        </p:nvSpPr>
        <p:spPr>
          <a:xfrm>
            <a:off x="0" y="0"/>
            <a:ext cx="9144000" cy="6858000"/>
          </a:xfrm>
          <a:prstGeom prst="rect">
            <a:avLst/>
          </a:prstGeom>
          <a:noFill/>
          <a:ln w="127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50267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Chapter 6.2: </a:t>
            </a:r>
            <a:br>
              <a:rPr lang="en-US" dirty="0" smtClean="0"/>
            </a:br>
            <a:r>
              <a:rPr lang="en-US" dirty="0" smtClean="0"/>
              <a:t>Where Do you Know </a:t>
            </a:r>
            <a:r>
              <a:rPr lang="en-US" dirty="0" smtClean="0">
                <a:solidFill>
                  <a:srgbClr val="FF0000"/>
                </a:solidFill>
              </a:rPr>
              <a:t>If statements</a:t>
            </a:r>
            <a:r>
              <a:rPr lang="en-US" dirty="0" smtClean="0"/>
              <a:t>?</a:t>
            </a:r>
            <a:endParaRPr lang="en-US" dirty="0"/>
          </a:p>
        </p:txBody>
      </p:sp>
      <p:sp>
        <p:nvSpPr>
          <p:cNvPr id="3" name="Content Placeholder 2"/>
          <p:cNvSpPr>
            <a:spLocks noGrp="1"/>
          </p:cNvSpPr>
          <p:nvPr>
            <p:ph idx="1"/>
            <p:custDataLst>
              <p:tags r:id="rId2"/>
            </p:custDataLst>
          </p:nvPr>
        </p:nvSpPr>
        <p:spPr/>
        <p:txBody>
          <a:bodyPr/>
          <a:lstStyle/>
          <a:p>
            <a:r>
              <a:rPr lang="en-US" dirty="0" smtClean="0"/>
              <a:t>Video games</a:t>
            </a:r>
            <a:br>
              <a:rPr lang="en-US" dirty="0" smtClean="0"/>
            </a:br>
            <a:r>
              <a:rPr lang="en-US" dirty="0" smtClean="0"/>
              <a:t/>
            </a:r>
            <a:br>
              <a:rPr lang="en-US" dirty="0" smtClean="0"/>
            </a:br>
            <a:endParaRPr lang="en-US" dirty="0" smtClean="0"/>
          </a:p>
          <a:p>
            <a:r>
              <a:rPr lang="en-US" dirty="0" smtClean="0"/>
              <a:t>ATM machines</a:t>
            </a:r>
            <a:br>
              <a:rPr lang="en-US" dirty="0" smtClean="0"/>
            </a:br>
            <a:r>
              <a:rPr lang="en-US" dirty="0" smtClean="0"/>
              <a:t/>
            </a:r>
            <a:br>
              <a:rPr lang="en-US" dirty="0" smtClean="0"/>
            </a:br>
            <a:endParaRPr lang="en-US" dirty="0" smtClean="0"/>
          </a:p>
          <a:p>
            <a:r>
              <a:rPr lang="en-US" dirty="0" smtClean="0"/>
              <a:t>Anti-lock brakes</a:t>
            </a:r>
          </a:p>
          <a:p>
            <a:endParaRPr lang="en-US" dirty="0"/>
          </a:p>
        </p:txBody>
      </p:sp>
    </p:spTree>
    <p:extLst>
      <p:ext uri="{BB962C8B-B14F-4D97-AF65-F5344CB8AC3E}">
        <p14:creationId xmlns:p14="http://schemas.microsoft.com/office/powerpoint/2010/main" val="2937743967"/>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76200">
          <a:solidFill>
            <a:srgbClr val="FF0000"/>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1"/>
          </a:solidFill>
        </a:ln>
      </a:spPr>
      <a:bodyPr wrap="none" rtlCol="0">
        <a:spAutoFit/>
      </a:bodyPr>
      <a:lstStyle>
        <a:defPPr algn="ctr">
          <a:defRPr sz="2400" dirty="0" smtClean="0">
            <a:solidFill>
              <a:schemeClr val="accent6">
                <a:lumMod val="7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23850</TotalTime>
  <Words>6968</Words>
  <Application>Microsoft Macintosh PowerPoint</Application>
  <PresentationFormat>On-screen Show (4:3)</PresentationFormat>
  <Paragraphs>534</Paragraphs>
  <Slides>44</Slides>
  <Notes>43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Chapter 6.2 Execution Control with If/Else and Boolean Functions</vt:lpstr>
      <vt:lpstr>The type of value returned by this function call is a</vt:lpstr>
      <vt:lpstr>When an if statement is executed, the “else” part happens when the  boolean expression is</vt:lpstr>
      <vt:lpstr>Which of the following is not a relational operator?</vt:lpstr>
      <vt:lpstr>What happens when the following instruction is executed?</vt:lpstr>
      <vt:lpstr>Which kind (type) of value does an expression using a logic operator result in?</vt:lpstr>
      <vt:lpstr>Where is the random number tile found in Alice? (hint, think about what it does)</vt:lpstr>
      <vt:lpstr>When would this boolean expression evaluate to true?</vt:lpstr>
      <vt:lpstr>Chapter 6.2:  Where Do you Know If statements?</vt:lpstr>
      <vt:lpstr>Three things introduced at once</vt:lpstr>
      <vt:lpstr>Click on an igloo game</vt:lpstr>
      <vt:lpstr>Relational Operation Expression: How would I write a relational operation expression that returns true when an igloo is blue? </vt:lpstr>
      <vt:lpstr>What does this code do? </vt:lpstr>
      <vt:lpstr>What does this code do? When blue, red or green…</vt:lpstr>
      <vt:lpstr>How many of the following are true?</vt:lpstr>
      <vt:lpstr>PowerPoint Presentation</vt:lpstr>
      <vt:lpstr>What else can you do with if statements?</vt:lpstr>
      <vt:lpstr>Write Code Idea: let’s have a three legged race</vt:lpstr>
      <vt:lpstr>What do we need to implement our storyboard?</vt:lpstr>
      <vt:lpstr>Developing a Well-Designed Three Legged Race</vt:lpstr>
      <vt:lpstr>Developing a Well-Designed Three Legged Race</vt:lpstr>
      <vt:lpstr>What we have in moveForward</vt:lpstr>
      <vt:lpstr>Which of these lines would we use to replace “if true” in last slide’s code (find when they are too far apart)</vt:lpstr>
      <vt:lpstr>How many of the following statements are true about our boolean expression</vt:lpstr>
      <vt:lpstr>Finishing Up: Developing a Well-Designed Three Legged Race</vt:lpstr>
      <vt:lpstr>What if we replaced our if with this?</vt:lpstr>
      <vt:lpstr>Picky, Picky</vt:lpstr>
      <vt:lpstr>Additional Practice: Can you figure this out? How do we determine who wins?</vt:lpstr>
      <vt:lpstr>If statements and Booleans:  Basically the same in Java!</vt:lpstr>
      <vt:lpstr>PowerPoint Presentation</vt:lpstr>
      <vt:lpstr>Evaluate my code</vt:lpstr>
      <vt:lpstr>Imagine my project…</vt:lpstr>
      <vt:lpstr>How would you analyze this code?</vt:lpstr>
      <vt:lpstr>How many of the following claims are true:  One should use an if-statement when…</vt:lpstr>
      <vt:lpstr>What does this code do?</vt:lpstr>
      <vt:lpstr>This code lives at the end (bottom) of “forward” event handlers (not turn)</vt:lpstr>
      <vt:lpstr>What is this code checking for? (e.g. when will the party method be called)</vt:lpstr>
      <vt:lpstr>What is this code checking for? (e.g. when will the party method be called)</vt:lpstr>
      <vt:lpstr>Do any of these do the same thing? (if all the objects near the tree)</vt:lpstr>
      <vt:lpstr>When does a party happen?</vt:lpstr>
      <vt:lpstr>When does a party happen?</vt:lpstr>
      <vt:lpstr>If any object is near the palmtree: Compound Boolean Expression  (copied from one line in Alice)</vt:lpstr>
      <vt:lpstr>Review</vt:lpstr>
      <vt:lpstr>Aside: Designing if statements that use parameters as objects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on Homework</dc:title>
  <dc:creator>beth</dc:creator>
  <cp:lastModifiedBy>Beth</cp:lastModifiedBy>
  <cp:revision>184</cp:revision>
  <cp:lastPrinted>2011-01-27T22:13:39Z</cp:lastPrinted>
  <dcterms:created xsi:type="dcterms:W3CDTF">2010-10-08T18:37:20Z</dcterms:created>
  <dcterms:modified xsi:type="dcterms:W3CDTF">2012-07-20T21:29:18Z</dcterms:modified>
</cp:coreProperties>
</file>