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2.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3.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4.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5.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38" r:id="rId2"/>
    <p:sldId id="330" r:id="rId3"/>
    <p:sldId id="340" r:id="rId4"/>
    <p:sldId id="339" r:id="rId5"/>
    <p:sldId id="333" r:id="rId6"/>
    <p:sldId id="341" r:id="rId7"/>
    <p:sldId id="335" r:id="rId8"/>
    <p:sldId id="336" r:id="rId9"/>
    <p:sldId id="342"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88C"/>
    <a:srgbClr val="008000"/>
    <a:srgbClr val="005BD3"/>
    <a:srgbClr val="00349E"/>
    <a:srgbClr val="CC0000"/>
    <a:srgbClr val="FF32FF"/>
    <a:srgbClr val="323232"/>
    <a:srgbClr val="FFFFEB"/>
    <a:srgbClr val="FFFF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1" autoAdjust="0"/>
    <p:restoredTop sz="84200" autoAdjust="0"/>
  </p:normalViewPr>
  <p:slideViewPr>
    <p:cSldViewPr>
      <p:cViewPr>
        <p:scale>
          <a:sx n="66" d="100"/>
          <a:sy n="66" d="100"/>
        </p:scale>
        <p:origin x="-1134" y="-84"/>
      </p:cViewPr>
      <p:guideLst>
        <p:guide orient="horz" pos="2160"/>
        <p:guide pos="2880"/>
      </p:guideLst>
    </p:cSldViewPr>
  </p:slideViewPr>
  <p:outlineViewPr>
    <p:cViewPr>
      <p:scale>
        <a:sx n="33" d="100"/>
        <a:sy n="33" d="100"/>
      </p:scale>
      <p:origin x="0" y="21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C4DC39-08C1-4F00-ACFA-86EADB399664}" type="datetimeFigureOut">
              <a:rPr lang="en-US" smtClean="0"/>
              <a:pPr/>
              <a:t>7/17/2012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DEBD1D-9036-4391-9980-9EFB63A8F401}" type="slidenum">
              <a:rPr lang="en-US" smtClean="0"/>
              <a:pPr/>
              <a:t>‹#›</a:t>
            </a:fld>
            <a:endParaRPr lang="en-US"/>
          </a:p>
        </p:txBody>
      </p:sp>
    </p:spTree>
    <p:extLst>
      <p:ext uri="{BB962C8B-B14F-4D97-AF65-F5344CB8AC3E}">
        <p14:creationId xmlns:p14="http://schemas.microsoft.com/office/powerpoint/2010/main" val="964455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that the cat combines the matrices in the FOURTH dimension (they are already 3-dimensional).</a:t>
            </a:r>
            <a:r>
              <a:rPr lang="en-US" baseline="0" dirty="0" smtClean="0"/>
              <a:t> So just as we combine 3 layers and interpret that as one image, here we combine 6 full RGB images and we will interpret these as frames of an animation. So the dimensions are:</a:t>
            </a:r>
          </a:p>
          <a:p>
            <a:endParaRPr lang="en-US" baseline="0" dirty="0" smtClean="0"/>
          </a:p>
          <a:p>
            <a:pPr marL="228600" indent="-228600">
              <a:buAutoNum type="arabicParenBoth"/>
            </a:pPr>
            <a:r>
              <a:rPr lang="en-US" baseline="0" dirty="0" smtClean="0"/>
              <a:t>Row</a:t>
            </a:r>
          </a:p>
          <a:p>
            <a:pPr marL="228600" indent="-228600">
              <a:buAutoNum type="arabicParenBoth"/>
            </a:pPr>
            <a:r>
              <a:rPr lang="en-US" baseline="0" dirty="0" smtClean="0"/>
              <a:t>Column</a:t>
            </a:r>
          </a:p>
          <a:p>
            <a:pPr marL="228600" indent="-228600">
              <a:buAutoNum type="arabicParenBoth"/>
            </a:pPr>
            <a:r>
              <a:rPr lang="en-US" baseline="0" dirty="0" smtClean="0"/>
              <a:t>Layer</a:t>
            </a:r>
          </a:p>
          <a:p>
            <a:pPr marL="228600" indent="-228600">
              <a:buAutoNum type="arabicParenBoth"/>
            </a:pPr>
            <a:r>
              <a:rPr lang="en-US" baseline="0" dirty="0" smtClean="0"/>
              <a:t>Frame</a:t>
            </a:r>
          </a:p>
          <a:p>
            <a:pPr marL="228600" indent="-228600">
              <a:buAutoNum type="arabicParenBoth"/>
            </a:pPr>
            <a:endParaRPr lang="en-US" baseline="0" dirty="0" smtClean="0"/>
          </a:p>
          <a:p>
            <a:r>
              <a:rPr lang="en-US" dirty="0" smtClean="0"/>
              <a:t>For</a:t>
            </a:r>
            <a:r>
              <a:rPr lang="en-US" baseline="0" dirty="0" smtClean="0"/>
              <a:t> this example, I used this i</a:t>
            </a:r>
            <a:r>
              <a:rPr lang="en-US" dirty="0" smtClean="0"/>
              <a:t>mage,</a:t>
            </a:r>
            <a:r>
              <a:rPr lang="en-US" baseline="0" dirty="0" smtClean="0"/>
              <a:t> broken into 6 equal-size rectangles</a:t>
            </a:r>
            <a:r>
              <a:rPr lang="en-US" dirty="0" smtClean="0"/>
              <a:t>: https://i.istockimg.com/file_thumbview_approve/9086799/2/stock-illustration-9086799-hawk-flying-animation-sequence.jpg</a:t>
            </a:r>
            <a:endParaRPr lang="en-US" baseline="0" dirty="0" smtClean="0"/>
          </a:p>
          <a:p>
            <a:endParaRPr lang="en-US" baseline="0" dirty="0" smtClean="0"/>
          </a:p>
          <a:p>
            <a:r>
              <a:rPr lang="en-US" baseline="0" dirty="0" smtClean="0"/>
              <a:t>It is a good idea to add a “pause(.2)” in the loop to prevent the animation from going too fast. This is a good lesson to have MATLAB running and do some live demonstrations. Have the various versions of the code in this and other slides pre-typed in scripts/functions. </a:t>
            </a:r>
            <a:endParaRPr lang="en-US" dirty="0" smtClean="0"/>
          </a:p>
          <a:p>
            <a:pPr marL="0" indent="0">
              <a:buNone/>
            </a:pPr>
            <a:endParaRPr lang="en-US" baseline="0" dirty="0" smtClean="0"/>
          </a:p>
        </p:txBody>
      </p:sp>
      <p:sp>
        <p:nvSpPr>
          <p:cNvPr id="4" name="Slide Number Placeholder 3"/>
          <p:cNvSpPr>
            <a:spLocks noGrp="1"/>
          </p:cNvSpPr>
          <p:nvPr>
            <p:ph type="sldNum" sz="quarter" idx="10"/>
          </p:nvPr>
        </p:nvSpPr>
        <p:spPr/>
        <p:txBody>
          <a:bodyPr/>
          <a:lstStyle/>
          <a:p>
            <a:fld id="{41DEBD1D-9036-4391-9980-9EFB63A8F401}" type="slidenum">
              <a:rPr lang="en-US" smtClean="0"/>
              <a:pPr/>
              <a:t>3</a:t>
            </a:fld>
            <a:endParaRPr lang="en-US"/>
          </a:p>
        </p:txBody>
      </p:sp>
    </p:spTree>
    <p:extLst>
      <p:ext uri="{BB962C8B-B14F-4D97-AF65-F5344CB8AC3E}">
        <p14:creationId xmlns:p14="http://schemas.microsoft.com/office/powerpoint/2010/main" val="1365227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4</a:t>
            </a:fld>
            <a:endParaRPr lang="en-US"/>
          </a:p>
        </p:txBody>
      </p:sp>
    </p:spTree>
    <p:extLst>
      <p:ext uri="{BB962C8B-B14F-4D97-AF65-F5344CB8AC3E}">
        <p14:creationId xmlns:p14="http://schemas.microsoft.com/office/powerpoint/2010/main" val="3215326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p>
          <a:p>
            <a:endParaRPr lang="en-US" dirty="0" smtClean="0"/>
          </a:p>
          <a:p>
            <a:r>
              <a:rPr lang="en-US" dirty="0" smtClean="0"/>
              <a:t>For this code example, I use just the first frame</a:t>
            </a:r>
            <a:r>
              <a:rPr lang="en-US" baseline="0" dirty="0" smtClean="0"/>
              <a:t> of the </a:t>
            </a:r>
            <a:r>
              <a:rPr lang="en-US" dirty="0" smtClean="0"/>
              <a:t>bird animation frames mentioned in slide 3, and I want to paste it onto</a:t>
            </a:r>
            <a:r>
              <a:rPr lang="en-US" baseline="0" dirty="0" smtClean="0"/>
              <a:t> the upper left corner of an image of myself in Zion National Park. The idea is to create a </a:t>
            </a:r>
            <a:r>
              <a:rPr lang="en-US" baseline="0" dirty="0" err="1" smtClean="0"/>
              <a:t>photoshop</a:t>
            </a:r>
            <a:r>
              <a:rPr lang="en-US" baseline="0" dirty="0" smtClean="0"/>
              <a:t>-like effect that there was a bird flying in the canyon during my photo.</a:t>
            </a:r>
            <a:endParaRPr lang="en-US" dirty="0" smtClean="0"/>
          </a:p>
          <a:p>
            <a:endParaRPr lang="en-US" dirty="0" smtClean="0"/>
          </a:p>
          <a:p>
            <a:pPr marL="228600" indent="-228600">
              <a:buAutoNum type="alphaLcParenBoth"/>
            </a:pPr>
            <a:r>
              <a:rPr lang="en-US" dirty="0" smtClean="0"/>
              <a:t>Will give an error because it is pasting the (small)</a:t>
            </a:r>
            <a:r>
              <a:rPr lang="en-US" baseline="0" dirty="0" smtClean="0"/>
              <a:t> bird onto the entire (large) background image. MATLAB requires that when you have an indexed matrix on the left-hand side of an assignment (i.e., writing to a specified region of a matrix), the right-hand side of the assignment must have the same dimensions/size. </a:t>
            </a:r>
          </a:p>
          <a:p>
            <a:pPr marL="228600" indent="-228600">
              <a:buAutoNum type="alphaLcParenBoth"/>
            </a:pPr>
            <a:r>
              <a:rPr lang="en-US" baseline="0" dirty="0" smtClean="0"/>
              <a:t>Correct.</a:t>
            </a:r>
          </a:p>
          <a:p>
            <a:pPr marL="228600" indent="-228600">
              <a:buAutoNum type="alphaLcParenBoth"/>
            </a:pPr>
            <a:r>
              <a:rPr lang="en-US" baseline="0" dirty="0" smtClean="0"/>
              <a:t>This does not give the same error as (a) because the LHS is not selecting a region of the matrix, it is just the entire matrix. What will happen is that the </a:t>
            </a:r>
            <a:r>
              <a:rPr lang="en-US" baseline="0" dirty="0" err="1" smtClean="0"/>
              <a:t>largecanvas</a:t>
            </a:r>
            <a:r>
              <a:rPr lang="en-US" baseline="0" dirty="0" smtClean="0"/>
              <a:t> matrix will simply be entirely obliterated/overwritten by a copy of the bird matrix.</a:t>
            </a:r>
          </a:p>
          <a:p>
            <a:pPr marL="228600" indent="-228600">
              <a:buAutoNum type="alphaLcParenBoth"/>
            </a:pPr>
            <a:r>
              <a:rPr lang="en-US" baseline="0" dirty="0" smtClean="0"/>
              <a:t>n/a</a:t>
            </a:r>
          </a:p>
          <a:p>
            <a:pPr marL="228600" indent="-228600">
              <a:buAutoNum type="alphaLcParenBoth"/>
            </a:pPr>
            <a:r>
              <a:rPr lang="en-US" baseline="0" dirty="0" smtClean="0"/>
              <a:t>This is a large block of code to understand in a short time. I try to signal that it is ok to feel a little intimidated at first. </a:t>
            </a:r>
          </a:p>
        </p:txBody>
      </p:sp>
      <p:sp>
        <p:nvSpPr>
          <p:cNvPr id="4" name="Slide Number Placeholder 3"/>
          <p:cNvSpPr>
            <a:spLocks noGrp="1"/>
          </p:cNvSpPr>
          <p:nvPr>
            <p:ph type="sldNum" sz="quarter" idx="10"/>
          </p:nvPr>
        </p:nvSpPr>
        <p:spPr/>
        <p:txBody>
          <a:bodyPr/>
          <a:lstStyle/>
          <a:p>
            <a:fld id="{41DEBD1D-9036-4391-9980-9EFB63A8F401}" type="slidenum">
              <a:rPr lang="en-US" smtClean="0"/>
              <a:pPr/>
              <a:t>5</a:t>
            </a:fld>
            <a:endParaRPr lang="en-US"/>
          </a:p>
        </p:txBody>
      </p:sp>
    </p:spTree>
    <p:extLst>
      <p:ext uri="{BB962C8B-B14F-4D97-AF65-F5344CB8AC3E}">
        <p14:creationId xmlns:p14="http://schemas.microsoft.com/office/powerpoint/2010/main" val="2348910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the bird flaps in place in the upper left corner of the Zion National Park background.</a:t>
            </a:r>
          </a:p>
          <a:p>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6</a:t>
            </a:fld>
            <a:endParaRPr lang="en-US"/>
          </a:p>
        </p:txBody>
      </p:sp>
    </p:spTree>
    <p:extLst>
      <p:ext uri="{BB962C8B-B14F-4D97-AF65-F5344CB8AC3E}">
        <p14:creationId xmlns:p14="http://schemas.microsoft.com/office/powerpoint/2010/main" val="2639785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p>
          <a:p>
            <a:r>
              <a:rPr lang="en-US" dirty="0" smtClean="0"/>
              <a:t>This slide begins to sent the groundwork for moving the bird across the sky so it doesn’t just flap in place. To do that, we will need to offset the placement of the</a:t>
            </a:r>
            <a:r>
              <a:rPr lang="en-US" baseline="0" dirty="0" smtClean="0"/>
              <a:t> bird by a larger and larger offset each time. I don’t tell the students (yet) that that’s where this is heading. For now, just focus on how the code changes to move the bird slightly.</a:t>
            </a:r>
          </a:p>
          <a:p>
            <a:endParaRPr lang="en-US" baseline="0" dirty="0" smtClean="0"/>
          </a:p>
          <a:p>
            <a:pPr marL="228600" indent="-228600">
              <a:buAutoNum type="alphaLcParenBoth"/>
            </a:pPr>
            <a:r>
              <a:rPr lang="en-US" baseline="0" dirty="0" smtClean="0"/>
              <a:t>This would paste the bird to the right AND down. We just want to paste it to the right.</a:t>
            </a:r>
          </a:p>
          <a:p>
            <a:pPr marL="228600" indent="-228600">
              <a:buAutoNum type="alphaLcParenBoth"/>
            </a:pPr>
            <a:r>
              <a:rPr lang="en-US" baseline="0" dirty="0" smtClean="0"/>
              <a:t>Correct</a:t>
            </a:r>
          </a:p>
          <a:p>
            <a:pPr marL="228600" indent="-228600">
              <a:buAutoNum type="alphaLcParenBoth"/>
            </a:pPr>
            <a:r>
              <a:rPr lang="en-US" baseline="0" dirty="0" smtClean="0"/>
              <a:t>This would paste the bird down. We want to paste it to the right.</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7</a:t>
            </a:fld>
            <a:endParaRPr lang="en-US"/>
          </a:p>
        </p:txBody>
      </p:sp>
    </p:spTree>
    <p:extLst>
      <p:ext uri="{BB962C8B-B14F-4D97-AF65-F5344CB8AC3E}">
        <p14:creationId xmlns:p14="http://schemas.microsoft.com/office/powerpoint/2010/main" val="540384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show how we can change the hard-coded 10-pixel offset to make this function parameterized on the offset value.</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8</a:t>
            </a:fld>
            <a:endParaRPr lang="en-US"/>
          </a:p>
        </p:txBody>
      </p:sp>
    </p:spTree>
    <p:extLst>
      <p:ext uri="{BB962C8B-B14F-4D97-AF65-F5344CB8AC3E}">
        <p14:creationId xmlns:p14="http://schemas.microsoft.com/office/powerpoint/2010/main" val="1526981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p>
          <a:p>
            <a:endParaRPr lang="en-US" dirty="0" smtClean="0"/>
          </a:p>
          <a:p>
            <a:pPr marL="228600" indent="-228600">
              <a:buAutoNum type="alphaLcParenBoth"/>
            </a:pPr>
            <a:r>
              <a:rPr lang="en-US" baseline="0" dirty="0" smtClean="0"/>
              <a:t>This will only move the bird to the right the width of the bird.</a:t>
            </a:r>
          </a:p>
          <a:p>
            <a:pPr marL="228600" indent="-228600">
              <a:buAutoNum type="alphaLcParenBoth"/>
            </a:pPr>
            <a:r>
              <a:rPr lang="en-US" baseline="0" dirty="0" smtClean="0"/>
              <a:t>This will cause an error because it will attempt to paste the bird outside the right boundary of the matrix.</a:t>
            </a:r>
          </a:p>
          <a:p>
            <a:pPr marL="228600" indent="-228600">
              <a:buAutoNum type="alphaLcParenBoth"/>
            </a:pPr>
            <a:r>
              <a:rPr lang="en-US" baseline="0" dirty="0" smtClean="0"/>
              <a:t>Same as (b)</a:t>
            </a:r>
          </a:p>
          <a:p>
            <a:pPr marL="228600" indent="-228600">
              <a:buAutoNum type="alphaLcParenBoth"/>
            </a:pPr>
            <a:r>
              <a:rPr lang="en-US" baseline="0" dirty="0" smtClean="0"/>
              <a:t>Correct. It moves the bird until the right edge of the bird image reaches the last column of the background image, but no further.</a:t>
            </a:r>
          </a:p>
          <a:p>
            <a:pPr marL="0" indent="0">
              <a:buNone/>
            </a:pPr>
            <a:r>
              <a:rPr lang="en-US" baseline="0" dirty="0" smtClean="0"/>
              <a:t>A fun additional thing to think about (that students will often ask about) is how you could have the bird fly off the side of the background rather than stop when it reaches the edge. This would be achieved by some trickier but still very doable loop work that uses matrix indexing to select smaller and smaller parts of the bird image to paste into smaller and smaller regions of the background image. (all but the last column of bird, all but the last two columns of bird, all but the last three columns of bird, etc.)</a:t>
            </a:r>
          </a:p>
          <a:p>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9</a:t>
            </a:fld>
            <a:endParaRPr lang="en-US"/>
          </a:p>
        </p:txBody>
      </p:sp>
    </p:spTree>
    <p:extLst>
      <p:ext uri="{BB962C8B-B14F-4D97-AF65-F5344CB8AC3E}">
        <p14:creationId xmlns:p14="http://schemas.microsoft.com/office/powerpoint/2010/main" val="3279475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3AFB59-50CA-4489-99E6-3464759C71FA}" type="datetime1">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9BE201-DAA3-4248-90BB-D157F364D15B}" type="datetime1">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30737-68EA-4A18-9556-4EF4BE2DFB0E}" type="datetime1">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7928F-4C26-4EA9-9079-BE3882199771}" type="datetime1">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033DF9-BCAA-44F9-8FAA-1AD715117C2D}" type="datetime1">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99A5ED-0EDC-47BE-BB10-BEF2881600BE}" type="datetime1">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DEE3D4-ED4F-4E2C-A017-B632C6743E41}" type="datetime1">
              <a:rPr lang="en-US" smtClean="0"/>
              <a:t>7/17/2012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0EEAE-E967-443C-9B6C-999A9425441D}" type="datetime1">
              <a:rPr lang="en-US" smtClean="0"/>
              <a:t>7/17/2012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47484-5673-4AFC-B4BB-54DF22A6BF25}" type="datetime1">
              <a:rPr lang="en-US" smtClean="0"/>
              <a:t>7/17/2012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62EB1-5D1A-4409-8369-2376A8B6556F}" type="datetime1">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235555-940F-479A-BFB4-669E39D16465}" type="datetime1">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CBB3B-82E8-4961-AB93-D092E0F0AE61}" type="datetime1">
              <a:rPr lang="en-US" smtClean="0"/>
              <a:t>7/17/2012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FD467-8539-4C68-8397-87CE2AA2A6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peerinstruction4cs.org/" TargetMode="External"/><Relationship Id="rId3" Type="http://schemas.openxmlformats.org/officeDocument/2006/relationships/tags" Target="../tags/tag4.xml"/><Relationship Id="rId7" Type="http://schemas.openxmlformats.org/officeDocument/2006/relationships/image" Target="../media/image1.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1.xml"/><Relationship Id="rId11" Type="http://schemas.openxmlformats.org/officeDocument/2006/relationships/image" Target="../media/image2.png"/><Relationship Id="rId5" Type="http://schemas.openxmlformats.org/officeDocument/2006/relationships/tags" Target="../tags/tag6.xml"/><Relationship Id="rId10" Type="http://schemas.openxmlformats.org/officeDocument/2006/relationships/hyperlink" Target="http://www.peerinstruction4cs.org/2012/03/29/cs1-in-matlab-peer-instruction-materials/" TargetMode="External"/><Relationship Id="rId4" Type="http://schemas.openxmlformats.org/officeDocument/2006/relationships/tags" Target="../tags/tag5.xml"/><Relationship Id="rId9" Type="http://schemas.openxmlformats.org/officeDocument/2006/relationships/hyperlink" Target="http://creativecommons.org/licenses/by-nc-sa/3.0/" TargetMode="Externa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image" Target="../media/image3.jpg"/><Relationship Id="rId18" Type="http://schemas.openxmlformats.org/officeDocument/2006/relationships/image" Target="../media/image8.jpg"/><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notesSlide" Target="../notesSlides/notesSlide2.xml"/><Relationship Id="rId17" Type="http://schemas.openxmlformats.org/officeDocument/2006/relationships/image" Target="../media/image7.jpg"/><Relationship Id="rId2" Type="http://schemas.openxmlformats.org/officeDocument/2006/relationships/tags" Target="../tags/tag14.xml"/><Relationship Id="rId16" Type="http://schemas.openxmlformats.org/officeDocument/2006/relationships/image" Target="../media/image6.jpg"/><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slideLayout" Target="../slideLayouts/slideLayout2.xml"/><Relationship Id="rId5" Type="http://schemas.openxmlformats.org/officeDocument/2006/relationships/tags" Target="../tags/tag17.xml"/><Relationship Id="rId15" Type="http://schemas.openxmlformats.org/officeDocument/2006/relationships/image" Target="../media/image5.jpg"/><Relationship Id="rId10" Type="http://schemas.openxmlformats.org/officeDocument/2006/relationships/tags" Target="../tags/tag22.xml"/><Relationship Id="rId19" Type="http://schemas.openxmlformats.org/officeDocument/2006/relationships/image" Target="../media/image9.jpg"/><Relationship Id="rId4" Type="http://schemas.openxmlformats.org/officeDocument/2006/relationships/tags" Target="../tags/tag16.xml"/><Relationship Id="rId9" Type="http://schemas.openxmlformats.org/officeDocument/2006/relationships/tags" Target="../tags/tag21.xml"/><Relationship Id="rId1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notesSlide" Target="../notesSlides/notesSlide3.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Layout" Target="../slideLayouts/slideLayout2.xml"/><Relationship Id="rId5" Type="http://schemas.openxmlformats.org/officeDocument/2006/relationships/tags" Target="../tags/tag27.xml"/><Relationship Id="rId4" Type="http://schemas.openxmlformats.org/officeDocument/2006/relationships/tags" Target="../tags/tag2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notesSlide" Target="../notesSlides/notesSlide5.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slideLayout" Target="../slideLayouts/slideLayout2.xml"/><Relationship Id="rId5" Type="http://schemas.openxmlformats.org/officeDocument/2006/relationships/tags" Target="../tags/tag34.xml"/><Relationship Id="rId4" Type="http://schemas.openxmlformats.org/officeDocument/2006/relationships/tags" Target="../tags/tag33.xml"/></Relationships>
</file>

<file path=ppt/slides/_rels/slide8.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notesSlide" Target="../notesSlides/notesSlide6.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slideLayout" Target="../slideLayouts/slideLayout2.xml"/><Relationship Id="rId5" Type="http://schemas.openxmlformats.org/officeDocument/2006/relationships/tags" Target="../tags/tag39.xml"/><Relationship Id="rId4" Type="http://schemas.openxmlformats.org/officeDocument/2006/relationships/tags" Target="../tags/tag38.xml"/></Relationships>
</file>

<file path=ppt/slides/_rels/slide9.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notesSlide" Target="../notesSlides/notesSlide7.xml"/><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5" Type="http://schemas.openxmlformats.org/officeDocument/2006/relationships/tags" Target="../tags/tag44.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labwrap.sourceforge.net/surface-plot.png"/>
          <p:cNvPicPr>
            <a:picLocks noChangeAspect="1" noChangeArrowheads="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2819400" y="-2286000"/>
            <a:ext cx="15011400" cy="11353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custDataLst>
              <p:tags r:id="rId2"/>
            </p:custDataLst>
          </p:nvPr>
        </p:nvSpPr>
        <p:spPr>
          <a:xfrm>
            <a:off x="2209800" y="1295400"/>
            <a:ext cx="4419600" cy="2514600"/>
          </a:xfrm>
          <a:solidFill>
            <a:srgbClr val="FFC000"/>
          </a:solidFill>
          <a:ln>
            <a:solidFill>
              <a:schemeClr val="tx1"/>
            </a:solidFill>
          </a:ln>
        </p:spPr>
        <p:txBody>
          <a:bodyPr>
            <a:normAutofit/>
          </a:bodyPr>
          <a:lstStyle/>
          <a:p>
            <a:r>
              <a:rPr lang="en-US" dirty="0" smtClean="0"/>
              <a:t>Introduction to Programming in MATLAB</a:t>
            </a:r>
            <a:endParaRPr lang="en-US" dirty="0"/>
          </a:p>
        </p:txBody>
      </p:sp>
      <p:sp>
        <p:nvSpPr>
          <p:cNvPr id="3" name="Subtitle 2"/>
          <p:cNvSpPr>
            <a:spLocks noGrp="1"/>
          </p:cNvSpPr>
          <p:nvPr>
            <p:ph type="subTitle" idx="1"/>
            <p:custDataLst>
              <p:tags r:id="rId3"/>
            </p:custDataLst>
          </p:nvPr>
        </p:nvSpPr>
        <p:spPr>
          <a:xfrm>
            <a:off x="990600" y="6096000"/>
            <a:ext cx="7391400" cy="838200"/>
          </a:xfrm>
          <a:solidFill>
            <a:schemeClr val="bg1"/>
          </a:solidFill>
          <a:ln>
            <a:solidFill>
              <a:schemeClr val="tx1"/>
            </a:solidFill>
          </a:ln>
        </p:spPr>
        <p:txBody>
          <a:bodyPr>
            <a:normAutofit/>
          </a:bodyPr>
          <a:lstStyle/>
          <a:p>
            <a:r>
              <a:rPr lang="en-US" sz="1400" dirty="0">
                <a:solidFill>
                  <a:srgbClr val="4374B7"/>
                </a:solidFill>
                <a:latin typeface="Helvetica Neue"/>
                <a:cs typeface="Arial" pitchFamily="34" charset="0"/>
              </a:rPr>
              <a:t> </a:t>
            </a:r>
            <a:r>
              <a:rPr lang="en-US" sz="1400" dirty="0">
                <a:solidFill>
                  <a:srgbClr val="000000"/>
                </a:solidFill>
                <a:latin typeface="Helvetica Neue"/>
                <a:cs typeface="Arial" pitchFamily="34" charset="0"/>
              </a:rPr>
              <a:t>Intro. MATLAB Peer Instruction Lecture Slides by </a:t>
            </a:r>
            <a:r>
              <a:rPr lang="en-US" sz="1400" dirty="0">
                <a:solidFill>
                  <a:srgbClr val="4374B7"/>
                </a:solidFill>
                <a:latin typeface="Helvetica Neue"/>
                <a:cs typeface="Arial" pitchFamily="34" charset="0"/>
                <a:hlinkClick r:id="rId8"/>
              </a:rPr>
              <a:t>Dr. Cynthia Lee, UCSD</a:t>
            </a:r>
            <a:r>
              <a:rPr lang="en-US" sz="1400" dirty="0">
                <a:solidFill>
                  <a:srgbClr val="000000"/>
                </a:solidFill>
                <a:latin typeface="Helvetica Neue"/>
                <a:cs typeface="Arial" pitchFamily="34" charset="0"/>
              </a:rPr>
              <a:t> is licensed under a </a:t>
            </a:r>
            <a:r>
              <a:rPr lang="en-US" sz="1400" dirty="0">
                <a:solidFill>
                  <a:srgbClr val="4374B7"/>
                </a:solidFill>
                <a:latin typeface="Helvetica Neue"/>
                <a:cs typeface="Arial" pitchFamily="34" charset="0"/>
                <a:hlinkClick r:id="rId9"/>
              </a:rPr>
              <a:t>Creative Commons Attribution-</a:t>
            </a:r>
            <a:r>
              <a:rPr lang="en-US" sz="1400" dirty="0" err="1">
                <a:solidFill>
                  <a:srgbClr val="4374B7"/>
                </a:solidFill>
                <a:latin typeface="Helvetica Neue"/>
                <a:cs typeface="Arial" pitchFamily="34" charset="0"/>
                <a:hlinkClick r:id="rId9"/>
              </a:rPr>
              <a:t>NonCommercial</a:t>
            </a:r>
            <a:r>
              <a:rPr lang="en-US" sz="1400" dirty="0">
                <a:solidFill>
                  <a:srgbClr val="4374B7"/>
                </a:solidFill>
                <a:latin typeface="Helvetica Neue"/>
                <a:cs typeface="Arial" pitchFamily="34" charset="0"/>
                <a:hlinkClick r:id="rId9"/>
              </a:rPr>
              <a:t>-</a:t>
            </a:r>
            <a:r>
              <a:rPr lang="en-US" sz="1400" dirty="0" err="1">
                <a:solidFill>
                  <a:srgbClr val="4374B7"/>
                </a:solidFill>
                <a:latin typeface="Helvetica Neue"/>
                <a:cs typeface="Arial" pitchFamily="34" charset="0"/>
                <a:hlinkClick r:id="rId9"/>
              </a:rPr>
              <a:t>ShareAlike</a:t>
            </a:r>
            <a:r>
              <a:rPr lang="en-US" sz="1400" dirty="0">
                <a:solidFill>
                  <a:srgbClr val="4374B7"/>
                </a:solidFill>
                <a:latin typeface="Helvetica Neue"/>
                <a:cs typeface="Arial" pitchFamily="34" charset="0"/>
                <a:hlinkClick r:id="rId9"/>
              </a:rPr>
              <a:t> 3.0 </a:t>
            </a:r>
            <a:r>
              <a:rPr lang="en-US" sz="1400" dirty="0" err="1">
                <a:solidFill>
                  <a:srgbClr val="4374B7"/>
                </a:solidFill>
                <a:latin typeface="Helvetica Neue"/>
                <a:cs typeface="Arial" pitchFamily="34" charset="0"/>
                <a:hlinkClick r:id="rId9"/>
              </a:rPr>
              <a:t>Unported</a:t>
            </a:r>
            <a:r>
              <a:rPr lang="en-US" sz="1400" dirty="0">
                <a:solidFill>
                  <a:srgbClr val="4374B7"/>
                </a:solidFill>
                <a:latin typeface="Helvetica Neue"/>
                <a:cs typeface="Arial" pitchFamily="34" charset="0"/>
                <a:hlinkClick r:id="rId9"/>
              </a:rPr>
              <a:t> License</a:t>
            </a:r>
            <a:r>
              <a:rPr lang="en-US" sz="1400" dirty="0">
                <a:solidFill>
                  <a:srgbClr val="000000"/>
                </a:solidFill>
                <a:latin typeface="Helvetica Neue"/>
                <a:cs typeface="Arial" pitchFamily="34" charset="0"/>
              </a:rPr>
              <a:t>.</a:t>
            </a:r>
            <a:r>
              <a:rPr lang="en-US" sz="1400" dirty="0">
                <a:solidFill>
                  <a:schemeClr val="tx1"/>
                </a:solidFill>
                <a:latin typeface="Arial" pitchFamily="34" charset="0"/>
                <a:cs typeface="Arial" pitchFamily="34" charset="0"/>
              </a:rPr>
              <a:t/>
            </a:r>
            <a:br>
              <a:rPr lang="en-US" sz="1400" dirty="0">
                <a:solidFill>
                  <a:schemeClr val="tx1"/>
                </a:solidFill>
                <a:latin typeface="Arial" pitchFamily="34" charset="0"/>
                <a:cs typeface="Arial" pitchFamily="34" charset="0"/>
              </a:rPr>
            </a:br>
            <a:r>
              <a:rPr lang="en-US" sz="1400" dirty="0">
                <a:solidFill>
                  <a:srgbClr val="000000"/>
                </a:solidFill>
                <a:latin typeface="Helvetica Neue"/>
                <a:cs typeface="Arial" pitchFamily="34" charset="0"/>
              </a:rPr>
              <a:t>Based on a work at </a:t>
            </a:r>
            <a:r>
              <a:rPr lang="en-US" sz="1400" dirty="0">
                <a:solidFill>
                  <a:srgbClr val="4374B7"/>
                </a:solidFill>
                <a:latin typeface="Helvetica Neue"/>
                <a:cs typeface="Arial" pitchFamily="34" charset="0"/>
                <a:hlinkClick r:id="rId10"/>
              </a:rPr>
              <a:t>www.peerinstruction4cs.org</a:t>
            </a:r>
            <a:r>
              <a:rPr lang="en-US" sz="1400" dirty="0" smtClean="0">
                <a:solidFill>
                  <a:srgbClr val="000000"/>
                </a:solidFill>
                <a:latin typeface="Helvetica Neue"/>
                <a:cs typeface="Arial" pitchFamily="34" charset="0"/>
              </a:rPr>
              <a:t>.</a:t>
            </a:r>
            <a:endParaRPr lang="en-US" sz="1400" dirty="0" smtClean="0">
              <a:solidFill>
                <a:schemeClr val="tx1"/>
              </a:solidFill>
            </a:endParaRPr>
          </a:p>
        </p:txBody>
      </p:sp>
      <p:sp>
        <p:nvSpPr>
          <p:cNvPr id="9" name="Slide Number Placeholder 8"/>
          <p:cNvSpPr>
            <a:spLocks noGrp="1"/>
          </p:cNvSpPr>
          <p:nvPr>
            <p:ph type="sldNum" sz="quarter" idx="12"/>
            <p:custDataLst>
              <p:tags r:id="rId4"/>
            </p:custDataLst>
          </p:nvPr>
        </p:nvSpPr>
        <p:spPr/>
        <p:txBody>
          <a:bodyPr/>
          <a:lstStyle/>
          <a:p>
            <a:fld id="{3F8FD467-8539-4C68-8397-87CE2AA2A606}" type="slidenum">
              <a:rPr lang="en-US" smtClean="0"/>
              <a:pPr/>
              <a:t>1</a:t>
            </a:fld>
            <a:endParaRPr lang="en-US"/>
          </a:p>
        </p:txBody>
      </p:sp>
      <p:pic>
        <p:nvPicPr>
          <p:cNvPr id="5" name="Picture 2" descr="Creative Commons License">
            <a:hlinkClick r:id="rId9"/>
          </p:cNvPr>
          <p:cNvPicPr>
            <a:picLocks noChangeAspect="1" noChangeArrowheads="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7111181" y="5648325"/>
            <a:ext cx="1270819"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458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p:txBody>
          <a:bodyPr/>
          <a:lstStyle/>
          <a:p>
            <a:r>
              <a:rPr lang="en-US" dirty="0" smtClean="0"/>
              <a:t>LOOPS: </a:t>
            </a:r>
            <a:r>
              <a:rPr lang="en-US" dirty="0" smtClean="0">
                <a:solidFill>
                  <a:schemeClr val="accent5"/>
                </a:solidFill>
              </a:rPr>
              <a:t>ANIMATION WITH LOOPS</a:t>
            </a:r>
            <a:endParaRPr lang="en-US" dirty="0">
              <a:solidFill>
                <a:schemeClr val="accent5"/>
              </a:solidFill>
            </a:endParaRPr>
          </a:p>
        </p:txBody>
      </p:sp>
      <p:sp>
        <p:nvSpPr>
          <p:cNvPr id="6" name="Text Placeholder 5"/>
          <p:cNvSpPr>
            <a:spLocks noGrp="1"/>
          </p:cNvSpPr>
          <p:nvPr>
            <p:ph type="body" idx="1"/>
            <p:custDataLst>
              <p:tags r:id="rId2"/>
            </p:custDataLst>
          </p:nvPr>
        </p:nvSpPr>
        <p:spPr/>
        <p:txBody>
          <a:bodyPr/>
          <a:lstStyle/>
          <a:p>
            <a:endParaRPr lang="en-US" dirty="0"/>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a:t>
            </a:fld>
            <a:endParaRPr lang="en-US"/>
          </a:p>
        </p:txBody>
      </p:sp>
    </p:spTree>
    <p:extLst>
      <p:ext uri="{BB962C8B-B14F-4D97-AF65-F5344CB8AC3E}">
        <p14:creationId xmlns:p14="http://schemas.microsoft.com/office/powerpoint/2010/main" val="371507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52400"/>
            <a:ext cx="8229600" cy="1143000"/>
          </a:xfrm>
        </p:spPr>
        <p:txBody>
          <a:bodyPr>
            <a:normAutofit fontScale="90000"/>
          </a:bodyPr>
          <a:lstStyle/>
          <a:p>
            <a:r>
              <a:rPr lang="en-US" dirty="0" smtClean="0"/>
              <a:t>Write a loop that displays all six bird images in order</a:t>
            </a:r>
            <a:endParaRPr lang="en-US" dirty="0"/>
          </a:p>
        </p:txBody>
      </p:sp>
      <p:sp>
        <p:nvSpPr>
          <p:cNvPr id="3" name="Content Placeholder 2"/>
          <p:cNvSpPr>
            <a:spLocks noGrp="1"/>
          </p:cNvSpPr>
          <p:nvPr>
            <p:ph idx="1"/>
            <p:custDataLst>
              <p:tags r:id="rId2"/>
            </p:custDataLst>
          </p:nvPr>
        </p:nvSpPr>
        <p:spPr>
          <a:xfrm>
            <a:off x="685800" y="1447800"/>
            <a:ext cx="7543800" cy="5181600"/>
          </a:xfrm>
        </p:spPr>
        <p:txBody>
          <a:bodyPr>
            <a:noAutofit/>
          </a:bodyPr>
          <a:lstStyle/>
          <a:p>
            <a:pPr marL="0" indent="0">
              <a:buNone/>
            </a:pPr>
            <a:r>
              <a:rPr lang="en-US" sz="2000" dirty="0" smtClean="0">
                <a:solidFill>
                  <a:schemeClr val="accent5"/>
                </a:solidFill>
                <a:latin typeface="+mj-lt"/>
                <a:cs typeface="Courier New" pitchFamily="49" charset="0"/>
              </a:rPr>
              <a:t>% script: </a:t>
            </a:r>
            <a:r>
              <a:rPr lang="en-US" sz="2000" dirty="0" err="1" smtClean="0">
                <a:solidFill>
                  <a:schemeClr val="accent5"/>
                </a:solidFill>
                <a:latin typeface="+mj-lt"/>
                <a:cs typeface="Courier New" pitchFamily="49" charset="0"/>
              </a:rPr>
              <a:t>AnimateBird</a:t>
            </a:r>
            <a:endParaRPr lang="en-US" sz="2000" dirty="0" smtClean="0">
              <a:solidFill>
                <a:schemeClr val="accent5"/>
              </a:solidFill>
              <a:latin typeface="+mj-lt"/>
              <a:cs typeface="Courier New" pitchFamily="49" charset="0"/>
            </a:endParaRPr>
          </a:p>
          <a:p>
            <a:pPr marL="0" indent="0">
              <a:buNone/>
            </a:pPr>
            <a:r>
              <a:rPr lang="en-US" sz="2000" dirty="0" smtClean="0">
                <a:latin typeface="+mj-lt"/>
                <a:cs typeface="Courier New" pitchFamily="49" charset="0"/>
              </a:rPr>
              <a:t>bird1 = </a:t>
            </a:r>
            <a:r>
              <a:rPr lang="en-US" sz="2000" dirty="0" err="1" smtClean="0">
                <a:cs typeface="Courier New" pitchFamily="49" charset="0"/>
              </a:rPr>
              <a:t>imread</a:t>
            </a:r>
            <a:r>
              <a:rPr lang="en-US" sz="2000" dirty="0" smtClean="0">
                <a:cs typeface="Courier New" pitchFamily="49" charset="0"/>
              </a:rPr>
              <a:t>(‘bird1.jpg’);</a:t>
            </a:r>
          </a:p>
          <a:p>
            <a:pPr marL="0" indent="0">
              <a:buNone/>
            </a:pPr>
            <a:r>
              <a:rPr lang="en-US" sz="2000" dirty="0" smtClean="0">
                <a:cs typeface="Courier New" pitchFamily="49" charset="0"/>
              </a:rPr>
              <a:t>bird2 = </a:t>
            </a:r>
            <a:r>
              <a:rPr lang="en-US" sz="2000" dirty="0" err="1" smtClean="0">
                <a:cs typeface="Courier New" pitchFamily="49" charset="0"/>
              </a:rPr>
              <a:t>imread</a:t>
            </a:r>
            <a:r>
              <a:rPr lang="en-US" sz="2000" dirty="0" smtClean="0">
                <a:cs typeface="Courier New" pitchFamily="49" charset="0"/>
              </a:rPr>
              <a:t>(‘bird2.jpg’);</a:t>
            </a:r>
          </a:p>
          <a:p>
            <a:pPr marL="0" indent="0">
              <a:buNone/>
            </a:pPr>
            <a:r>
              <a:rPr lang="en-US" sz="2000" dirty="0" smtClean="0">
                <a:cs typeface="Courier New" pitchFamily="49" charset="0"/>
              </a:rPr>
              <a:t>bird3 = </a:t>
            </a:r>
            <a:r>
              <a:rPr lang="en-US" sz="2000" dirty="0" err="1" smtClean="0">
                <a:cs typeface="Courier New" pitchFamily="49" charset="0"/>
              </a:rPr>
              <a:t>imread</a:t>
            </a:r>
            <a:r>
              <a:rPr lang="en-US" sz="2000" dirty="0" smtClean="0">
                <a:cs typeface="Courier New" pitchFamily="49" charset="0"/>
              </a:rPr>
              <a:t>(‘bird3.jpg’);</a:t>
            </a:r>
          </a:p>
          <a:p>
            <a:pPr marL="0" indent="0">
              <a:buNone/>
            </a:pPr>
            <a:r>
              <a:rPr lang="en-US" sz="2000" dirty="0" smtClean="0">
                <a:cs typeface="Courier New" pitchFamily="49" charset="0"/>
              </a:rPr>
              <a:t>bird4 = </a:t>
            </a:r>
            <a:r>
              <a:rPr lang="en-US" sz="2000" dirty="0" err="1" smtClean="0">
                <a:cs typeface="Courier New" pitchFamily="49" charset="0"/>
              </a:rPr>
              <a:t>imread</a:t>
            </a:r>
            <a:r>
              <a:rPr lang="en-US" sz="2000" dirty="0" smtClean="0">
                <a:cs typeface="Courier New" pitchFamily="49" charset="0"/>
              </a:rPr>
              <a:t>(‘bird4.jpg’);</a:t>
            </a:r>
          </a:p>
          <a:p>
            <a:pPr marL="0" indent="0">
              <a:buNone/>
            </a:pPr>
            <a:r>
              <a:rPr lang="en-US" sz="2000" dirty="0" smtClean="0">
                <a:cs typeface="Courier New" pitchFamily="49" charset="0"/>
              </a:rPr>
              <a:t>bird5 = </a:t>
            </a:r>
            <a:r>
              <a:rPr lang="en-US" sz="2000" dirty="0" err="1" smtClean="0">
                <a:cs typeface="Courier New" pitchFamily="49" charset="0"/>
              </a:rPr>
              <a:t>imread</a:t>
            </a:r>
            <a:r>
              <a:rPr lang="en-US" sz="2000" dirty="0" smtClean="0">
                <a:cs typeface="Courier New" pitchFamily="49" charset="0"/>
              </a:rPr>
              <a:t>(‘bird5.jpg’);</a:t>
            </a:r>
          </a:p>
          <a:p>
            <a:pPr marL="0" indent="0">
              <a:buNone/>
            </a:pPr>
            <a:r>
              <a:rPr lang="en-US" sz="2000" dirty="0" smtClean="0">
                <a:cs typeface="Courier New" pitchFamily="49" charset="0"/>
              </a:rPr>
              <a:t>bird6 = </a:t>
            </a:r>
            <a:r>
              <a:rPr lang="en-US" sz="2000" dirty="0" err="1" smtClean="0">
                <a:cs typeface="Courier New" pitchFamily="49" charset="0"/>
              </a:rPr>
              <a:t>imread</a:t>
            </a:r>
            <a:r>
              <a:rPr lang="en-US" sz="2000" dirty="0" smtClean="0">
                <a:cs typeface="Courier New" pitchFamily="49" charset="0"/>
              </a:rPr>
              <a:t>(‘bird6.jpg’);</a:t>
            </a:r>
            <a:endParaRPr lang="en-US" sz="2000" dirty="0" smtClean="0">
              <a:latin typeface="+mj-lt"/>
              <a:cs typeface="Courier New" pitchFamily="49" charset="0"/>
            </a:endParaRPr>
          </a:p>
          <a:p>
            <a:pPr marL="0" indent="0">
              <a:buNone/>
            </a:pPr>
            <a:r>
              <a:rPr lang="en-US" sz="2000" dirty="0" smtClean="0">
                <a:latin typeface="+mj-lt"/>
                <a:cs typeface="Courier New" pitchFamily="49" charset="0"/>
              </a:rPr>
              <a:t>birds = cat(</a:t>
            </a:r>
            <a:r>
              <a:rPr lang="en-US" sz="2000" b="1" dirty="0" smtClean="0">
                <a:solidFill>
                  <a:schemeClr val="accent5"/>
                </a:solidFill>
                <a:latin typeface="+mj-lt"/>
                <a:cs typeface="Courier New" pitchFamily="49" charset="0"/>
              </a:rPr>
              <a:t>4</a:t>
            </a:r>
            <a:r>
              <a:rPr lang="en-US" sz="2000" dirty="0" smtClean="0">
                <a:latin typeface="+mj-lt"/>
                <a:cs typeface="Courier New" pitchFamily="49" charset="0"/>
              </a:rPr>
              <a:t>,bird1,bird2,bird3,bird4,bird5,bird6);</a:t>
            </a:r>
          </a:p>
          <a:p>
            <a:pPr marL="0" indent="0">
              <a:buNone/>
            </a:pPr>
            <a:endParaRPr lang="en-US" sz="2000" dirty="0" smtClean="0">
              <a:latin typeface="+mj-lt"/>
              <a:cs typeface="Courier New" pitchFamily="49" charset="0"/>
            </a:endParaRPr>
          </a:p>
          <a:p>
            <a:pPr marL="0" indent="0">
              <a:buNone/>
            </a:pPr>
            <a:r>
              <a:rPr lang="en-US" sz="2000" dirty="0" smtClean="0">
                <a:latin typeface="+mj-lt"/>
                <a:cs typeface="Courier New" pitchFamily="49" charset="0"/>
              </a:rPr>
              <a:t>for </a:t>
            </a:r>
            <a:r>
              <a:rPr lang="en-US" sz="2000" dirty="0" err="1" smtClean="0">
                <a:latin typeface="+mj-lt"/>
                <a:cs typeface="Courier New" pitchFamily="49" charset="0"/>
              </a:rPr>
              <a:t>i</a:t>
            </a:r>
            <a:r>
              <a:rPr lang="en-US" sz="2000" dirty="0" smtClean="0">
                <a:latin typeface="+mj-lt"/>
                <a:cs typeface="Courier New" pitchFamily="49" charset="0"/>
              </a:rPr>
              <a:t> = 1:6</a:t>
            </a:r>
          </a:p>
          <a:p>
            <a:pPr marL="0" indent="0">
              <a:buNone/>
            </a:pPr>
            <a:r>
              <a:rPr lang="en-US" sz="2000" dirty="0" smtClean="0">
                <a:latin typeface="+mj-lt"/>
                <a:cs typeface="Courier New" pitchFamily="49" charset="0"/>
              </a:rPr>
              <a:t>    </a:t>
            </a:r>
            <a:r>
              <a:rPr lang="en-US" sz="2000" dirty="0" err="1" smtClean="0">
                <a:latin typeface="+mj-lt"/>
                <a:cs typeface="Courier New" pitchFamily="49" charset="0"/>
              </a:rPr>
              <a:t>imshow</a:t>
            </a:r>
            <a:r>
              <a:rPr lang="en-US" sz="2000" dirty="0" smtClean="0">
                <a:latin typeface="+mj-lt"/>
                <a:cs typeface="Courier New" pitchFamily="49" charset="0"/>
              </a:rPr>
              <a:t>(birds(:,:,:,</a:t>
            </a:r>
            <a:r>
              <a:rPr lang="en-US" sz="2000" b="1" dirty="0" err="1" smtClean="0">
                <a:solidFill>
                  <a:schemeClr val="accent5"/>
                </a:solidFill>
                <a:latin typeface="+mj-lt"/>
                <a:cs typeface="Courier New" pitchFamily="49" charset="0"/>
              </a:rPr>
              <a:t>i</a:t>
            </a:r>
            <a:r>
              <a:rPr lang="en-US" sz="2000" dirty="0" smtClean="0">
                <a:latin typeface="+mj-lt"/>
                <a:cs typeface="Courier New" pitchFamily="49" charset="0"/>
              </a:rPr>
              <a:t>));</a:t>
            </a:r>
          </a:p>
          <a:p>
            <a:pPr marL="0" indent="0">
              <a:buNone/>
            </a:pPr>
            <a:r>
              <a:rPr lang="en-US" sz="2000" dirty="0" smtClean="0">
                <a:latin typeface="+mj-lt"/>
                <a:cs typeface="Courier New" pitchFamily="49" charset="0"/>
              </a:rPr>
              <a:t>    </a:t>
            </a:r>
            <a:r>
              <a:rPr lang="en-US" sz="2000" dirty="0" err="1" smtClean="0">
                <a:latin typeface="+mj-lt"/>
                <a:cs typeface="Courier New" pitchFamily="49" charset="0"/>
              </a:rPr>
              <a:t>drawnow</a:t>
            </a:r>
            <a:r>
              <a:rPr lang="en-US" sz="2000" dirty="0" smtClean="0">
                <a:latin typeface="+mj-lt"/>
                <a:cs typeface="Courier New" pitchFamily="49" charset="0"/>
              </a:rPr>
              <a:t>;</a:t>
            </a:r>
          </a:p>
          <a:p>
            <a:pPr marL="0" indent="0">
              <a:buNone/>
            </a:pPr>
            <a:r>
              <a:rPr lang="en-US" sz="2000" dirty="0" smtClean="0">
                <a:latin typeface="+mj-lt"/>
                <a:cs typeface="Courier New" pitchFamily="49" charset="0"/>
              </a:rPr>
              <a:t>end</a:t>
            </a:r>
          </a:p>
          <a:p>
            <a:pPr marL="0" indent="0">
              <a:buNone/>
            </a:pPr>
            <a:endParaRPr lang="en-US" sz="2200" dirty="0">
              <a:latin typeface="Courier New" pitchFamily="49" charset="0"/>
              <a:cs typeface="Courier New" pitchFamily="49" charset="0"/>
            </a:endParaRP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3</a:t>
            </a:fld>
            <a:endParaRPr lang="en-US"/>
          </a:p>
        </p:txBody>
      </p:sp>
    </p:spTree>
    <p:extLst>
      <p:ext uri="{BB962C8B-B14F-4D97-AF65-F5344CB8AC3E}">
        <p14:creationId xmlns:p14="http://schemas.microsoft.com/office/powerpoint/2010/main" val="367196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custDataLst>
              <p:tags r:id="rId1"/>
            </p:custDataLst>
          </p:nvPr>
        </p:nvPicPr>
        <p:blipFill>
          <a:blip r:embed="rId13">
            <a:extLst>
              <a:ext uri="{28A0092B-C50C-407E-A947-70E740481C1C}">
                <a14:useLocalDpi xmlns:a14="http://schemas.microsoft.com/office/drawing/2010/main" val="0"/>
              </a:ext>
            </a:extLst>
          </a:blip>
          <a:stretch>
            <a:fillRect/>
          </a:stretch>
        </p:blipFill>
        <p:spPr>
          <a:xfrm>
            <a:off x="1447800" y="771525"/>
            <a:ext cx="1743075" cy="1895475"/>
          </a:xfrm>
        </p:spPr>
      </p:pic>
      <p:pic>
        <p:nvPicPr>
          <p:cNvPr id="6" name="Picture 5"/>
          <p:cNvPicPr>
            <a:picLocks noChangeAspect="1"/>
          </p:cNvPicPr>
          <p:nvPr>
            <p:custDataLst>
              <p:tags r:id="rId2"/>
            </p:custDataLst>
          </p:nvPr>
        </p:nvPicPr>
        <p:blipFill>
          <a:blip r:embed="rId14">
            <a:extLst>
              <a:ext uri="{28A0092B-C50C-407E-A947-70E740481C1C}">
                <a14:useLocalDpi xmlns:a14="http://schemas.microsoft.com/office/drawing/2010/main" val="0"/>
              </a:ext>
            </a:extLst>
          </a:blip>
          <a:stretch>
            <a:fillRect/>
          </a:stretch>
        </p:blipFill>
        <p:spPr>
          <a:xfrm>
            <a:off x="2362200" y="4657725"/>
            <a:ext cx="1743075" cy="1895475"/>
          </a:xfrm>
          <a:prstGeom prst="rect">
            <a:avLst/>
          </a:prstGeom>
        </p:spPr>
      </p:pic>
      <p:pic>
        <p:nvPicPr>
          <p:cNvPr id="7" name="Picture 6"/>
          <p:cNvPicPr>
            <a:picLocks noChangeAspect="1"/>
          </p:cNvPicPr>
          <p:nvPr>
            <p:custDataLst>
              <p:tags r:id="rId3"/>
            </p:custDataLst>
          </p:nvPr>
        </p:nvPicPr>
        <p:blipFill>
          <a:blip r:embed="rId15">
            <a:extLst>
              <a:ext uri="{28A0092B-C50C-407E-A947-70E740481C1C}">
                <a14:useLocalDpi xmlns:a14="http://schemas.microsoft.com/office/drawing/2010/main" val="0"/>
              </a:ext>
            </a:extLst>
          </a:blip>
          <a:stretch>
            <a:fillRect/>
          </a:stretch>
        </p:blipFill>
        <p:spPr>
          <a:xfrm>
            <a:off x="-2133600" y="0"/>
            <a:ext cx="1743075" cy="1895475"/>
          </a:xfrm>
          <a:prstGeom prst="rect">
            <a:avLst/>
          </a:prstGeom>
        </p:spPr>
      </p:pic>
      <p:pic>
        <p:nvPicPr>
          <p:cNvPr id="8" name="Picture 7"/>
          <p:cNvPicPr>
            <a:picLocks noChangeAspect="1"/>
          </p:cNvPicPr>
          <p:nvPr>
            <p:custDataLst>
              <p:tags r:id="rId4"/>
            </p:custDataLst>
          </p:nvPr>
        </p:nvPicPr>
        <p:blipFill>
          <a:blip r:embed="rId16">
            <a:extLst>
              <a:ext uri="{28A0092B-C50C-407E-A947-70E740481C1C}">
                <a14:useLocalDpi xmlns:a14="http://schemas.microsoft.com/office/drawing/2010/main" val="0"/>
              </a:ext>
            </a:extLst>
          </a:blip>
          <a:stretch>
            <a:fillRect/>
          </a:stretch>
        </p:blipFill>
        <p:spPr>
          <a:xfrm>
            <a:off x="-2110097" y="2371725"/>
            <a:ext cx="1743075" cy="1895475"/>
          </a:xfrm>
          <a:prstGeom prst="rect">
            <a:avLst/>
          </a:prstGeom>
        </p:spPr>
      </p:pic>
      <p:pic>
        <p:nvPicPr>
          <p:cNvPr id="9" name="Picture 8"/>
          <p:cNvPicPr>
            <a:picLocks noChangeAspect="1"/>
          </p:cNvPicPr>
          <p:nvPr>
            <p:custDataLst>
              <p:tags r:id="rId5"/>
            </p:custDataLst>
          </p:nvPr>
        </p:nvPicPr>
        <p:blipFill>
          <a:blip r:embed="rId17">
            <a:extLst>
              <a:ext uri="{28A0092B-C50C-407E-A947-70E740481C1C}">
                <a14:useLocalDpi xmlns:a14="http://schemas.microsoft.com/office/drawing/2010/main" val="0"/>
              </a:ext>
            </a:extLst>
          </a:blip>
          <a:stretch>
            <a:fillRect/>
          </a:stretch>
        </p:blipFill>
        <p:spPr>
          <a:xfrm>
            <a:off x="152400" y="4581525"/>
            <a:ext cx="1743075" cy="1895475"/>
          </a:xfrm>
          <a:prstGeom prst="rect">
            <a:avLst/>
          </a:prstGeom>
        </p:spPr>
      </p:pic>
      <p:pic>
        <p:nvPicPr>
          <p:cNvPr id="10" name="Picture 9"/>
          <p:cNvPicPr>
            <a:picLocks noChangeAspect="1"/>
          </p:cNvPicPr>
          <p:nvPr>
            <p:custDataLst>
              <p:tags r:id="rId6"/>
            </p:custDataLst>
          </p:nvPr>
        </p:nvPicPr>
        <p:blipFill>
          <a:blip r:embed="rId18">
            <a:extLst>
              <a:ext uri="{28A0092B-C50C-407E-A947-70E740481C1C}">
                <a14:useLocalDpi xmlns:a14="http://schemas.microsoft.com/office/drawing/2010/main" val="0"/>
              </a:ext>
            </a:extLst>
          </a:blip>
          <a:stretch>
            <a:fillRect/>
          </a:stretch>
        </p:blipFill>
        <p:spPr>
          <a:xfrm>
            <a:off x="-2095583" y="4648200"/>
            <a:ext cx="1743075" cy="1895475"/>
          </a:xfrm>
          <a:prstGeom prst="rect">
            <a:avLst/>
          </a:prstGeom>
        </p:spPr>
      </p:pic>
      <p:pic>
        <p:nvPicPr>
          <p:cNvPr id="11" name="Picture 10"/>
          <p:cNvPicPr>
            <a:picLocks noChangeAspect="1"/>
          </p:cNvPicPr>
          <p:nvPr>
            <p:custDataLst>
              <p:tags r:id="rId7"/>
            </p:custDataLst>
          </p:nvPr>
        </p:nvPicPr>
        <p:blipFill>
          <a:blip r:embed="rId19">
            <a:extLst>
              <a:ext uri="{28A0092B-C50C-407E-A947-70E740481C1C}">
                <a14:useLocalDpi xmlns:a14="http://schemas.microsoft.com/office/drawing/2010/main" val="0"/>
              </a:ext>
            </a:extLst>
          </a:blip>
          <a:stretch>
            <a:fillRect/>
          </a:stretch>
        </p:blipFill>
        <p:spPr>
          <a:xfrm>
            <a:off x="4648200" y="1176222"/>
            <a:ext cx="6677025" cy="5000625"/>
          </a:xfrm>
          <a:prstGeom prst="rect">
            <a:avLst/>
          </a:prstGeom>
        </p:spPr>
      </p:pic>
      <p:sp>
        <p:nvSpPr>
          <p:cNvPr id="2" name="Title 1"/>
          <p:cNvSpPr>
            <a:spLocks noGrp="1"/>
          </p:cNvSpPr>
          <p:nvPr>
            <p:ph type="title"/>
            <p:custDataLst>
              <p:tags r:id="rId8"/>
            </p:custDataLst>
          </p:nvPr>
        </p:nvSpPr>
        <p:spPr/>
        <p:txBody>
          <a:bodyPr>
            <a:normAutofit/>
          </a:bodyPr>
          <a:lstStyle/>
          <a:p>
            <a:r>
              <a:rPr lang="en-US" dirty="0" smtClean="0"/>
              <a:t>[NOT A SLIDE: raw images]</a:t>
            </a:r>
            <a:endParaRPr lang="en-US" dirty="0"/>
          </a:p>
        </p:txBody>
      </p:sp>
      <p:sp>
        <p:nvSpPr>
          <p:cNvPr id="4" name="Slide Number Placeholder 3"/>
          <p:cNvSpPr>
            <a:spLocks noGrp="1"/>
          </p:cNvSpPr>
          <p:nvPr>
            <p:ph type="sldNum" sz="quarter" idx="12"/>
            <p:custDataLst>
              <p:tags r:id="rId9"/>
            </p:custDataLst>
          </p:nvPr>
        </p:nvSpPr>
        <p:spPr/>
        <p:txBody>
          <a:bodyPr/>
          <a:lstStyle/>
          <a:p>
            <a:fld id="{3F8FD467-8539-4C68-8397-87CE2AA2A606}" type="slidenum">
              <a:rPr lang="en-US" smtClean="0"/>
              <a:pPr/>
              <a:t>4</a:t>
            </a:fld>
            <a:endParaRPr lang="en-US"/>
          </a:p>
        </p:txBody>
      </p:sp>
      <p:sp>
        <p:nvSpPr>
          <p:cNvPr id="12" name="Rectangle 11"/>
          <p:cNvSpPr/>
          <p:nvPr>
            <p:custDataLst>
              <p:tags r:id="rId10"/>
            </p:custDataLst>
          </p:nvPr>
        </p:nvSpPr>
        <p:spPr>
          <a:xfrm>
            <a:off x="381000" y="2964426"/>
            <a:ext cx="4145373" cy="2308324"/>
          </a:xfrm>
          <a:prstGeom prst="rect">
            <a:avLst/>
          </a:prstGeom>
        </p:spPr>
        <p:txBody>
          <a:bodyPr wrap="square">
            <a:spAutoFit/>
          </a:bodyPr>
          <a:lstStyle/>
          <a:p>
            <a:r>
              <a:rPr lang="en-US" i="1" dirty="0" smtClean="0"/>
              <a:t>This is a container for these image files from the example. </a:t>
            </a:r>
            <a:r>
              <a:rPr lang="en-US" b="1" i="1" dirty="0" smtClean="0"/>
              <a:t>Please </a:t>
            </a:r>
            <a:r>
              <a:rPr lang="en-US" b="1" i="1" dirty="0"/>
              <a:t>use your </a:t>
            </a:r>
            <a:r>
              <a:rPr lang="en-US" b="1" i="1" dirty="0" smtClean="0"/>
              <a:t>own NOT these</a:t>
            </a:r>
            <a:r>
              <a:rPr lang="en-US" i="1" dirty="0" smtClean="0"/>
              <a:t>! And then you would </a:t>
            </a:r>
            <a:r>
              <a:rPr lang="en-US" b="1" i="1" dirty="0" smtClean="0"/>
              <a:t>change the text of the slides in this lecture to have filenames that make sense for YOUR example.</a:t>
            </a:r>
            <a:r>
              <a:rPr lang="en-US" i="1" dirty="0" smtClean="0"/>
              <a:t> But </a:t>
            </a:r>
            <a:r>
              <a:rPr lang="en-US" i="1" dirty="0"/>
              <a:t>these give you an idea of what kind/size images I was using for this example.</a:t>
            </a:r>
            <a:endParaRPr lang="en-US" dirty="0"/>
          </a:p>
        </p:txBody>
      </p:sp>
    </p:spTree>
    <p:extLst>
      <p:ext uri="{BB962C8B-B14F-4D97-AF65-F5344CB8AC3E}">
        <p14:creationId xmlns:p14="http://schemas.microsoft.com/office/powerpoint/2010/main" val="3895630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76200"/>
            <a:ext cx="8229600" cy="1143000"/>
          </a:xfrm>
        </p:spPr>
        <p:txBody>
          <a:bodyPr>
            <a:normAutofit fontScale="90000"/>
          </a:bodyPr>
          <a:lstStyle/>
          <a:p>
            <a:r>
              <a:rPr lang="en-US" dirty="0" err="1" smtClean="0">
                <a:solidFill>
                  <a:schemeClr val="accent2"/>
                </a:solidFill>
              </a:rPr>
              <a:t>Greenscreen</a:t>
            </a:r>
            <a:r>
              <a:rPr lang="en-US" dirty="0" smtClean="0">
                <a:solidFill>
                  <a:schemeClr val="accent2"/>
                </a:solidFill>
              </a:rPr>
              <a:t> </a:t>
            </a:r>
            <a:r>
              <a:rPr lang="en-US" dirty="0" smtClean="0"/>
              <a:t>a small image (bird) onto a large background (Zion Natl. Park)</a:t>
            </a:r>
            <a:endParaRPr lang="en-US" dirty="0"/>
          </a:p>
        </p:txBody>
      </p:sp>
      <p:sp>
        <p:nvSpPr>
          <p:cNvPr id="3" name="Content Placeholder 2"/>
          <p:cNvSpPr>
            <a:spLocks noGrp="1"/>
          </p:cNvSpPr>
          <p:nvPr>
            <p:ph idx="1"/>
            <p:custDataLst>
              <p:tags r:id="rId2"/>
            </p:custDataLst>
          </p:nvPr>
        </p:nvSpPr>
        <p:spPr>
          <a:xfrm>
            <a:off x="152400" y="1066800"/>
            <a:ext cx="8991600" cy="5181600"/>
          </a:xfrm>
        </p:spPr>
        <p:txBody>
          <a:bodyPr>
            <a:noAutofit/>
          </a:bodyPr>
          <a:lstStyle/>
          <a:p>
            <a:pPr marL="0" indent="0">
              <a:buNone/>
            </a:pPr>
            <a:r>
              <a:rPr lang="en-US" sz="1800" dirty="0" smtClean="0">
                <a:cs typeface="Times New Roman" pitchFamily="18" charset="0"/>
              </a:rPr>
              <a:t>function [</a:t>
            </a:r>
            <a:r>
              <a:rPr lang="en-US" sz="1800" dirty="0" err="1" smtClean="0">
                <a:cs typeface="Times New Roman" pitchFamily="18" charset="0"/>
              </a:rPr>
              <a:t>zion</a:t>
            </a:r>
            <a:r>
              <a:rPr lang="en-US" sz="1800" dirty="0" smtClean="0">
                <a:cs typeface="Times New Roman" pitchFamily="18" charset="0"/>
              </a:rPr>
              <a:t>] = </a:t>
            </a:r>
            <a:r>
              <a:rPr lang="en-US" sz="1800" dirty="0" err="1" smtClean="0">
                <a:cs typeface="Times New Roman" pitchFamily="18" charset="0"/>
              </a:rPr>
              <a:t>PasteBirdonBackground</a:t>
            </a:r>
            <a:r>
              <a:rPr lang="en-US" sz="1800" dirty="0" smtClean="0">
                <a:cs typeface="Times New Roman" pitchFamily="18" charset="0"/>
              </a:rPr>
              <a:t>(</a:t>
            </a:r>
            <a:r>
              <a:rPr lang="en-US" sz="1800" dirty="0" err="1" smtClean="0">
                <a:cs typeface="Times New Roman" pitchFamily="18" charset="0"/>
              </a:rPr>
              <a:t>bird,zion</a:t>
            </a:r>
            <a:r>
              <a:rPr lang="en-US" sz="1800" dirty="0" smtClean="0">
                <a:cs typeface="Times New Roman" pitchFamily="18" charset="0"/>
              </a:rPr>
              <a:t>)</a:t>
            </a:r>
          </a:p>
          <a:p>
            <a:pPr marL="0" indent="0">
              <a:buNone/>
            </a:pPr>
            <a:endParaRPr lang="en-US" sz="1800" dirty="0" smtClean="0">
              <a:cs typeface="Times New Roman" pitchFamily="18" charset="0"/>
            </a:endParaRPr>
          </a:p>
          <a:p>
            <a:pPr marL="0" indent="0">
              <a:buNone/>
            </a:pPr>
            <a:r>
              <a:rPr lang="en-US" sz="1800" dirty="0" smtClean="0">
                <a:solidFill>
                  <a:schemeClr val="accent5"/>
                </a:solidFill>
                <a:cs typeface="Times New Roman" pitchFamily="18" charset="0"/>
              </a:rPr>
              <a:t>% create a white canvas the size of the background</a:t>
            </a:r>
          </a:p>
          <a:p>
            <a:pPr marL="0" indent="0">
              <a:buNone/>
            </a:pPr>
            <a:r>
              <a:rPr lang="en-US" sz="1800" dirty="0" err="1" smtClean="0">
                <a:cs typeface="Times New Roman" pitchFamily="18" charset="0"/>
              </a:rPr>
              <a:t>largecanvas</a:t>
            </a:r>
            <a:r>
              <a:rPr lang="en-US" sz="1800" dirty="0" smtClean="0">
                <a:cs typeface="Times New Roman" pitchFamily="18" charset="0"/>
              </a:rPr>
              <a:t> = uint8(zeros(size(</a:t>
            </a:r>
            <a:r>
              <a:rPr lang="en-US" sz="1800" dirty="0" err="1" smtClean="0">
                <a:cs typeface="Times New Roman" pitchFamily="18" charset="0"/>
              </a:rPr>
              <a:t>zion</a:t>
            </a:r>
            <a:r>
              <a:rPr lang="en-US" sz="1800" dirty="0" smtClean="0">
                <a:cs typeface="Times New Roman" pitchFamily="18" charset="0"/>
              </a:rPr>
              <a:t>)));  </a:t>
            </a:r>
            <a:r>
              <a:rPr lang="en-US" sz="1800" dirty="0" smtClean="0">
                <a:solidFill>
                  <a:schemeClr val="accent5"/>
                </a:solidFill>
                <a:cs typeface="Times New Roman" pitchFamily="18" charset="0"/>
              </a:rPr>
              <a:t>% canvas is all black, same size as </a:t>
            </a:r>
            <a:r>
              <a:rPr lang="en-US" sz="1800" dirty="0" err="1" smtClean="0">
                <a:solidFill>
                  <a:schemeClr val="accent5"/>
                </a:solidFill>
                <a:cs typeface="Times New Roman" pitchFamily="18" charset="0"/>
              </a:rPr>
              <a:t>zion</a:t>
            </a:r>
            <a:r>
              <a:rPr lang="en-US" sz="1800" dirty="0" smtClean="0">
                <a:solidFill>
                  <a:schemeClr val="accent5"/>
                </a:solidFill>
                <a:cs typeface="Times New Roman" pitchFamily="18" charset="0"/>
              </a:rPr>
              <a:t> image</a:t>
            </a:r>
          </a:p>
          <a:p>
            <a:pPr marL="0" indent="0">
              <a:buNone/>
            </a:pPr>
            <a:r>
              <a:rPr lang="en-US" sz="1800" dirty="0" err="1" smtClean="0">
                <a:cs typeface="Times New Roman" pitchFamily="18" charset="0"/>
              </a:rPr>
              <a:t>largecanvas</a:t>
            </a:r>
            <a:r>
              <a:rPr lang="en-US" sz="1800" dirty="0" smtClean="0">
                <a:cs typeface="Times New Roman" pitchFamily="18" charset="0"/>
              </a:rPr>
              <a:t> = 255-largecanvas;    </a:t>
            </a:r>
            <a:r>
              <a:rPr lang="en-US" sz="1800" dirty="0" smtClean="0">
                <a:solidFill>
                  <a:schemeClr val="accent5"/>
                </a:solidFill>
                <a:cs typeface="Times New Roman" pitchFamily="18" charset="0"/>
              </a:rPr>
              <a:t>% change to all white</a:t>
            </a:r>
          </a:p>
          <a:p>
            <a:pPr marL="0" indent="0">
              <a:buNone/>
            </a:pPr>
            <a:endParaRPr lang="en-US" sz="1800" dirty="0" smtClean="0">
              <a:solidFill>
                <a:schemeClr val="accent5"/>
              </a:solidFill>
              <a:cs typeface="Times New Roman" pitchFamily="18" charset="0"/>
            </a:endParaRPr>
          </a:p>
          <a:p>
            <a:pPr marL="0" indent="0">
              <a:buNone/>
            </a:pPr>
            <a:r>
              <a:rPr lang="en-US" sz="1800" dirty="0" smtClean="0">
                <a:solidFill>
                  <a:schemeClr val="accent5"/>
                </a:solidFill>
                <a:cs typeface="Times New Roman" pitchFamily="18" charset="0"/>
              </a:rPr>
              <a:t>% paste the bird into the top left corner of the canvas</a:t>
            </a:r>
          </a:p>
          <a:p>
            <a:pPr marL="0" indent="0">
              <a:buNone/>
            </a:pPr>
            <a:r>
              <a:rPr lang="en-US" sz="1800" dirty="0" smtClean="0">
                <a:cs typeface="Times New Roman" pitchFamily="18" charset="0"/>
              </a:rPr>
              <a:t>          </a:t>
            </a:r>
            <a:r>
              <a:rPr lang="en-US" sz="1800" dirty="0" smtClean="0">
                <a:solidFill>
                  <a:schemeClr val="accent2"/>
                </a:solidFill>
                <a:cs typeface="Times New Roman" pitchFamily="18" charset="0"/>
              </a:rPr>
              <a:t>??????</a:t>
            </a:r>
          </a:p>
          <a:p>
            <a:pPr marL="0" indent="0">
              <a:buNone/>
            </a:pPr>
            <a:endParaRPr lang="en-US" sz="1800" dirty="0" smtClean="0">
              <a:solidFill>
                <a:schemeClr val="accent5"/>
              </a:solidFill>
              <a:cs typeface="Times New Roman" pitchFamily="18" charset="0"/>
            </a:endParaRPr>
          </a:p>
          <a:p>
            <a:pPr marL="0" indent="0">
              <a:buNone/>
            </a:pPr>
            <a:r>
              <a:rPr lang="en-US" sz="1800" dirty="0" smtClean="0">
                <a:solidFill>
                  <a:schemeClr val="accent5"/>
                </a:solidFill>
                <a:cs typeface="Times New Roman" pitchFamily="18" charset="0"/>
              </a:rPr>
              <a:t>% select only the bird part of the canvas</a:t>
            </a:r>
          </a:p>
          <a:p>
            <a:pPr marL="0" indent="0">
              <a:buNone/>
            </a:pPr>
            <a:r>
              <a:rPr lang="en-US" sz="1800" dirty="0" smtClean="0">
                <a:cs typeface="Times New Roman" pitchFamily="18" charset="0"/>
              </a:rPr>
              <a:t>filter = </a:t>
            </a:r>
            <a:r>
              <a:rPr lang="en-US" sz="1800" dirty="0" err="1" smtClean="0">
                <a:cs typeface="Times New Roman" pitchFamily="18" charset="0"/>
              </a:rPr>
              <a:t>largecanvas</a:t>
            </a:r>
            <a:r>
              <a:rPr lang="en-US" sz="1800" dirty="0" smtClean="0">
                <a:cs typeface="Times New Roman" pitchFamily="18" charset="0"/>
              </a:rPr>
              <a:t>(:,:,1) &lt; 30;</a:t>
            </a:r>
          </a:p>
          <a:p>
            <a:pPr marL="0" indent="0">
              <a:buNone/>
            </a:pPr>
            <a:r>
              <a:rPr lang="en-US" sz="1800" dirty="0" smtClean="0">
                <a:cs typeface="Times New Roman" pitchFamily="18" charset="0"/>
              </a:rPr>
              <a:t>filter = cat(3,filter,filter,filter);</a:t>
            </a:r>
          </a:p>
          <a:p>
            <a:pPr marL="0" indent="0">
              <a:buNone/>
            </a:pPr>
            <a:endParaRPr lang="en-US" sz="1800" dirty="0" smtClean="0">
              <a:solidFill>
                <a:schemeClr val="accent5"/>
              </a:solidFill>
              <a:cs typeface="Times New Roman" pitchFamily="18" charset="0"/>
            </a:endParaRPr>
          </a:p>
          <a:p>
            <a:pPr marL="0" indent="0">
              <a:buNone/>
            </a:pPr>
            <a:r>
              <a:rPr lang="en-US" sz="1800" dirty="0" smtClean="0">
                <a:solidFill>
                  <a:schemeClr val="accent5"/>
                </a:solidFill>
                <a:cs typeface="Times New Roman" pitchFamily="18" charset="0"/>
              </a:rPr>
              <a:t>% </a:t>
            </a:r>
            <a:r>
              <a:rPr lang="en-US" sz="1800" dirty="0" err="1" smtClean="0">
                <a:solidFill>
                  <a:schemeClr val="accent5"/>
                </a:solidFill>
                <a:cs typeface="Times New Roman" pitchFamily="18" charset="0"/>
              </a:rPr>
              <a:t>greenscreen</a:t>
            </a:r>
            <a:endParaRPr lang="en-US" sz="1800" dirty="0" smtClean="0">
              <a:solidFill>
                <a:schemeClr val="accent5"/>
              </a:solidFill>
              <a:cs typeface="Times New Roman" pitchFamily="18" charset="0"/>
            </a:endParaRPr>
          </a:p>
          <a:p>
            <a:pPr marL="0" indent="0">
              <a:buNone/>
            </a:pPr>
            <a:r>
              <a:rPr lang="en-US" sz="1800" dirty="0" err="1" smtClean="0">
                <a:cs typeface="Times New Roman" pitchFamily="18" charset="0"/>
              </a:rPr>
              <a:t>zion</a:t>
            </a:r>
            <a:r>
              <a:rPr lang="en-US" sz="1800" dirty="0" smtClean="0">
                <a:cs typeface="Times New Roman" pitchFamily="18" charset="0"/>
              </a:rPr>
              <a:t>(filter) = </a:t>
            </a:r>
            <a:r>
              <a:rPr lang="en-US" sz="1800" dirty="0" err="1" smtClean="0">
                <a:cs typeface="Times New Roman" pitchFamily="18" charset="0"/>
              </a:rPr>
              <a:t>largecanvas</a:t>
            </a:r>
            <a:r>
              <a:rPr lang="en-US" sz="1800" dirty="0" smtClean="0">
                <a:cs typeface="Times New Roman" pitchFamily="18" charset="0"/>
              </a:rPr>
              <a:t>(filter);</a:t>
            </a:r>
          </a:p>
          <a:p>
            <a:pPr marL="0" indent="0">
              <a:buNone/>
            </a:pPr>
            <a:endParaRPr lang="en-US" sz="1800" dirty="0">
              <a:cs typeface="Times New Roman" pitchFamily="18" charset="0"/>
            </a:endParaRPr>
          </a:p>
          <a:p>
            <a:pPr marL="0" indent="0">
              <a:buNone/>
            </a:pPr>
            <a:r>
              <a:rPr lang="en-US" sz="1800" dirty="0" smtClean="0">
                <a:cs typeface="Times New Roman" pitchFamily="18" charset="0"/>
              </a:rPr>
              <a:t>end</a:t>
            </a:r>
          </a:p>
        </p:txBody>
      </p:sp>
      <p:sp>
        <p:nvSpPr>
          <p:cNvPr id="4" name="Slide Number Placeholder 3"/>
          <p:cNvSpPr>
            <a:spLocks noGrp="1"/>
          </p:cNvSpPr>
          <p:nvPr>
            <p:ph type="sldNum" sz="quarter" idx="12"/>
            <p:custDataLst>
              <p:tags r:id="rId3"/>
            </p:custDataLst>
          </p:nvPr>
        </p:nvSpPr>
        <p:spPr>
          <a:xfrm>
            <a:off x="3733800" y="5029200"/>
            <a:ext cx="5295900" cy="1676400"/>
          </a:xfrm>
          <a:ln w="28575">
            <a:solidFill>
              <a:schemeClr val="accent2"/>
            </a:solidFill>
          </a:ln>
        </p:spPr>
        <p:txBody>
          <a:bodyPr/>
          <a:lstStyle/>
          <a:p>
            <a:pPr marL="228600" indent="-228600" algn="l">
              <a:buFont typeface="+mj-lt"/>
              <a:buAutoNum type="alphaLcParenR"/>
            </a:pPr>
            <a:r>
              <a:rPr lang="en-US" sz="1800" dirty="0" err="1" smtClean="0">
                <a:solidFill>
                  <a:schemeClr val="tx1"/>
                </a:solidFill>
                <a:latin typeface="+mj-lt"/>
                <a:cs typeface="Courier New" pitchFamily="49" charset="0"/>
              </a:rPr>
              <a:t>largecanvas</a:t>
            </a:r>
            <a:r>
              <a:rPr lang="en-US" sz="1800" dirty="0" smtClean="0">
                <a:solidFill>
                  <a:schemeClr val="tx1"/>
                </a:solidFill>
                <a:latin typeface="+mj-lt"/>
                <a:cs typeface="Courier New" pitchFamily="49" charset="0"/>
              </a:rPr>
              <a:t>(1:end,1:end,:) = bird(1:end,1:end,:);</a:t>
            </a:r>
          </a:p>
          <a:p>
            <a:pPr marL="228600" indent="-228600" algn="l">
              <a:buFont typeface="+mj-lt"/>
              <a:buAutoNum type="alphaLcParenR"/>
            </a:pPr>
            <a:r>
              <a:rPr lang="en-US" sz="1800" dirty="0" err="1" smtClean="0">
                <a:solidFill>
                  <a:schemeClr val="tx1"/>
                </a:solidFill>
                <a:latin typeface="+mj-lt"/>
                <a:cs typeface="Courier New" pitchFamily="49" charset="0"/>
              </a:rPr>
              <a:t>largecanvas</a:t>
            </a:r>
            <a:r>
              <a:rPr lang="en-US" sz="1800" dirty="0" smtClean="0">
                <a:solidFill>
                  <a:schemeClr val="tx1"/>
                </a:solidFill>
                <a:latin typeface="+mj-lt"/>
                <a:cs typeface="Courier New" pitchFamily="49" charset="0"/>
              </a:rPr>
              <a:t>(1:size(bird,1</a:t>
            </a:r>
            <a:r>
              <a:rPr lang="en-US" sz="1800" dirty="0">
                <a:solidFill>
                  <a:schemeClr val="tx1"/>
                </a:solidFill>
                <a:latin typeface="+mj-lt"/>
                <a:cs typeface="Courier New" pitchFamily="49" charset="0"/>
              </a:rPr>
              <a:t>),1:size(bird,2),:) = bird</a:t>
            </a:r>
            <a:r>
              <a:rPr lang="en-US" sz="1800" dirty="0" smtClean="0">
                <a:solidFill>
                  <a:schemeClr val="tx1"/>
                </a:solidFill>
                <a:latin typeface="+mj-lt"/>
                <a:cs typeface="Courier New" pitchFamily="49" charset="0"/>
              </a:rPr>
              <a:t>;</a:t>
            </a:r>
          </a:p>
          <a:p>
            <a:pPr marL="228600" indent="-228600" algn="l">
              <a:buFont typeface="+mj-lt"/>
              <a:buAutoNum type="alphaLcParenR"/>
            </a:pPr>
            <a:r>
              <a:rPr lang="en-US" sz="1800" dirty="0" err="1" smtClean="0">
                <a:solidFill>
                  <a:schemeClr val="tx1"/>
                </a:solidFill>
                <a:latin typeface="+mj-lt"/>
                <a:cs typeface="Courier New" pitchFamily="49" charset="0"/>
              </a:rPr>
              <a:t>largecanvas</a:t>
            </a:r>
            <a:r>
              <a:rPr lang="en-US" sz="1800" dirty="0">
                <a:solidFill>
                  <a:schemeClr val="tx1"/>
                </a:solidFill>
                <a:latin typeface="+mj-lt"/>
                <a:cs typeface="Courier New" pitchFamily="49" charset="0"/>
              </a:rPr>
              <a:t> </a:t>
            </a:r>
            <a:r>
              <a:rPr lang="en-US" sz="1800" dirty="0" smtClean="0">
                <a:solidFill>
                  <a:schemeClr val="tx1"/>
                </a:solidFill>
                <a:latin typeface="+mj-lt"/>
                <a:cs typeface="Courier New" pitchFamily="49" charset="0"/>
              </a:rPr>
              <a:t>= bird;</a:t>
            </a:r>
          </a:p>
          <a:p>
            <a:pPr marL="228600" indent="-228600" algn="l">
              <a:buFont typeface="+mj-lt"/>
              <a:buAutoNum type="alphaLcParenR"/>
            </a:pPr>
            <a:r>
              <a:rPr lang="en-US" sz="1800" dirty="0" smtClean="0">
                <a:solidFill>
                  <a:schemeClr val="tx1"/>
                </a:solidFill>
                <a:latin typeface="+mj-lt"/>
                <a:cs typeface="Courier New" pitchFamily="49" charset="0"/>
              </a:rPr>
              <a:t>Other/none/more than one</a:t>
            </a:r>
          </a:p>
          <a:p>
            <a:pPr marL="228600" indent="-228600" algn="l">
              <a:buFont typeface="+mj-lt"/>
              <a:buAutoNum type="alphaLcParenR"/>
            </a:pPr>
            <a:r>
              <a:rPr lang="en-US" sz="1800" dirty="0" smtClean="0">
                <a:solidFill>
                  <a:schemeClr val="tx1"/>
                </a:solidFill>
                <a:latin typeface="+mj-lt"/>
                <a:cs typeface="Courier New" pitchFamily="49" charset="0"/>
              </a:rPr>
              <a:t>I don’t know!!</a:t>
            </a:r>
            <a:endParaRPr lang="en-US" sz="1800" dirty="0">
              <a:solidFill>
                <a:schemeClr val="tx1"/>
              </a:solidFill>
              <a:latin typeface="+mj-lt"/>
              <a:cs typeface="Courier New" pitchFamily="49" charset="0"/>
            </a:endParaRPr>
          </a:p>
        </p:txBody>
      </p:sp>
      <p:sp>
        <p:nvSpPr>
          <p:cNvPr id="5" name="Rectangle 4"/>
          <p:cNvSpPr/>
          <p:nvPr>
            <p:custDataLst>
              <p:tags r:id="rId4"/>
            </p:custDataLst>
          </p:nvPr>
        </p:nvSpPr>
        <p:spPr>
          <a:xfrm>
            <a:off x="228600" y="3429000"/>
            <a:ext cx="7239000" cy="3048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custDataLst>
              <p:tags r:id="rId5"/>
            </p:custDataLst>
          </p:nvPr>
        </p:nvSpPr>
        <p:spPr>
          <a:xfrm rot="3332163">
            <a:off x="4521249" y="4194402"/>
            <a:ext cx="121995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6704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76200"/>
            <a:ext cx="8229600" cy="1143000"/>
          </a:xfrm>
        </p:spPr>
        <p:txBody>
          <a:bodyPr>
            <a:normAutofit fontScale="90000"/>
          </a:bodyPr>
          <a:lstStyle/>
          <a:p>
            <a:r>
              <a:rPr lang="en-US" dirty="0" smtClean="0">
                <a:solidFill>
                  <a:schemeClr val="accent2"/>
                </a:solidFill>
              </a:rPr>
              <a:t>Animate</a:t>
            </a:r>
            <a:r>
              <a:rPr lang="en-US" dirty="0" smtClean="0"/>
              <a:t> a small image (bird) on a large background (Zion Natl. Park)</a:t>
            </a:r>
            <a:endParaRPr lang="en-US" dirty="0"/>
          </a:p>
        </p:txBody>
      </p:sp>
      <p:sp>
        <p:nvSpPr>
          <p:cNvPr id="3" name="Content Placeholder 2"/>
          <p:cNvSpPr>
            <a:spLocks noGrp="1"/>
          </p:cNvSpPr>
          <p:nvPr>
            <p:ph idx="1"/>
            <p:custDataLst>
              <p:tags r:id="rId2"/>
            </p:custDataLst>
          </p:nvPr>
        </p:nvSpPr>
        <p:spPr>
          <a:xfrm>
            <a:off x="609600" y="1447800"/>
            <a:ext cx="7848600" cy="5181600"/>
          </a:xfrm>
        </p:spPr>
        <p:txBody>
          <a:bodyPr>
            <a:noAutofit/>
          </a:bodyPr>
          <a:lstStyle/>
          <a:p>
            <a:pPr marL="0" indent="0">
              <a:buNone/>
            </a:pPr>
            <a:r>
              <a:rPr lang="en-US" sz="1800" dirty="0">
                <a:solidFill>
                  <a:schemeClr val="accent5"/>
                </a:solidFill>
                <a:cs typeface="Courier New" pitchFamily="49" charset="0"/>
              </a:rPr>
              <a:t>% script: </a:t>
            </a:r>
            <a:r>
              <a:rPr lang="en-US" sz="1800" dirty="0" err="1">
                <a:solidFill>
                  <a:schemeClr val="accent5"/>
                </a:solidFill>
                <a:cs typeface="Courier New" pitchFamily="49" charset="0"/>
              </a:rPr>
              <a:t>AnimateBird</a:t>
            </a:r>
            <a:endParaRPr lang="en-US" sz="1800" dirty="0">
              <a:solidFill>
                <a:schemeClr val="accent5"/>
              </a:solidFill>
              <a:cs typeface="Courier New" pitchFamily="49" charset="0"/>
            </a:endParaRPr>
          </a:p>
          <a:p>
            <a:pPr marL="0" indent="0">
              <a:buNone/>
            </a:pPr>
            <a:r>
              <a:rPr lang="en-US" sz="1800" dirty="0" err="1" smtClean="0">
                <a:cs typeface="Courier New" pitchFamily="49" charset="0"/>
              </a:rPr>
              <a:t>zion</a:t>
            </a:r>
            <a:r>
              <a:rPr lang="en-US" sz="1800" dirty="0" smtClean="0">
                <a:cs typeface="Courier New" pitchFamily="49" charset="0"/>
              </a:rPr>
              <a:t> = </a:t>
            </a:r>
            <a:r>
              <a:rPr lang="en-US" sz="1800" dirty="0" err="1" smtClean="0">
                <a:cs typeface="Courier New" pitchFamily="49" charset="0"/>
              </a:rPr>
              <a:t>imread</a:t>
            </a:r>
            <a:r>
              <a:rPr lang="en-US" sz="1800" dirty="0" smtClean="0">
                <a:cs typeface="Courier New" pitchFamily="49" charset="0"/>
              </a:rPr>
              <a:t>(‘zion.jpg’);</a:t>
            </a:r>
          </a:p>
          <a:p>
            <a:pPr marL="0" indent="0">
              <a:buNone/>
            </a:pPr>
            <a:r>
              <a:rPr lang="en-US" sz="1800" dirty="0" smtClean="0">
                <a:cs typeface="Courier New" pitchFamily="49" charset="0"/>
              </a:rPr>
              <a:t>bird1 </a:t>
            </a:r>
            <a:r>
              <a:rPr lang="en-US" sz="1800" dirty="0">
                <a:cs typeface="Courier New" pitchFamily="49" charset="0"/>
              </a:rPr>
              <a:t>= </a:t>
            </a:r>
            <a:r>
              <a:rPr lang="en-US" sz="1800" dirty="0" err="1">
                <a:cs typeface="Courier New" pitchFamily="49" charset="0"/>
              </a:rPr>
              <a:t>imread</a:t>
            </a:r>
            <a:r>
              <a:rPr lang="en-US" sz="1800" dirty="0">
                <a:cs typeface="Courier New" pitchFamily="49" charset="0"/>
              </a:rPr>
              <a:t>(‘bird1.jpg’);</a:t>
            </a:r>
          </a:p>
          <a:p>
            <a:pPr marL="0" indent="0">
              <a:buNone/>
            </a:pPr>
            <a:r>
              <a:rPr lang="en-US" sz="1800" dirty="0">
                <a:cs typeface="Courier New" pitchFamily="49" charset="0"/>
              </a:rPr>
              <a:t>bird2 = </a:t>
            </a:r>
            <a:r>
              <a:rPr lang="en-US" sz="1800" dirty="0" err="1">
                <a:cs typeface="Courier New" pitchFamily="49" charset="0"/>
              </a:rPr>
              <a:t>imread</a:t>
            </a:r>
            <a:r>
              <a:rPr lang="en-US" sz="1800" dirty="0">
                <a:cs typeface="Courier New" pitchFamily="49" charset="0"/>
              </a:rPr>
              <a:t>(‘bird2.jpg’);</a:t>
            </a:r>
          </a:p>
          <a:p>
            <a:pPr marL="0" indent="0">
              <a:buNone/>
            </a:pPr>
            <a:r>
              <a:rPr lang="en-US" sz="1800" dirty="0">
                <a:cs typeface="Courier New" pitchFamily="49" charset="0"/>
              </a:rPr>
              <a:t>bird3 = </a:t>
            </a:r>
            <a:r>
              <a:rPr lang="en-US" sz="1800" dirty="0" err="1">
                <a:cs typeface="Courier New" pitchFamily="49" charset="0"/>
              </a:rPr>
              <a:t>imread</a:t>
            </a:r>
            <a:r>
              <a:rPr lang="en-US" sz="1800" dirty="0">
                <a:cs typeface="Courier New" pitchFamily="49" charset="0"/>
              </a:rPr>
              <a:t>(‘bird3.jpg’);</a:t>
            </a:r>
          </a:p>
          <a:p>
            <a:pPr marL="0" indent="0">
              <a:buNone/>
            </a:pPr>
            <a:r>
              <a:rPr lang="en-US" sz="1800" dirty="0">
                <a:cs typeface="Courier New" pitchFamily="49" charset="0"/>
              </a:rPr>
              <a:t>bird4 = </a:t>
            </a:r>
            <a:r>
              <a:rPr lang="en-US" sz="1800" dirty="0" err="1">
                <a:cs typeface="Courier New" pitchFamily="49" charset="0"/>
              </a:rPr>
              <a:t>imread</a:t>
            </a:r>
            <a:r>
              <a:rPr lang="en-US" sz="1800" dirty="0">
                <a:cs typeface="Courier New" pitchFamily="49" charset="0"/>
              </a:rPr>
              <a:t>(‘bird4.jpg’);</a:t>
            </a:r>
          </a:p>
          <a:p>
            <a:pPr marL="0" indent="0">
              <a:buNone/>
            </a:pPr>
            <a:r>
              <a:rPr lang="en-US" sz="1800" dirty="0">
                <a:cs typeface="Courier New" pitchFamily="49" charset="0"/>
              </a:rPr>
              <a:t>bird5 = </a:t>
            </a:r>
            <a:r>
              <a:rPr lang="en-US" sz="1800" dirty="0" err="1">
                <a:cs typeface="Courier New" pitchFamily="49" charset="0"/>
              </a:rPr>
              <a:t>imread</a:t>
            </a:r>
            <a:r>
              <a:rPr lang="en-US" sz="1800" dirty="0">
                <a:cs typeface="Courier New" pitchFamily="49" charset="0"/>
              </a:rPr>
              <a:t>(‘bird5.jpg’);</a:t>
            </a:r>
          </a:p>
          <a:p>
            <a:pPr marL="0" indent="0">
              <a:buNone/>
            </a:pPr>
            <a:r>
              <a:rPr lang="en-US" sz="1800" dirty="0">
                <a:cs typeface="Courier New" pitchFamily="49" charset="0"/>
              </a:rPr>
              <a:t>bird6 = </a:t>
            </a:r>
            <a:r>
              <a:rPr lang="en-US" sz="1800" dirty="0" err="1">
                <a:cs typeface="Courier New" pitchFamily="49" charset="0"/>
              </a:rPr>
              <a:t>imread</a:t>
            </a:r>
            <a:r>
              <a:rPr lang="en-US" sz="1800" dirty="0">
                <a:cs typeface="Courier New" pitchFamily="49" charset="0"/>
              </a:rPr>
              <a:t>(‘bird6.jpg’);</a:t>
            </a:r>
          </a:p>
          <a:p>
            <a:pPr marL="0" indent="0">
              <a:buNone/>
            </a:pPr>
            <a:r>
              <a:rPr lang="en-US" sz="1800" dirty="0">
                <a:cs typeface="Courier New" pitchFamily="49" charset="0"/>
              </a:rPr>
              <a:t>birds = cat(4,bird1,bird2,bird3,bird4,bird5,bird6);</a:t>
            </a:r>
          </a:p>
          <a:p>
            <a:pPr marL="0" indent="0">
              <a:buNone/>
            </a:pPr>
            <a:endParaRPr lang="en-US" sz="1800" dirty="0">
              <a:cs typeface="Courier New" pitchFamily="49" charset="0"/>
            </a:endParaRPr>
          </a:p>
          <a:p>
            <a:pPr marL="0" indent="0">
              <a:buNone/>
            </a:pPr>
            <a:r>
              <a:rPr lang="en-US" sz="1800" dirty="0">
                <a:cs typeface="Courier New" pitchFamily="49" charset="0"/>
              </a:rPr>
              <a:t>for </a:t>
            </a:r>
            <a:r>
              <a:rPr lang="en-US" sz="1800" dirty="0" err="1">
                <a:cs typeface="Courier New" pitchFamily="49" charset="0"/>
              </a:rPr>
              <a:t>i</a:t>
            </a:r>
            <a:r>
              <a:rPr lang="en-US" sz="1800" dirty="0">
                <a:cs typeface="Courier New" pitchFamily="49" charset="0"/>
              </a:rPr>
              <a:t> = </a:t>
            </a:r>
            <a:r>
              <a:rPr lang="en-US" sz="1800" dirty="0" smtClean="0">
                <a:cs typeface="Courier New" pitchFamily="49" charset="0"/>
              </a:rPr>
              <a:t>1:6</a:t>
            </a:r>
          </a:p>
          <a:p>
            <a:pPr marL="0" indent="0">
              <a:buNone/>
            </a:pPr>
            <a:r>
              <a:rPr lang="en-US" sz="1800" dirty="0">
                <a:cs typeface="Courier New" pitchFamily="49" charset="0"/>
              </a:rPr>
              <a:t> </a:t>
            </a:r>
            <a:r>
              <a:rPr lang="en-US" sz="1800" dirty="0" smtClean="0">
                <a:cs typeface="Courier New" pitchFamily="49" charset="0"/>
              </a:rPr>
              <a:t>   bird = birds(:,:,:,</a:t>
            </a:r>
            <a:r>
              <a:rPr lang="en-US" sz="1800" dirty="0" err="1" smtClean="0">
                <a:cs typeface="Courier New" pitchFamily="49" charset="0"/>
              </a:rPr>
              <a:t>i</a:t>
            </a:r>
            <a:r>
              <a:rPr lang="en-US" sz="1800" dirty="0" smtClean="0">
                <a:cs typeface="Courier New" pitchFamily="49" charset="0"/>
              </a:rPr>
              <a:t>);</a:t>
            </a:r>
            <a:endParaRPr lang="en-US" sz="1800" dirty="0">
              <a:cs typeface="Courier New" pitchFamily="49" charset="0"/>
            </a:endParaRPr>
          </a:p>
          <a:p>
            <a:pPr marL="0" indent="0">
              <a:buNone/>
            </a:pPr>
            <a:r>
              <a:rPr lang="en-US" sz="1800" dirty="0">
                <a:cs typeface="Courier New" pitchFamily="49" charset="0"/>
              </a:rPr>
              <a:t>    </a:t>
            </a:r>
            <a:r>
              <a:rPr lang="en-US" sz="1800" dirty="0" err="1" smtClean="0">
                <a:cs typeface="Courier New" pitchFamily="49" charset="0"/>
              </a:rPr>
              <a:t>imshow</a:t>
            </a:r>
            <a:r>
              <a:rPr lang="en-US" sz="1800" dirty="0" smtClean="0">
                <a:cs typeface="Courier New" pitchFamily="49" charset="0"/>
              </a:rPr>
              <a:t>(</a:t>
            </a:r>
            <a:r>
              <a:rPr lang="en-US" sz="1800" dirty="0" err="1" smtClean="0">
                <a:solidFill>
                  <a:schemeClr val="accent5"/>
                </a:solidFill>
                <a:cs typeface="Courier New" pitchFamily="49" charset="0"/>
              </a:rPr>
              <a:t>PasteBirdonBackground</a:t>
            </a:r>
            <a:r>
              <a:rPr lang="en-US" sz="1800" dirty="0" smtClean="0">
                <a:cs typeface="Courier New" pitchFamily="49" charset="0"/>
              </a:rPr>
              <a:t>(</a:t>
            </a:r>
            <a:r>
              <a:rPr lang="en-US" sz="1800" dirty="0" err="1" smtClean="0">
                <a:cs typeface="Courier New" pitchFamily="49" charset="0"/>
              </a:rPr>
              <a:t>bird,zion</a:t>
            </a:r>
            <a:r>
              <a:rPr lang="en-US" sz="1800" dirty="0" smtClean="0">
                <a:cs typeface="Courier New" pitchFamily="49" charset="0"/>
              </a:rPr>
              <a:t>)); </a:t>
            </a:r>
            <a:r>
              <a:rPr lang="en-US" sz="1800" dirty="0" smtClean="0">
                <a:solidFill>
                  <a:schemeClr val="accent5"/>
                </a:solidFill>
                <a:cs typeface="Courier New" pitchFamily="49" charset="0"/>
              </a:rPr>
              <a:t>% this function on previous slide</a:t>
            </a:r>
            <a:endParaRPr lang="en-US" sz="1800" dirty="0">
              <a:solidFill>
                <a:schemeClr val="accent5"/>
              </a:solidFill>
              <a:cs typeface="Courier New" pitchFamily="49" charset="0"/>
            </a:endParaRPr>
          </a:p>
          <a:p>
            <a:pPr marL="0" indent="0">
              <a:buNone/>
            </a:pPr>
            <a:r>
              <a:rPr lang="en-US" sz="1800" dirty="0">
                <a:cs typeface="Courier New" pitchFamily="49" charset="0"/>
              </a:rPr>
              <a:t>    </a:t>
            </a:r>
            <a:r>
              <a:rPr lang="en-US" sz="1800" dirty="0" err="1">
                <a:cs typeface="Courier New" pitchFamily="49" charset="0"/>
              </a:rPr>
              <a:t>drawnow</a:t>
            </a:r>
            <a:r>
              <a:rPr lang="en-US" sz="1800" dirty="0">
                <a:cs typeface="Courier New" pitchFamily="49" charset="0"/>
              </a:rPr>
              <a:t>;</a:t>
            </a:r>
          </a:p>
          <a:p>
            <a:pPr marL="0" indent="0">
              <a:buNone/>
            </a:pPr>
            <a:r>
              <a:rPr lang="en-US" sz="1800" dirty="0">
                <a:cs typeface="Courier New" pitchFamily="49" charset="0"/>
              </a:rPr>
              <a:t>end</a:t>
            </a:r>
          </a:p>
        </p:txBody>
      </p:sp>
    </p:spTree>
    <p:extLst>
      <p:ext uri="{BB962C8B-B14F-4D97-AF65-F5344CB8AC3E}">
        <p14:creationId xmlns:p14="http://schemas.microsoft.com/office/powerpoint/2010/main" val="840795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76200"/>
            <a:ext cx="8458200" cy="1143000"/>
          </a:xfrm>
        </p:spPr>
        <p:txBody>
          <a:bodyPr>
            <a:normAutofit fontScale="90000"/>
          </a:bodyPr>
          <a:lstStyle/>
          <a:p>
            <a:r>
              <a:rPr lang="en-US" dirty="0" err="1" smtClean="0">
                <a:solidFill>
                  <a:schemeClr val="accent2"/>
                </a:solidFill>
              </a:rPr>
              <a:t>Greenscreen</a:t>
            </a:r>
            <a:r>
              <a:rPr lang="en-US" dirty="0" smtClean="0">
                <a:solidFill>
                  <a:schemeClr val="accent2"/>
                </a:solidFill>
              </a:rPr>
              <a:t> </a:t>
            </a:r>
            <a:r>
              <a:rPr lang="en-US" dirty="0" smtClean="0"/>
              <a:t>a small image (bird) across a large background (Zion Natl. Park)</a:t>
            </a:r>
            <a:endParaRPr lang="en-US" dirty="0"/>
          </a:p>
        </p:txBody>
      </p:sp>
      <p:sp>
        <p:nvSpPr>
          <p:cNvPr id="3" name="Content Placeholder 2"/>
          <p:cNvSpPr>
            <a:spLocks noGrp="1"/>
          </p:cNvSpPr>
          <p:nvPr>
            <p:ph idx="1"/>
            <p:custDataLst>
              <p:tags r:id="rId2"/>
            </p:custDataLst>
          </p:nvPr>
        </p:nvSpPr>
        <p:spPr>
          <a:xfrm>
            <a:off x="152400" y="1066800"/>
            <a:ext cx="8991600" cy="5181600"/>
          </a:xfrm>
        </p:spPr>
        <p:txBody>
          <a:bodyPr>
            <a:noAutofit/>
          </a:bodyPr>
          <a:lstStyle/>
          <a:p>
            <a:pPr marL="0" indent="0">
              <a:buNone/>
            </a:pPr>
            <a:r>
              <a:rPr lang="en-US" sz="1800" dirty="0" smtClean="0">
                <a:cs typeface="Times New Roman" pitchFamily="18" charset="0"/>
              </a:rPr>
              <a:t>function [</a:t>
            </a:r>
            <a:r>
              <a:rPr lang="en-US" sz="1800" dirty="0" err="1" smtClean="0">
                <a:cs typeface="Times New Roman" pitchFamily="18" charset="0"/>
              </a:rPr>
              <a:t>zion</a:t>
            </a:r>
            <a:r>
              <a:rPr lang="en-US" sz="1800" dirty="0" smtClean="0">
                <a:cs typeface="Times New Roman" pitchFamily="18" charset="0"/>
              </a:rPr>
              <a:t>] = </a:t>
            </a:r>
            <a:r>
              <a:rPr lang="en-US" sz="1800" dirty="0" err="1" smtClean="0">
                <a:cs typeface="Times New Roman" pitchFamily="18" charset="0"/>
              </a:rPr>
              <a:t>PasteBirdonBackground</a:t>
            </a:r>
            <a:r>
              <a:rPr lang="en-US" sz="1800" dirty="0" smtClean="0">
                <a:cs typeface="Times New Roman" pitchFamily="18" charset="0"/>
              </a:rPr>
              <a:t>(</a:t>
            </a:r>
            <a:r>
              <a:rPr lang="en-US" sz="1800" dirty="0" err="1" smtClean="0">
                <a:cs typeface="Times New Roman" pitchFamily="18" charset="0"/>
              </a:rPr>
              <a:t>bird,zion</a:t>
            </a:r>
            <a:r>
              <a:rPr lang="en-US" sz="1800" dirty="0" smtClean="0">
                <a:cs typeface="Times New Roman" pitchFamily="18" charset="0"/>
              </a:rPr>
              <a:t>)</a:t>
            </a:r>
          </a:p>
          <a:p>
            <a:pPr marL="0" indent="0">
              <a:buNone/>
            </a:pPr>
            <a:endParaRPr lang="en-US" sz="1800" dirty="0" smtClean="0">
              <a:cs typeface="Times New Roman" pitchFamily="18" charset="0"/>
            </a:endParaRPr>
          </a:p>
          <a:p>
            <a:pPr marL="0" indent="0">
              <a:buNone/>
            </a:pPr>
            <a:r>
              <a:rPr lang="en-US" sz="1800" dirty="0" smtClean="0">
                <a:solidFill>
                  <a:schemeClr val="accent5"/>
                </a:solidFill>
                <a:cs typeface="Times New Roman" pitchFamily="18" charset="0"/>
              </a:rPr>
              <a:t>% create a white canvas the size of the background</a:t>
            </a:r>
          </a:p>
          <a:p>
            <a:pPr marL="0" indent="0">
              <a:buNone/>
            </a:pPr>
            <a:r>
              <a:rPr lang="en-US" sz="1800" dirty="0" err="1" smtClean="0">
                <a:cs typeface="Times New Roman" pitchFamily="18" charset="0"/>
              </a:rPr>
              <a:t>largecanvas</a:t>
            </a:r>
            <a:r>
              <a:rPr lang="en-US" sz="1800" dirty="0" smtClean="0">
                <a:cs typeface="Times New Roman" pitchFamily="18" charset="0"/>
              </a:rPr>
              <a:t> = uint8(zeros(size(</a:t>
            </a:r>
            <a:r>
              <a:rPr lang="en-US" sz="1800" dirty="0" err="1" smtClean="0">
                <a:cs typeface="Times New Roman" pitchFamily="18" charset="0"/>
              </a:rPr>
              <a:t>zion</a:t>
            </a:r>
            <a:r>
              <a:rPr lang="en-US" sz="1800" dirty="0" smtClean="0">
                <a:cs typeface="Times New Roman" pitchFamily="18" charset="0"/>
              </a:rPr>
              <a:t>)));  </a:t>
            </a:r>
            <a:r>
              <a:rPr lang="en-US" sz="1800" dirty="0" smtClean="0">
                <a:solidFill>
                  <a:schemeClr val="accent5"/>
                </a:solidFill>
                <a:cs typeface="Times New Roman" pitchFamily="18" charset="0"/>
              </a:rPr>
              <a:t>% canvas is all black, same size as </a:t>
            </a:r>
            <a:r>
              <a:rPr lang="en-US" sz="1800" dirty="0" err="1" smtClean="0">
                <a:solidFill>
                  <a:schemeClr val="accent5"/>
                </a:solidFill>
                <a:cs typeface="Times New Roman" pitchFamily="18" charset="0"/>
              </a:rPr>
              <a:t>zion</a:t>
            </a:r>
            <a:r>
              <a:rPr lang="en-US" sz="1800" dirty="0" smtClean="0">
                <a:solidFill>
                  <a:schemeClr val="accent5"/>
                </a:solidFill>
                <a:cs typeface="Times New Roman" pitchFamily="18" charset="0"/>
              </a:rPr>
              <a:t> image</a:t>
            </a:r>
          </a:p>
          <a:p>
            <a:pPr marL="0" indent="0">
              <a:buNone/>
            </a:pPr>
            <a:r>
              <a:rPr lang="en-US" sz="1800" dirty="0" err="1" smtClean="0">
                <a:cs typeface="Times New Roman" pitchFamily="18" charset="0"/>
              </a:rPr>
              <a:t>largecanvas</a:t>
            </a:r>
            <a:r>
              <a:rPr lang="en-US" sz="1800" dirty="0" smtClean="0">
                <a:cs typeface="Times New Roman" pitchFamily="18" charset="0"/>
              </a:rPr>
              <a:t> = 255-largecanvas;    </a:t>
            </a:r>
            <a:r>
              <a:rPr lang="en-US" sz="1800" dirty="0" smtClean="0">
                <a:solidFill>
                  <a:schemeClr val="accent5"/>
                </a:solidFill>
                <a:cs typeface="Times New Roman" pitchFamily="18" charset="0"/>
              </a:rPr>
              <a:t>% change to all white</a:t>
            </a:r>
          </a:p>
          <a:p>
            <a:pPr marL="0" indent="0">
              <a:buNone/>
            </a:pPr>
            <a:endParaRPr lang="en-US" sz="1800" dirty="0" smtClean="0">
              <a:solidFill>
                <a:schemeClr val="accent5"/>
              </a:solidFill>
              <a:cs typeface="Times New Roman" pitchFamily="18" charset="0"/>
            </a:endParaRPr>
          </a:p>
          <a:p>
            <a:pPr marL="0" indent="0">
              <a:buNone/>
            </a:pPr>
            <a:r>
              <a:rPr lang="en-US" sz="1800" dirty="0" smtClean="0">
                <a:solidFill>
                  <a:schemeClr val="accent5"/>
                </a:solidFill>
                <a:cs typeface="Times New Roman" pitchFamily="18" charset="0"/>
              </a:rPr>
              <a:t>% paste the bird </a:t>
            </a:r>
            <a:r>
              <a:rPr lang="en-US" sz="1800" b="1" dirty="0" smtClean="0">
                <a:solidFill>
                  <a:srgbClr val="00B050"/>
                </a:solidFill>
                <a:cs typeface="Times New Roman" pitchFamily="18" charset="0"/>
              </a:rPr>
              <a:t>10 PIXELS TO THE RIGHT OF</a:t>
            </a:r>
            <a:r>
              <a:rPr lang="en-US" sz="1800" dirty="0" smtClean="0">
                <a:solidFill>
                  <a:schemeClr val="accent5"/>
                </a:solidFill>
                <a:cs typeface="Times New Roman" pitchFamily="18" charset="0"/>
              </a:rPr>
              <a:t> the top left corner of the canvas</a:t>
            </a:r>
          </a:p>
          <a:p>
            <a:pPr marL="0" indent="0">
              <a:buNone/>
            </a:pPr>
            <a:r>
              <a:rPr lang="en-US" sz="1800" dirty="0" smtClean="0">
                <a:cs typeface="Times New Roman" pitchFamily="18" charset="0"/>
              </a:rPr>
              <a:t>          </a:t>
            </a:r>
            <a:r>
              <a:rPr lang="en-US" sz="1800" dirty="0" smtClean="0">
                <a:solidFill>
                  <a:schemeClr val="accent2"/>
                </a:solidFill>
                <a:cs typeface="Times New Roman" pitchFamily="18" charset="0"/>
              </a:rPr>
              <a:t>??????</a:t>
            </a:r>
          </a:p>
          <a:p>
            <a:pPr marL="0" indent="0">
              <a:buNone/>
            </a:pPr>
            <a:endParaRPr lang="en-US" sz="1800" dirty="0" smtClean="0">
              <a:solidFill>
                <a:schemeClr val="accent5"/>
              </a:solidFill>
              <a:cs typeface="Times New Roman" pitchFamily="18" charset="0"/>
            </a:endParaRPr>
          </a:p>
          <a:p>
            <a:pPr marL="0" indent="0">
              <a:buNone/>
            </a:pPr>
            <a:r>
              <a:rPr lang="en-US" sz="1800" dirty="0" smtClean="0">
                <a:solidFill>
                  <a:schemeClr val="accent5"/>
                </a:solidFill>
                <a:cs typeface="Times New Roman" pitchFamily="18" charset="0"/>
              </a:rPr>
              <a:t>% select only the bird part of the canvas</a:t>
            </a:r>
          </a:p>
          <a:p>
            <a:pPr marL="0" indent="0">
              <a:buNone/>
            </a:pPr>
            <a:r>
              <a:rPr lang="en-US" sz="1800" dirty="0" smtClean="0">
                <a:cs typeface="Times New Roman" pitchFamily="18" charset="0"/>
              </a:rPr>
              <a:t>filter = </a:t>
            </a:r>
            <a:r>
              <a:rPr lang="en-US" sz="1800" dirty="0" err="1" smtClean="0">
                <a:cs typeface="Times New Roman" pitchFamily="18" charset="0"/>
              </a:rPr>
              <a:t>largeanvas</a:t>
            </a:r>
            <a:r>
              <a:rPr lang="en-US" sz="1800" dirty="0" smtClean="0">
                <a:cs typeface="Times New Roman" pitchFamily="18" charset="0"/>
              </a:rPr>
              <a:t>(:,:,1) &lt; 30;</a:t>
            </a:r>
          </a:p>
          <a:p>
            <a:pPr marL="0" indent="0">
              <a:buNone/>
            </a:pPr>
            <a:r>
              <a:rPr lang="en-US" sz="1800" dirty="0" smtClean="0">
                <a:cs typeface="Times New Roman" pitchFamily="18" charset="0"/>
              </a:rPr>
              <a:t>filter = cat(3,filter,filter,filter);</a:t>
            </a:r>
          </a:p>
          <a:p>
            <a:pPr marL="0" indent="0">
              <a:buNone/>
            </a:pPr>
            <a:endParaRPr lang="en-US" sz="1800" dirty="0" smtClean="0">
              <a:solidFill>
                <a:schemeClr val="accent5"/>
              </a:solidFill>
              <a:cs typeface="Times New Roman" pitchFamily="18" charset="0"/>
            </a:endParaRPr>
          </a:p>
          <a:p>
            <a:pPr marL="0" indent="0">
              <a:buNone/>
            </a:pPr>
            <a:r>
              <a:rPr lang="en-US" sz="1800" dirty="0" smtClean="0">
                <a:solidFill>
                  <a:schemeClr val="accent5"/>
                </a:solidFill>
                <a:cs typeface="Times New Roman" pitchFamily="18" charset="0"/>
              </a:rPr>
              <a:t>% </a:t>
            </a:r>
            <a:r>
              <a:rPr lang="en-US" sz="1800" dirty="0" err="1" smtClean="0">
                <a:solidFill>
                  <a:schemeClr val="accent5"/>
                </a:solidFill>
                <a:cs typeface="Times New Roman" pitchFamily="18" charset="0"/>
              </a:rPr>
              <a:t>greenscreen</a:t>
            </a:r>
            <a:endParaRPr lang="en-US" sz="1800" dirty="0" smtClean="0">
              <a:solidFill>
                <a:schemeClr val="accent5"/>
              </a:solidFill>
              <a:cs typeface="Times New Roman" pitchFamily="18" charset="0"/>
            </a:endParaRPr>
          </a:p>
          <a:p>
            <a:pPr marL="0" indent="0">
              <a:buNone/>
            </a:pPr>
            <a:r>
              <a:rPr lang="en-US" sz="1800" dirty="0" err="1" smtClean="0">
                <a:cs typeface="Times New Roman" pitchFamily="18" charset="0"/>
              </a:rPr>
              <a:t>zion</a:t>
            </a:r>
            <a:r>
              <a:rPr lang="en-US" sz="1800" dirty="0" smtClean="0">
                <a:cs typeface="Times New Roman" pitchFamily="18" charset="0"/>
              </a:rPr>
              <a:t>(filter) = </a:t>
            </a:r>
            <a:r>
              <a:rPr lang="en-US" sz="1800" dirty="0" err="1" smtClean="0">
                <a:cs typeface="Times New Roman" pitchFamily="18" charset="0"/>
              </a:rPr>
              <a:t>largecanvas</a:t>
            </a:r>
            <a:r>
              <a:rPr lang="en-US" sz="1800" dirty="0" smtClean="0">
                <a:cs typeface="Times New Roman" pitchFamily="18" charset="0"/>
              </a:rPr>
              <a:t>(filter);</a:t>
            </a:r>
          </a:p>
          <a:p>
            <a:pPr marL="0" indent="0">
              <a:buNone/>
            </a:pPr>
            <a:endParaRPr lang="en-US" sz="1800" dirty="0">
              <a:cs typeface="Times New Roman" pitchFamily="18" charset="0"/>
            </a:endParaRPr>
          </a:p>
          <a:p>
            <a:pPr marL="0" indent="0">
              <a:buNone/>
            </a:pPr>
            <a:r>
              <a:rPr lang="en-US" sz="1800" dirty="0" smtClean="0">
                <a:cs typeface="Times New Roman" pitchFamily="18" charset="0"/>
              </a:rPr>
              <a:t>end</a:t>
            </a:r>
          </a:p>
        </p:txBody>
      </p:sp>
      <p:sp>
        <p:nvSpPr>
          <p:cNvPr id="4" name="Slide Number Placeholder 3"/>
          <p:cNvSpPr>
            <a:spLocks noGrp="1"/>
          </p:cNvSpPr>
          <p:nvPr>
            <p:ph type="sldNum" sz="quarter" idx="12"/>
            <p:custDataLst>
              <p:tags r:id="rId3"/>
            </p:custDataLst>
          </p:nvPr>
        </p:nvSpPr>
        <p:spPr>
          <a:xfrm>
            <a:off x="3352800" y="4724400"/>
            <a:ext cx="5676900" cy="1981200"/>
          </a:xfrm>
          <a:ln w="28575">
            <a:solidFill>
              <a:schemeClr val="accent2"/>
            </a:solidFill>
          </a:ln>
        </p:spPr>
        <p:txBody>
          <a:bodyPr/>
          <a:lstStyle/>
          <a:p>
            <a:pPr marL="228600" indent="-228600" algn="l">
              <a:buFont typeface="+mj-lt"/>
              <a:buAutoNum type="alphaLcParenR"/>
            </a:pPr>
            <a:r>
              <a:rPr lang="en-US" sz="1800" dirty="0" err="1" smtClean="0">
                <a:solidFill>
                  <a:schemeClr val="tx1"/>
                </a:solidFill>
                <a:latin typeface="+mj-lt"/>
                <a:cs typeface="Courier New" pitchFamily="49" charset="0"/>
              </a:rPr>
              <a:t>largecanvas</a:t>
            </a:r>
            <a:r>
              <a:rPr lang="en-US" sz="1800" dirty="0" smtClean="0">
                <a:solidFill>
                  <a:schemeClr val="tx1"/>
                </a:solidFill>
                <a:latin typeface="+mj-lt"/>
                <a:cs typeface="Courier New" pitchFamily="49" charset="0"/>
              </a:rPr>
              <a:t>(1+10:size(bird,1)+10,1+10:size(bird,2)+10,:) </a:t>
            </a:r>
            <a:r>
              <a:rPr lang="en-US" sz="1800" dirty="0">
                <a:solidFill>
                  <a:schemeClr val="tx1"/>
                </a:solidFill>
                <a:latin typeface="+mj-lt"/>
                <a:cs typeface="Courier New" pitchFamily="49" charset="0"/>
              </a:rPr>
              <a:t>= bird</a:t>
            </a:r>
            <a:r>
              <a:rPr lang="en-US" sz="1800" dirty="0" smtClean="0">
                <a:solidFill>
                  <a:schemeClr val="tx1"/>
                </a:solidFill>
                <a:latin typeface="+mj-lt"/>
                <a:cs typeface="Courier New" pitchFamily="49" charset="0"/>
              </a:rPr>
              <a:t>;</a:t>
            </a:r>
          </a:p>
          <a:p>
            <a:pPr marL="228600" indent="-228600" algn="l">
              <a:buFont typeface="+mj-lt"/>
              <a:buAutoNum type="alphaLcParenR"/>
            </a:pPr>
            <a:r>
              <a:rPr lang="en-US" sz="1800" dirty="0" err="1" smtClean="0">
                <a:solidFill>
                  <a:schemeClr val="tx1"/>
                </a:solidFill>
                <a:cs typeface="Courier New" pitchFamily="49" charset="0"/>
              </a:rPr>
              <a:t>largecanvas</a:t>
            </a:r>
            <a:r>
              <a:rPr lang="en-US" sz="1800" dirty="0" smtClean="0">
                <a:solidFill>
                  <a:schemeClr val="tx1"/>
                </a:solidFill>
                <a:cs typeface="Courier New" pitchFamily="49" charset="0"/>
              </a:rPr>
              <a:t>(1:size(bird,1),1+10:size(bird,2</a:t>
            </a:r>
            <a:r>
              <a:rPr lang="en-US" sz="1800" dirty="0">
                <a:solidFill>
                  <a:schemeClr val="tx1"/>
                </a:solidFill>
                <a:cs typeface="Courier New" pitchFamily="49" charset="0"/>
              </a:rPr>
              <a:t>)+10,:) = bird</a:t>
            </a:r>
            <a:r>
              <a:rPr lang="en-US" sz="1800" dirty="0" smtClean="0">
                <a:solidFill>
                  <a:schemeClr val="tx1"/>
                </a:solidFill>
                <a:cs typeface="Courier New" pitchFamily="49" charset="0"/>
              </a:rPr>
              <a:t>;</a:t>
            </a:r>
          </a:p>
          <a:p>
            <a:pPr marL="228600" indent="-228600" algn="l">
              <a:buFont typeface="+mj-lt"/>
              <a:buAutoNum type="alphaLcParenR"/>
            </a:pPr>
            <a:r>
              <a:rPr lang="en-US" sz="1800" dirty="0" err="1">
                <a:solidFill>
                  <a:schemeClr val="tx1"/>
                </a:solidFill>
                <a:cs typeface="Courier New" pitchFamily="49" charset="0"/>
              </a:rPr>
              <a:t>largecanvas</a:t>
            </a:r>
            <a:r>
              <a:rPr lang="en-US" sz="1800" dirty="0">
                <a:solidFill>
                  <a:schemeClr val="tx1"/>
                </a:solidFill>
                <a:cs typeface="Courier New" pitchFamily="49" charset="0"/>
              </a:rPr>
              <a:t>(1+10:size(bird,1)+</a:t>
            </a:r>
            <a:r>
              <a:rPr lang="en-US" sz="1800" dirty="0" smtClean="0">
                <a:solidFill>
                  <a:schemeClr val="tx1"/>
                </a:solidFill>
                <a:cs typeface="Courier New" pitchFamily="49" charset="0"/>
              </a:rPr>
              <a:t>10,1:size(bird,2),:) </a:t>
            </a:r>
            <a:r>
              <a:rPr lang="en-US" sz="1800" dirty="0">
                <a:solidFill>
                  <a:schemeClr val="tx1"/>
                </a:solidFill>
                <a:cs typeface="Courier New" pitchFamily="49" charset="0"/>
              </a:rPr>
              <a:t>= bird</a:t>
            </a:r>
            <a:r>
              <a:rPr lang="en-US" sz="1800" dirty="0" smtClean="0">
                <a:solidFill>
                  <a:schemeClr val="tx1"/>
                </a:solidFill>
                <a:cs typeface="Courier New" pitchFamily="49" charset="0"/>
              </a:rPr>
              <a:t>;</a:t>
            </a:r>
            <a:endParaRPr lang="en-US" sz="1800" dirty="0">
              <a:solidFill>
                <a:schemeClr val="tx1"/>
              </a:solidFill>
              <a:cs typeface="Courier New" pitchFamily="49" charset="0"/>
            </a:endParaRPr>
          </a:p>
          <a:p>
            <a:pPr marL="228600" indent="-228600" algn="l">
              <a:buFont typeface="+mj-lt"/>
              <a:buAutoNum type="alphaLcParenR"/>
            </a:pPr>
            <a:r>
              <a:rPr lang="en-US" sz="1800" dirty="0" smtClean="0">
                <a:solidFill>
                  <a:schemeClr val="tx1"/>
                </a:solidFill>
                <a:latin typeface="+mj-lt"/>
                <a:cs typeface="Courier New" pitchFamily="49" charset="0"/>
              </a:rPr>
              <a:t>Other/none/more than one</a:t>
            </a:r>
          </a:p>
          <a:p>
            <a:pPr marL="228600" indent="-228600" algn="l">
              <a:buFont typeface="+mj-lt"/>
              <a:buAutoNum type="alphaLcParenR"/>
            </a:pPr>
            <a:r>
              <a:rPr lang="en-US" sz="1800" dirty="0" smtClean="0">
                <a:solidFill>
                  <a:schemeClr val="tx1"/>
                </a:solidFill>
                <a:latin typeface="+mj-lt"/>
                <a:cs typeface="Courier New" pitchFamily="49" charset="0"/>
              </a:rPr>
              <a:t>I don’t know!!</a:t>
            </a:r>
            <a:endParaRPr lang="en-US" sz="1800" dirty="0">
              <a:solidFill>
                <a:schemeClr val="tx1"/>
              </a:solidFill>
              <a:latin typeface="+mj-lt"/>
              <a:cs typeface="Courier New" pitchFamily="49" charset="0"/>
            </a:endParaRPr>
          </a:p>
        </p:txBody>
      </p:sp>
      <p:sp>
        <p:nvSpPr>
          <p:cNvPr id="5" name="Rectangle 4"/>
          <p:cNvSpPr/>
          <p:nvPr>
            <p:custDataLst>
              <p:tags r:id="rId4"/>
            </p:custDataLst>
          </p:nvPr>
        </p:nvSpPr>
        <p:spPr>
          <a:xfrm>
            <a:off x="228600" y="3429000"/>
            <a:ext cx="7239000" cy="3048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custDataLst>
              <p:tags r:id="rId5"/>
            </p:custDataLst>
          </p:nvPr>
        </p:nvSpPr>
        <p:spPr>
          <a:xfrm rot="3332163">
            <a:off x="4590196" y="4006529"/>
            <a:ext cx="902304"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9438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76200"/>
            <a:ext cx="8458200" cy="1143000"/>
          </a:xfrm>
        </p:spPr>
        <p:txBody>
          <a:bodyPr>
            <a:normAutofit fontScale="90000"/>
          </a:bodyPr>
          <a:lstStyle/>
          <a:p>
            <a:r>
              <a:rPr lang="en-US" dirty="0" err="1" smtClean="0">
                <a:solidFill>
                  <a:schemeClr val="accent2"/>
                </a:solidFill>
              </a:rPr>
              <a:t>Greenscreen</a:t>
            </a:r>
            <a:r>
              <a:rPr lang="en-US" dirty="0" smtClean="0">
                <a:solidFill>
                  <a:schemeClr val="accent2"/>
                </a:solidFill>
              </a:rPr>
              <a:t> </a:t>
            </a:r>
            <a:r>
              <a:rPr lang="en-US" dirty="0" smtClean="0"/>
              <a:t>a small image (bird) across a large background (Zion Natl. Park)</a:t>
            </a:r>
            <a:endParaRPr lang="en-US" dirty="0"/>
          </a:p>
        </p:txBody>
      </p:sp>
      <p:sp>
        <p:nvSpPr>
          <p:cNvPr id="3" name="Content Placeholder 2"/>
          <p:cNvSpPr>
            <a:spLocks noGrp="1"/>
          </p:cNvSpPr>
          <p:nvPr>
            <p:ph idx="1"/>
            <p:custDataLst>
              <p:tags r:id="rId2"/>
            </p:custDataLst>
          </p:nvPr>
        </p:nvSpPr>
        <p:spPr>
          <a:xfrm>
            <a:off x="152400" y="1066800"/>
            <a:ext cx="8991600" cy="5181600"/>
          </a:xfrm>
        </p:spPr>
        <p:txBody>
          <a:bodyPr>
            <a:noAutofit/>
          </a:bodyPr>
          <a:lstStyle/>
          <a:p>
            <a:pPr marL="0" indent="0">
              <a:buNone/>
            </a:pPr>
            <a:r>
              <a:rPr lang="en-US" sz="1800" dirty="0" smtClean="0">
                <a:cs typeface="Times New Roman" pitchFamily="18" charset="0"/>
              </a:rPr>
              <a:t>function [</a:t>
            </a:r>
            <a:r>
              <a:rPr lang="en-US" sz="1800" dirty="0" err="1" smtClean="0">
                <a:cs typeface="Times New Roman" pitchFamily="18" charset="0"/>
              </a:rPr>
              <a:t>zion</a:t>
            </a:r>
            <a:r>
              <a:rPr lang="en-US" sz="1800" dirty="0" smtClean="0">
                <a:cs typeface="Times New Roman" pitchFamily="18" charset="0"/>
              </a:rPr>
              <a:t>] = </a:t>
            </a:r>
            <a:r>
              <a:rPr lang="en-US" sz="1800" dirty="0" err="1" smtClean="0">
                <a:cs typeface="Times New Roman" pitchFamily="18" charset="0"/>
              </a:rPr>
              <a:t>PasteBirdonBackground</a:t>
            </a:r>
            <a:r>
              <a:rPr lang="en-US" sz="1800" dirty="0" smtClean="0">
                <a:cs typeface="Times New Roman" pitchFamily="18" charset="0"/>
              </a:rPr>
              <a:t>(</a:t>
            </a:r>
            <a:r>
              <a:rPr lang="en-US" sz="1800" dirty="0" err="1" smtClean="0">
                <a:cs typeface="Times New Roman" pitchFamily="18" charset="0"/>
              </a:rPr>
              <a:t>bird,zion,</a:t>
            </a:r>
            <a:r>
              <a:rPr lang="en-US" sz="1800" dirty="0" err="1" smtClean="0">
                <a:solidFill>
                  <a:srgbClr val="00B050"/>
                </a:solidFill>
                <a:cs typeface="Times New Roman" pitchFamily="18" charset="0"/>
              </a:rPr>
              <a:t>offset</a:t>
            </a:r>
            <a:r>
              <a:rPr lang="en-US" sz="1800" dirty="0" smtClean="0">
                <a:cs typeface="Times New Roman" pitchFamily="18" charset="0"/>
              </a:rPr>
              <a:t>)</a:t>
            </a:r>
          </a:p>
          <a:p>
            <a:pPr marL="0" indent="0">
              <a:buNone/>
            </a:pPr>
            <a:endParaRPr lang="en-US" sz="1800" dirty="0" smtClean="0">
              <a:cs typeface="Times New Roman" pitchFamily="18" charset="0"/>
            </a:endParaRPr>
          </a:p>
          <a:p>
            <a:pPr marL="0" indent="0">
              <a:buNone/>
            </a:pPr>
            <a:r>
              <a:rPr lang="en-US" sz="1800" dirty="0" smtClean="0">
                <a:solidFill>
                  <a:schemeClr val="accent5"/>
                </a:solidFill>
                <a:cs typeface="Times New Roman" pitchFamily="18" charset="0"/>
              </a:rPr>
              <a:t>% create a white canvas the size of the background</a:t>
            </a:r>
          </a:p>
          <a:p>
            <a:pPr marL="0" indent="0">
              <a:buNone/>
            </a:pPr>
            <a:r>
              <a:rPr lang="en-US" sz="1800" dirty="0" err="1" smtClean="0">
                <a:cs typeface="Times New Roman" pitchFamily="18" charset="0"/>
              </a:rPr>
              <a:t>largecanvas</a:t>
            </a:r>
            <a:r>
              <a:rPr lang="en-US" sz="1800" dirty="0" smtClean="0">
                <a:cs typeface="Times New Roman" pitchFamily="18" charset="0"/>
              </a:rPr>
              <a:t> = uint8(zeros(size(</a:t>
            </a:r>
            <a:r>
              <a:rPr lang="en-US" sz="1800" dirty="0" err="1" smtClean="0">
                <a:cs typeface="Times New Roman" pitchFamily="18" charset="0"/>
              </a:rPr>
              <a:t>zion</a:t>
            </a:r>
            <a:r>
              <a:rPr lang="en-US" sz="1800" dirty="0" smtClean="0">
                <a:cs typeface="Times New Roman" pitchFamily="18" charset="0"/>
              </a:rPr>
              <a:t>)));  </a:t>
            </a:r>
            <a:r>
              <a:rPr lang="en-US" sz="1800" dirty="0" smtClean="0">
                <a:solidFill>
                  <a:schemeClr val="accent5"/>
                </a:solidFill>
                <a:cs typeface="Times New Roman" pitchFamily="18" charset="0"/>
              </a:rPr>
              <a:t>% canvas is all black, same size as </a:t>
            </a:r>
            <a:r>
              <a:rPr lang="en-US" sz="1800" dirty="0" err="1" smtClean="0">
                <a:solidFill>
                  <a:schemeClr val="accent5"/>
                </a:solidFill>
                <a:cs typeface="Times New Roman" pitchFamily="18" charset="0"/>
              </a:rPr>
              <a:t>zion</a:t>
            </a:r>
            <a:r>
              <a:rPr lang="en-US" sz="1800" dirty="0" smtClean="0">
                <a:solidFill>
                  <a:schemeClr val="accent5"/>
                </a:solidFill>
                <a:cs typeface="Times New Roman" pitchFamily="18" charset="0"/>
              </a:rPr>
              <a:t> image</a:t>
            </a:r>
          </a:p>
          <a:p>
            <a:pPr marL="0" indent="0">
              <a:buNone/>
            </a:pPr>
            <a:r>
              <a:rPr lang="en-US" sz="1800" dirty="0" err="1" smtClean="0">
                <a:cs typeface="Times New Roman" pitchFamily="18" charset="0"/>
              </a:rPr>
              <a:t>largecanvas</a:t>
            </a:r>
            <a:r>
              <a:rPr lang="en-US" sz="1800" dirty="0" smtClean="0">
                <a:cs typeface="Times New Roman" pitchFamily="18" charset="0"/>
              </a:rPr>
              <a:t> = 255-largecanvas;    </a:t>
            </a:r>
            <a:r>
              <a:rPr lang="en-US" sz="1800" dirty="0" smtClean="0">
                <a:solidFill>
                  <a:schemeClr val="accent5"/>
                </a:solidFill>
                <a:cs typeface="Times New Roman" pitchFamily="18" charset="0"/>
              </a:rPr>
              <a:t>% change to all white</a:t>
            </a:r>
          </a:p>
          <a:p>
            <a:pPr marL="0" indent="0">
              <a:buNone/>
            </a:pPr>
            <a:endParaRPr lang="en-US" sz="1800" dirty="0" smtClean="0">
              <a:solidFill>
                <a:schemeClr val="accent5"/>
              </a:solidFill>
              <a:cs typeface="Times New Roman" pitchFamily="18" charset="0"/>
            </a:endParaRPr>
          </a:p>
          <a:p>
            <a:pPr marL="0" indent="0">
              <a:buNone/>
            </a:pPr>
            <a:r>
              <a:rPr lang="en-US" sz="1800" dirty="0" smtClean="0">
                <a:solidFill>
                  <a:schemeClr val="accent5"/>
                </a:solidFill>
                <a:cs typeface="Times New Roman" pitchFamily="18" charset="0"/>
              </a:rPr>
              <a:t>% paste the bird “</a:t>
            </a:r>
            <a:r>
              <a:rPr lang="en-US" sz="1800" b="1" i="1" dirty="0" smtClean="0">
                <a:solidFill>
                  <a:srgbClr val="00B050"/>
                </a:solidFill>
                <a:cs typeface="Times New Roman" pitchFamily="18" charset="0"/>
              </a:rPr>
              <a:t>OFFSET”</a:t>
            </a:r>
            <a:r>
              <a:rPr lang="en-US" sz="1800" b="1" dirty="0" smtClean="0">
                <a:solidFill>
                  <a:srgbClr val="00B050"/>
                </a:solidFill>
                <a:cs typeface="Times New Roman" pitchFamily="18" charset="0"/>
              </a:rPr>
              <a:t> PIXELS TO THE RIGHT OF</a:t>
            </a:r>
            <a:r>
              <a:rPr lang="en-US" sz="1800" dirty="0" smtClean="0">
                <a:solidFill>
                  <a:schemeClr val="accent5"/>
                </a:solidFill>
                <a:cs typeface="Times New Roman" pitchFamily="18" charset="0"/>
              </a:rPr>
              <a:t> the top left corner of the canvas</a:t>
            </a:r>
          </a:p>
          <a:p>
            <a:pPr marL="0" indent="0">
              <a:buNone/>
            </a:pPr>
            <a:r>
              <a:rPr lang="en-US" sz="1800" dirty="0" err="1" smtClean="0">
                <a:cs typeface="Courier New" pitchFamily="49" charset="0"/>
              </a:rPr>
              <a:t>largecanvas</a:t>
            </a:r>
            <a:r>
              <a:rPr lang="en-US" sz="1800" dirty="0" smtClean="0">
                <a:cs typeface="Courier New" pitchFamily="49" charset="0"/>
              </a:rPr>
              <a:t>(1</a:t>
            </a:r>
            <a:r>
              <a:rPr lang="en-US" sz="1800" dirty="0" smtClean="0">
                <a:solidFill>
                  <a:srgbClr val="00B050"/>
                </a:solidFill>
                <a:cs typeface="Courier New" pitchFamily="49" charset="0"/>
              </a:rPr>
              <a:t>+offset</a:t>
            </a:r>
            <a:r>
              <a:rPr lang="en-US" sz="1800" dirty="0" smtClean="0">
                <a:cs typeface="Courier New" pitchFamily="49" charset="0"/>
              </a:rPr>
              <a:t>:size(bird,1)</a:t>
            </a:r>
            <a:r>
              <a:rPr lang="en-US" sz="1800" dirty="0" smtClean="0">
                <a:solidFill>
                  <a:srgbClr val="00B050"/>
                </a:solidFill>
                <a:cs typeface="Courier New" pitchFamily="49" charset="0"/>
              </a:rPr>
              <a:t>+offset</a:t>
            </a:r>
            <a:r>
              <a:rPr lang="en-US" sz="1800" dirty="0" smtClean="0">
                <a:cs typeface="Courier New" pitchFamily="49" charset="0"/>
              </a:rPr>
              <a:t>,1:size(bird,2</a:t>
            </a:r>
            <a:r>
              <a:rPr lang="en-US" sz="1800" dirty="0">
                <a:cs typeface="Courier New" pitchFamily="49" charset="0"/>
              </a:rPr>
              <a:t>),:) = bird;</a:t>
            </a:r>
          </a:p>
          <a:p>
            <a:pPr marL="0" indent="0">
              <a:buNone/>
            </a:pPr>
            <a:endParaRPr lang="en-US" sz="1800" dirty="0" smtClean="0">
              <a:solidFill>
                <a:schemeClr val="accent5"/>
              </a:solidFill>
              <a:cs typeface="Times New Roman" pitchFamily="18" charset="0"/>
            </a:endParaRPr>
          </a:p>
          <a:p>
            <a:pPr marL="0" indent="0">
              <a:buNone/>
            </a:pPr>
            <a:r>
              <a:rPr lang="en-US" sz="1800" dirty="0" smtClean="0">
                <a:solidFill>
                  <a:schemeClr val="accent5"/>
                </a:solidFill>
                <a:cs typeface="Times New Roman" pitchFamily="18" charset="0"/>
              </a:rPr>
              <a:t>% select only the bird part of the canvas</a:t>
            </a:r>
          </a:p>
          <a:p>
            <a:pPr marL="0" indent="0">
              <a:buNone/>
            </a:pPr>
            <a:r>
              <a:rPr lang="en-US" sz="1800" dirty="0" smtClean="0">
                <a:cs typeface="Times New Roman" pitchFamily="18" charset="0"/>
              </a:rPr>
              <a:t>filter = </a:t>
            </a:r>
            <a:r>
              <a:rPr lang="en-US" sz="1800" dirty="0" err="1" smtClean="0">
                <a:cs typeface="Times New Roman" pitchFamily="18" charset="0"/>
              </a:rPr>
              <a:t>largeanvas</a:t>
            </a:r>
            <a:r>
              <a:rPr lang="en-US" sz="1800" dirty="0" smtClean="0">
                <a:cs typeface="Times New Roman" pitchFamily="18" charset="0"/>
              </a:rPr>
              <a:t>(:,:,1) &lt; 30;</a:t>
            </a:r>
          </a:p>
          <a:p>
            <a:pPr marL="0" indent="0">
              <a:buNone/>
            </a:pPr>
            <a:r>
              <a:rPr lang="en-US" sz="1800" dirty="0" smtClean="0">
                <a:cs typeface="Times New Roman" pitchFamily="18" charset="0"/>
              </a:rPr>
              <a:t>filter = cat(3,filter,filter,filter);</a:t>
            </a:r>
          </a:p>
          <a:p>
            <a:pPr marL="0" indent="0">
              <a:buNone/>
            </a:pPr>
            <a:endParaRPr lang="en-US" sz="1800" dirty="0" smtClean="0">
              <a:solidFill>
                <a:schemeClr val="accent5"/>
              </a:solidFill>
              <a:cs typeface="Times New Roman" pitchFamily="18" charset="0"/>
            </a:endParaRPr>
          </a:p>
          <a:p>
            <a:pPr marL="0" indent="0">
              <a:buNone/>
            </a:pPr>
            <a:r>
              <a:rPr lang="en-US" sz="1800" dirty="0" smtClean="0">
                <a:solidFill>
                  <a:schemeClr val="accent5"/>
                </a:solidFill>
                <a:cs typeface="Times New Roman" pitchFamily="18" charset="0"/>
              </a:rPr>
              <a:t>% </a:t>
            </a:r>
            <a:r>
              <a:rPr lang="en-US" sz="1800" dirty="0" err="1" smtClean="0">
                <a:solidFill>
                  <a:schemeClr val="accent5"/>
                </a:solidFill>
                <a:cs typeface="Times New Roman" pitchFamily="18" charset="0"/>
              </a:rPr>
              <a:t>greenscreen</a:t>
            </a:r>
            <a:endParaRPr lang="en-US" sz="1800" dirty="0" smtClean="0">
              <a:solidFill>
                <a:schemeClr val="accent5"/>
              </a:solidFill>
              <a:cs typeface="Times New Roman" pitchFamily="18" charset="0"/>
            </a:endParaRPr>
          </a:p>
          <a:p>
            <a:pPr marL="0" indent="0">
              <a:buNone/>
            </a:pPr>
            <a:r>
              <a:rPr lang="en-US" sz="1800" dirty="0" err="1" smtClean="0">
                <a:cs typeface="Times New Roman" pitchFamily="18" charset="0"/>
              </a:rPr>
              <a:t>zion</a:t>
            </a:r>
            <a:r>
              <a:rPr lang="en-US" sz="1800" dirty="0" smtClean="0">
                <a:cs typeface="Times New Roman" pitchFamily="18" charset="0"/>
              </a:rPr>
              <a:t>(filter) = </a:t>
            </a:r>
            <a:r>
              <a:rPr lang="en-US" sz="1800" dirty="0" err="1" smtClean="0">
                <a:cs typeface="Times New Roman" pitchFamily="18" charset="0"/>
              </a:rPr>
              <a:t>largecanvas</a:t>
            </a:r>
            <a:r>
              <a:rPr lang="en-US" sz="1800" dirty="0" smtClean="0">
                <a:cs typeface="Times New Roman" pitchFamily="18" charset="0"/>
              </a:rPr>
              <a:t>(filter);</a:t>
            </a:r>
          </a:p>
          <a:p>
            <a:pPr marL="0" indent="0">
              <a:buNone/>
            </a:pPr>
            <a:endParaRPr lang="en-US" sz="1800" dirty="0">
              <a:cs typeface="Times New Roman" pitchFamily="18" charset="0"/>
            </a:endParaRPr>
          </a:p>
          <a:p>
            <a:pPr marL="0" indent="0">
              <a:buNone/>
            </a:pPr>
            <a:r>
              <a:rPr lang="en-US" sz="1800" dirty="0" smtClean="0">
                <a:cs typeface="Times New Roman" pitchFamily="18" charset="0"/>
              </a:rPr>
              <a:t>end</a:t>
            </a:r>
          </a:p>
        </p:txBody>
      </p:sp>
      <p:sp>
        <p:nvSpPr>
          <p:cNvPr id="5" name="Rectangle 4"/>
          <p:cNvSpPr/>
          <p:nvPr>
            <p:custDataLst>
              <p:tags r:id="rId3"/>
            </p:custDataLst>
          </p:nvPr>
        </p:nvSpPr>
        <p:spPr>
          <a:xfrm>
            <a:off x="152400" y="3429000"/>
            <a:ext cx="6096000" cy="381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custDataLst>
              <p:tags r:id="rId4"/>
            </p:custDataLst>
          </p:nvPr>
        </p:nvSpPr>
        <p:spPr>
          <a:xfrm>
            <a:off x="4876800" y="1066800"/>
            <a:ext cx="838200" cy="4572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custDataLst>
              <p:tags r:id="rId5"/>
            </p:custDataLst>
          </p:nvPr>
        </p:nvSpPr>
        <p:spPr>
          <a:xfrm>
            <a:off x="4164705" y="4495800"/>
            <a:ext cx="4167389" cy="99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Add an “offset” argument to the function, so we can decide how far to the right we want to paste.</a:t>
            </a:r>
            <a:endParaRPr lang="en-US" dirty="0">
              <a:solidFill>
                <a:srgbClr val="00B050"/>
              </a:solidFill>
            </a:endParaRPr>
          </a:p>
        </p:txBody>
      </p:sp>
    </p:spTree>
    <p:extLst>
      <p:ext uri="{BB962C8B-B14F-4D97-AF65-F5344CB8AC3E}">
        <p14:creationId xmlns:p14="http://schemas.microsoft.com/office/powerpoint/2010/main" val="2510501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76200"/>
            <a:ext cx="8229600" cy="1143000"/>
          </a:xfrm>
        </p:spPr>
        <p:txBody>
          <a:bodyPr>
            <a:normAutofit fontScale="90000"/>
          </a:bodyPr>
          <a:lstStyle/>
          <a:p>
            <a:r>
              <a:rPr lang="en-US" dirty="0" smtClean="0">
                <a:solidFill>
                  <a:schemeClr val="accent2"/>
                </a:solidFill>
              </a:rPr>
              <a:t>Move </a:t>
            </a:r>
            <a:r>
              <a:rPr lang="en-US" dirty="0" smtClean="0"/>
              <a:t>a small image (bird) across a large background (Zion Natl. Park)</a:t>
            </a:r>
            <a:endParaRPr lang="en-US" dirty="0"/>
          </a:p>
        </p:txBody>
      </p:sp>
      <p:sp>
        <p:nvSpPr>
          <p:cNvPr id="3" name="Content Placeholder 2"/>
          <p:cNvSpPr>
            <a:spLocks noGrp="1"/>
          </p:cNvSpPr>
          <p:nvPr>
            <p:ph idx="1"/>
            <p:custDataLst>
              <p:tags r:id="rId2"/>
            </p:custDataLst>
          </p:nvPr>
        </p:nvSpPr>
        <p:spPr>
          <a:xfrm>
            <a:off x="609600" y="1600200"/>
            <a:ext cx="7848600" cy="5181600"/>
          </a:xfrm>
        </p:spPr>
        <p:txBody>
          <a:bodyPr>
            <a:noAutofit/>
          </a:bodyPr>
          <a:lstStyle/>
          <a:p>
            <a:pPr marL="0" indent="0">
              <a:buNone/>
            </a:pPr>
            <a:r>
              <a:rPr lang="en-US" sz="1800" dirty="0">
                <a:solidFill>
                  <a:schemeClr val="accent5"/>
                </a:solidFill>
                <a:cs typeface="Courier New" pitchFamily="49" charset="0"/>
              </a:rPr>
              <a:t>% script: </a:t>
            </a:r>
            <a:r>
              <a:rPr lang="en-US" sz="1800" dirty="0" err="1">
                <a:solidFill>
                  <a:schemeClr val="accent5"/>
                </a:solidFill>
                <a:cs typeface="Courier New" pitchFamily="49" charset="0"/>
              </a:rPr>
              <a:t>AnimateBird</a:t>
            </a:r>
            <a:endParaRPr lang="en-US" sz="1800" dirty="0">
              <a:solidFill>
                <a:schemeClr val="accent5"/>
              </a:solidFill>
              <a:cs typeface="Courier New" pitchFamily="49" charset="0"/>
            </a:endParaRPr>
          </a:p>
          <a:p>
            <a:pPr marL="0" indent="0">
              <a:buNone/>
            </a:pPr>
            <a:r>
              <a:rPr lang="en-US" sz="1800" dirty="0" err="1" smtClean="0">
                <a:cs typeface="Courier New" pitchFamily="49" charset="0"/>
              </a:rPr>
              <a:t>zion</a:t>
            </a:r>
            <a:r>
              <a:rPr lang="en-US" sz="1800" dirty="0" smtClean="0">
                <a:cs typeface="Courier New" pitchFamily="49" charset="0"/>
              </a:rPr>
              <a:t> = </a:t>
            </a:r>
            <a:r>
              <a:rPr lang="en-US" sz="1800" dirty="0" err="1" smtClean="0">
                <a:cs typeface="Courier New" pitchFamily="49" charset="0"/>
              </a:rPr>
              <a:t>imread</a:t>
            </a:r>
            <a:r>
              <a:rPr lang="en-US" sz="1800" dirty="0" smtClean="0">
                <a:cs typeface="Courier New" pitchFamily="49" charset="0"/>
              </a:rPr>
              <a:t>(‘zion.jpg’);</a:t>
            </a:r>
          </a:p>
          <a:p>
            <a:pPr marL="0" indent="0">
              <a:buNone/>
            </a:pPr>
            <a:r>
              <a:rPr lang="en-US" sz="1800" dirty="0" smtClean="0">
                <a:cs typeface="Courier New" pitchFamily="49" charset="0"/>
              </a:rPr>
              <a:t>bird </a:t>
            </a:r>
            <a:r>
              <a:rPr lang="en-US" sz="1800" dirty="0">
                <a:cs typeface="Courier New" pitchFamily="49" charset="0"/>
              </a:rPr>
              <a:t>= </a:t>
            </a:r>
            <a:r>
              <a:rPr lang="en-US" sz="1800" dirty="0" err="1">
                <a:cs typeface="Courier New" pitchFamily="49" charset="0"/>
              </a:rPr>
              <a:t>imread</a:t>
            </a:r>
            <a:r>
              <a:rPr lang="en-US" sz="1800" dirty="0">
                <a:cs typeface="Courier New" pitchFamily="49" charset="0"/>
              </a:rPr>
              <a:t>(‘bird1.jpg’);</a:t>
            </a:r>
          </a:p>
          <a:p>
            <a:pPr marL="0" indent="0">
              <a:buNone/>
            </a:pPr>
            <a:endParaRPr lang="en-US" sz="1800" dirty="0">
              <a:cs typeface="Courier New" pitchFamily="49" charset="0"/>
            </a:endParaRPr>
          </a:p>
          <a:p>
            <a:pPr marL="0" indent="0">
              <a:buNone/>
            </a:pPr>
            <a:r>
              <a:rPr lang="en-US" sz="1800" dirty="0">
                <a:cs typeface="Courier New" pitchFamily="49" charset="0"/>
              </a:rPr>
              <a:t>for </a:t>
            </a:r>
            <a:r>
              <a:rPr lang="en-US" sz="1800" dirty="0" smtClean="0">
                <a:cs typeface="Courier New" pitchFamily="49" charset="0"/>
              </a:rPr>
              <a:t>offset </a:t>
            </a:r>
            <a:r>
              <a:rPr lang="en-US" sz="1800" dirty="0">
                <a:cs typeface="Courier New" pitchFamily="49" charset="0"/>
              </a:rPr>
              <a:t>= </a:t>
            </a:r>
            <a:r>
              <a:rPr lang="en-US" sz="1800" dirty="0" smtClean="0">
                <a:cs typeface="Courier New" pitchFamily="49" charset="0"/>
              </a:rPr>
              <a:t>        </a:t>
            </a:r>
            <a:r>
              <a:rPr lang="en-US" sz="1800" dirty="0" smtClean="0">
                <a:solidFill>
                  <a:schemeClr val="accent2"/>
                </a:solidFill>
                <a:cs typeface="Courier New" pitchFamily="49" charset="0"/>
              </a:rPr>
              <a:t>??????</a:t>
            </a:r>
          </a:p>
          <a:p>
            <a:pPr marL="0" indent="0">
              <a:buNone/>
            </a:pPr>
            <a:r>
              <a:rPr lang="en-US" sz="1800" dirty="0" smtClean="0">
                <a:cs typeface="Courier New" pitchFamily="49" charset="0"/>
              </a:rPr>
              <a:t>    </a:t>
            </a:r>
            <a:r>
              <a:rPr lang="en-US" sz="1800" dirty="0" err="1" smtClean="0">
                <a:cs typeface="Courier New" pitchFamily="49" charset="0"/>
              </a:rPr>
              <a:t>imshow</a:t>
            </a:r>
            <a:r>
              <a:rPr lang="en-US" sz="1800" dirty="0" smtClean="0">
                <a:cs typeface="Courier New" pitchFamily="49" charset="0"/>
              </a:rPr>
              <a:t>(</a:t>
            </a:r>
            <a:r>
              <a:rPr lang="en-US" sz="1800" dirty="0" err="1" smtClean="0">
                <a:solidFill>
                  <a:srgbClr val="00B050"/>
                </a:solidFill>
                <a:cs typeface="Courier New" pitchFamily="49" charset="0"/>
              </a:rPr>
              <a:t>PasteBirdonBackground</a:t>
            </a:r>
            <a:r>
              <a:rPr lang="en-US" sz="1800" dirty="0" smtClean="0">
                <a:cs typeface="Courier New" pitchFamily="49" charset="0"/>
              </a:rPr>
              <a:t>(</a:t>
            </a:r>
            <a:r>
              <a:rPr lang="en-US" sz="1800" dirty="0" err="1" smtClean="0">
                <a:cs typeface="Courier New" pitchFamily="49" charset="0"/>
              </a:rPr>
              <a:t>bird,zion,offset</a:t>
            </a:r>
            <a:r>
              <a:rPr lang="en-US" sz="1800" dirty="0" smtClean="0">
                <a:cs typeface="Courier New" pitchFamily="49" charset="0"/>
              </a:rPr>
              <a:t>));</a:t>
            </a:r>
            <a:endParaRPr lang="en-US" sz="1800" dirty="0">
              <a:cs typeface="Courier New" pitchFamily="49" charset="0"/>
            </a:endParaRPr>
          </a:p>
          <a:p>
            <a:pPr marL="0" indent="0">
              <a:buNone/>
            </a:pPr>
            <a:r>
              <a:rPr lang="en-US" sz="1800" dirty="0">
                <a:cs typeface="Courier New" pitchFamily="49" charset="0"/>
              </a:rPr>
              <a:t>    </a:t>
            </a:r>
            <a:r>
              <a:rPr lang="en-US" sz="1800" dirty="0" err="1">
                <a:cs typeface="Courier New" pitchFamily="49" charset="0"/>
              </a:rPr>
              <a:t>drawnow</a:t>
            </a:r>
            <a:r>
              <a:rPr lang="en-US" sz="1800" dirty="0">
                <a:cs typeface="Courier New" pitchFamily="49" charset="0"/>
              </a:rPr>
              <a:t>;</a:t>
            </a:r>
          </a:p>
          <a:p>
            <a:pPr marL="0" indent="0">
              <a:buNone/>
            </a:pPr>
            <a:r>
              <a:rPr lang="en-US" sz="1800" dirty="0" smtClean="0">
                <a:cs typeface="Courier New" pitchFamily="49" charset="0"/>
              </a:rPr>
              <a:t>end</a:t>
            </a:r>
          </a:p>
          <a:p>
            <a:pPr marL="0" indent="0">
              <a:buNone/>
            </a:pPr>
            <a:endParaRPr lang="en-US" sz="1800" dirty="0" smtClean="0">
              <a:cs typeface="Courier New" pitchFamily="49" charset="0"/>
            </a:endParaRPr>
          </a:p>
          <a:p>
            <a:pPr marL="0" indent="0">
              <a:buNone/>
            </a:pPr>
            <a:endParaRPr lang="en-US" sz="1800" dirty="0">
              <a:cs typeface="Courier New" pitchFamily="49" charset="0"/>
            </a:endParaRPr>
          </a:p>
          <a:p>
            <a:pPr marL="0" indent="0">
              <a:buNone/>
            </a:pPr>
            <a:r>
              <a:rPr lang="en-US" sz="1800" b="1" dirty="0" smtClean="0">
                <a:cs typeface="Courier New" pitchFamily="49" charset="0"/>
              </a:rPr>
              <a:t>              Goal:</a:t>
            </a:r>
            <a:endParaRPr lang="en-US" sz="1800" b="1" dirty="0">
              <a:cs typeface="Courier New" pitchFamily="49" charset="0"/>
            </a:endParaRPr>
          </a:p>
        </p:txBody>
      </p:sp>
      <p:sp>
        <p:nvSpPr>
          <p:cNvPr id="4" name="Rectangle 3"/>
          <p:cNvSpPr/>
          <p:nvPr>
            <p:custDataLst>
              <p:tags r:id="rId3"/>
            </p:custDataLst>
          </p:nvPr>
        </p:nvSpPr>
        <p:spPr>
          <a:xfrm>
            <a:off x="2057400" y="4876800"/>
            <a:ext cx="3200400" cy="1828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2"/>
                </a:solidFill>
              </a:rPr>
              <a:t>ZION</a:t>
            </a:r>
            <a:endParaRPr lang="en-US" dirty="0">
              <a:solidFill>
                <a:schemeClr val="accent2"/>
              </a:solidFill>
            </a:endParaRPr>
          </a:p>
        </p:txBody>
      </p:sp>
      <p:sp>
        <p:nvSpPr>
          <p:cNvPr id="5" name="Rectangle 4"/>
          <p:cNvSpPr/>
          <p:nvPr>
            <p:custDataLst>
              <p:tags r:id="rId4"/>
            </p:custDataLst>
          </p:nvPr>
        </p:nvSpPr>
        <p:spPr>
          <a:xfrm>
            <a:off x="2057401" y="4876800"/>
            <a:ext cx="738554" cy="586154"/>
          </a:xfrm>
          <a:prstGeom prst="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5"/>
                </a:solidFill>
              </a:rPr>
              <a:t>BIRD</a:t>
            </a:r>
            <a:endParaRPr lang="en-US" dirty="0">
              <a:solidFill>
                <a:schemeClr val="accent5"/>
              </a:solidFill>
            </a:endParaRPr>
          </a:p>
        </p:txBody>
      </p:sp>
      <p:sp>
        <p:nvSpPr>
          <p:cNvPr id="6" name="Rectangle 5"/>
          <p:cNvSpPr/>
          <p:nvPr>
            <p:custDataLst>
              <p:tags r:id="rId5"/>
            </p:custDataLst>
          </p:nvPr>
        </p:nvSpPr>
        <p:spPr>
          <a:xfrm>
            <a:off x="4519246" y="4876800"/>
            <a:ext cx="738554" cy="586154"/>
          </a:xfrm>
          <a:prstGeom prst="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5"/>
                </a:solidFill>
              </a:rPr>
              <a:t>BIRD</a:t>
            </a:r>
            <a:endParaRPr lang="en-US" dirty="0">
              <a:solidFill>
                <a:schemeClr val="accent5"/>
              </a:solidFill>
            </a:endParaRPr>
          </a:p>
        </p:txBody>
      </p:sp>
      <p:cxnSp>
        <p:nvCxnSpPr>
          <p:cNvPr id="8" name="Straight Arrow Connector 7"/>
          <p:cNvCxnSpPr>
            <a:stCxn id="5" idx="3"/>
            <a:endCxn id="6" idx="1"/>
          </p:cNvCxnSpPr>
          <p:nvPr>
            <p:custDataLst>
              <p:tags r:id="rId6"/>
            </p:custDataLst>
          </p:nvPr>
        </p:nvCxnSpPr>
        <p:spPr>
          <a:xfrm>
            <a:off x="2795955" y="5169877"/>
            <a:ext cx="1723291" cy="0"/>
          </a:xfrm>
          <a:prstGeom prst="straightConnector1">
            <a:avLst/>
          </a:prstGeom>
          <a:ln w="28575">
            <a:solidFill>
              <a:schemeClr val="accent5"/>
            </a:solidFill>
            <a:headEnd type="diamond"/>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3"/>
          <p:cNvSpPr>
            <a:spLocks noGrp="1"/>
          </p:cNvSpPr>
          <p:nvPr>
            <p:ph type="sldNum" sz="quarter" idx="12"/>
            <p:custDataLst>
              <p:tags r:id="rId7"/>
            </p:custDataLst>
          </p:nvPr>
        </p:nvSpPr>
        <p:spPr>
          <a:xfrm>
            <a:off x="4191000" y="1295400"/>
            <a:ext cx="4724400" cy="1585174"/>
          </a:xfrm>
          <a:ln w="28575">
            <a:solidFill>
              <a:schemeClr val="accent2"/>
            </a:solidFill>
          </a:ln>
        </p:spPr>
        <p:txBody>
          <a:bodyPr/>
          <a:lstStyle/>
          <a:p>
            <a:pPr marL="228600" indent="-228600" algn="l">
              <a:buFont typeface="+mj-lt"/>
              <a:buAutoNum type="alphaLcParenR"/>
            </a:pPr>
            <a:r>
              <a:rPr lang="en-US" sz="1800" dirty="0" smtClean="0">
                <a:solidFill>
                  <a:schemeClr val="tx1"/>
                </a:solidFill>
                <a:latin typeface="+mj-lt"/>
                <a:cs typeface="Courier New" pitchFamily="49" charset="0"/>
              </a:rPr>
              <a:t>0:size(bird,2)</a:t>
            </a:r>
          </a:p>
          <a:p>
            <a:pPr marL="228600" indent="-228600" algn="l">
              <a:buFont typeface="+mj-lt"/>
              <a:buAutoNum type="alphaLcParenR"/>
            </a:pPr>
            <a:r>
              <a:rPr lang="en-US" sz="1800" dirty="0" smtClean="0">
                <a:solidFill>
                  <a:schemeClr val="tx1"/>
                </a:solidFill>
                <a:cs typeface="Courier New" pitchFamily="49" charset="0"/>
              </a:rPr>
              <a:t>0:size(zion,2)</a:t>
            </a:r>
          </a:p>
          <a:p>
            <a:pPr marL="228600" indent="-228600" algn="l">
              <a:buFont typeface="+mj-lt"/>
              <a:buAutoNum type="alphaLcParenR"/>
            </a:pPr>
            <a:r>
              <a:rPr lang="en-US" sz="1800" dirty="0" smtClean="0">
                <a:solidFill>
                  <a:schemeClr val="tx1"/>
                </a:solidFill>
                <a:latin typeface="+mj-lt"/>
                <a:cs typeface="Courier New" pitchFamily="49" charset="0"/>
              </a:rPr>
              <a:t>0:size(zion,2) + size(bird,2)</a:t>
            </a:r>
          </a:p>
          <a:p>
            <a:pPr marL="228600" indent="-228600" algn="l">
              <a:buFont typeface="+mj-lt"/>
              <a:buAutoNum type="alphaLcParenR"/>
            </a:pPr>
            <a:r>
              <a:rPr lang="en-US" sz="1800" dirty="0" smtClean="0">
                <a:solidFill>
                  <a:schemeClr val="tx1"/>
                </a:solidFill>
                <a:latin typeface="+mj-lt"/>
                <a:cs typeface="Courier New" pitchFamily="49" charset="0"/>
              </a:rPr>
              <a:t>0:size(zion,2) – size(bird,2)</a:t>
            </a:r>
          </a:p>
          <a:p>
            <a:pPr marL="228600" indent="-228600" algn="l">
              <a:buFont typeface="+mj-lt"/>
              <a:buAutoNum type="alphaLcParenR"/>
            </a:pPr>
            <a:r>
              <a:rPr lang="en-US" sz="1800" dirty="0" smtClean="0">
                <a:solidFill>
                  <a:schemeClr val="tx1"/>
                </a:solidFill>
                <a:latin typeface="+mj-lt"/>
                <a:cs typeface="Courier New" pitchFamily="49" charset="0"/>
              </a:rPr>
              <a:t>Other/none/more than one/I don’t know!!</a:t>
            </a:r>
            <a:endParaRPr lang="en-US" sz="1800" dirty="0">
              <a:solidFill>
                <a:schemeClr val="tx1"/>
              </a:solidFill>
              <a:latin typeface="+mj-lt"/>
              <a:cs typeface="Courier New" pitchFamily="49" charset="0"/>
            </a:endParaRPr>
          </a:p>
        </p:txBody>
      </p:sp>
      <p:sp>
        <p:nvSpPr>
          <p:cNvPr id="14" name="Rectangle 13"/>
          <p:cNvSpPr/>
          <p:nvPr>
            <p:custDataLst>
              <p:tags r:id="rId8"/>
            </p:custDataLst>
          </p:nvPr>
        </p:nvSpPr>
        <p:spPr>
          <a:xfrm>
            <a:off x="1825747" y="2971800"/>
            <a:ext cx="3215601" cy="3048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custDataLst>
              <p:tags r:id="rId9"/>
            </p:custDataLst>
          </p:nvPr>
        </p:nvSpPr>
        <p:spPr>
          <a:xfrm>
            <a:off x="3211131" y="3629697"/>
            <a:ext cx="4866069" cy="99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B050"/>
                </a:solidFill>
              </a:rPr>
              <a:t>Use “offset” version of the function—on previous slide—so we can specify different offsets to make the bird move.</a:t>
            </a:r>
            <a:endParaRPr lang="en-US" dirty="0">
              <a:solidFill>
                <a:srgbClr val="00B050"/>
              </a:solidFill>
            </a:endParaRPr>
          </a:p>
        </p:txBody>
      </p:sp>
      <p:sp>
        <p:nvSpPr>
          <p:cNvPr id="7" name="Right Arrow 6"/>
          <p:cNvSpPr/>
          <p:nvPr>
            <p:custDataLst>
              <p:tags r:id="rId10"/>
            </p:custDataLst>
          </p:nvPr>
        </p:nvSpPr>
        <p:spPr>
          <a:xfrm rot="13510749">
            <a:off x="2408416" y="3817527"/>
            <a:ext cx="984396" cy="296734"/>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custDataLst>
              <p:tags r:id="rId11"/>
            </p:custDataLst>
          </p:nvPr>
        </p:nvSpPr>
        <p:spPr>
          <a:xfrm rot="18474619">
            <a:off x="3024764" y="2305633"/>
            <a:ext cx="1295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32292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17469</TotalTime>
  <Words>1418</Words>
  <Application>Microsoft Office PowerPoint</Application>
  <PresentationFormat>On-screen Show (4:3)</PresentationFormat>
  <Paragraphs>166</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Introduction to Programming in MATLAB</vt:lpstr>
      <vt:lpstr>LOOPS: ANIMATION WITH LOOPS</vt:lpstr>
      <vt:lpstr>Write a loop that displays all six bird images in order</vt:lpstr>
      <vt:lpstr>[NOT A SLIDE: raw images]</vt:lpstr>
      <vt:lpstr>Greenscreen a small image (bird) onto a large background (Zion Natl. Park)</vt:lpstr>
      <vt:lpstr>Animate a small image (bird) on a large background (Zion Natl. Park)</vt:lpstr>
      <vt:lpstr>Greenscreen a small image (bird) across a large background (Zion Natl. Park)</vt:lpstr>
      <vt:lpstr>Greenscreen a small image (bird) across a large background (Zion Natl. Park)</vt:lpstr>
      <vt:lpstr>Move a small image (bird) across a large background (Zion Natl. Park)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105 Theory of Computability</dc:title>
  <dc:creator>Jane Doe</dc:creator>
  <cp:lastModifiedBy>HP-6</cp:lastModifiedBy>
  <cp:revision>223</cp:revision>
  <dcterms:created xsi:type="dcterms:W3CDTF">2010-06-24T18:44:16Z</dcterms:created>
  <dcterms:modified xsi:type="dcterms:W3CDTF">2012-07-18T00:00:26Z</dcterms:modified>
</cp:coreProperties>
</file>