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3.xml" ContentType="application/vnd.openxmlformats-officedocument.presentationml.notesSlide+xml"/>
  <Override PartName="/ppt/ink/ink1.xml" ContentType="application/inkml+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4.xml" ContentType="application/vnd.openxmlformats-officedocument.presentationml.notesSlide+xml"/>
  <Override PartName="/ppt/ink/ink2.xml" ContentType="application/inkml+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5.xml" ContentType="application/vnd.openxmlformats-officedocument.presentationml.notesSlide+xml"/>
  <Override PartName="/ppt/ink/ink3.xml" ContentType="application/inkml+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493" r:id="rId2"/>
    <p:sldId id="485" r:id="rId3"/>
    <p:sldId id="486" r:id="rId4"/>
    <p:sldId id="487" r:id="rId5"/>
    <p:sldId id="488" r:id="rId6"/>
    <p:sldId id="489" r:id="rId7"/>
    <p:sldId id="461" r:id="rId8"/>
    <p:sldId id="462" r:id="rId9"/>
    <p:sldId id="491" r:id="rId10"/>
    <p:sldId id="463" r:id="rId11"/>
    <p:sldId id="464" r:id="rId12"/>
    <p:sldId id="466" r:id="rId13"/>
    <p:sldId id="465" r:id="rId14"/>
    <p:sldId id="468" r:id="rId15"/>
    <p:sldId id="474"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7" autoAdjust="0"/>
    <p:restoredTop sz="84370" autoAdjust="0"/>
  </p:normalViewPr>
  <p:slideViewPr>
    <p:cSldViewPr>
      <p:cViewPr varScale="1">
        <p:scale>
          <a:sx n="65" d="100"/>
          <a:sy n="65" d="100"/>
        </p:scale>
        <p:origin x="-1248" y="-114"/>
      </p:cViewPr>
      <p:guideLst>
        <p:guide orient="horz" pos="2160"/>
        <p:guide pos="2880"/>
      </p:guideLst>
    </p:cSldViewPr>
  </p:slideViewPr>
  <p:outlineViewPr>
    <p:cViewPr>
      <p:scale>
        <a:sx n="33" d="100"/>
        <a:sy n="33" d="100"/>
      </p:scale>
      <p:origin x="48" y="55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28T18:52:18.153"/>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25DFCC5A-93AF-4093-B686-E3A8D9EBB1D4}" emma:medium="tactile" emma:mode="ink">
          <msink:context xmlns:msink="http://schemas.microsoft.com/ink/2010/main" type="writingRegion" rotatedBoundingBox="1917,13095 4233,13095 4233,14413 1917,14413"/>
        </emma:interpretation>
      </emma:emma>
    </inkml:annotationXML>
    <inkml:traceGroup>
      <inkml:annotationXML>
        <emma:emma xmlns:emma="http://www.w3.org/2003/04/emma" version="1.0">
          <emma:interpretation id="{EBC4C458-3D88-463C-B864-671D538BCA53}" emma:medium="tactile" emma:mode="ink">
            <msink:context xmlns:msink="http://schemas.microsoft.com/ink/2010/main" type="paragraph" rotatedBoundingBox="1917,13095 4233,13095 4233,14413 1917,14413" alignmentLevel="1"/>
          </emma:interpretation>
        </emma:emma>
      </inkml:annotationXML>
      <inkml:traceGroup>
        <inkml:annotationXML>
          <emma:emma xmlns:emma="http://www.w3.org/2003/04/emma" version="1.0">
            <emma:interpretation id="{B728B0DA-F6F3-4AE7-93C8-31877EC2EF23}" emma:medium="tactile" emma:mode="ink">
              <msink:context xmlns:msink="http://schemas.microsoft.com/ink/2010/main" type="line" rotatedBoundingBox="1917,13095 4233,13095 4233,14413 1917,14413"/>
            </emma:interpretation>
          </emma:emma>
        </inkml:annotationXML>
        <inkml:traceGroup>
          <inkml:annotationXML>
            <emma:emma xmlns:emma="http://www.w3.org/2003/04/emma" version="1.0">
              <emma:interpretation id="{6B1E50AA-C639-4DE2-B338-B66A9D3B0EA8}" emma:medium="tactile" emma:mode="ink">
                <msink:context xmlns:msink="http://schemas.microsoft.com/ink/2010/main" type="inkWord" rotatedBoundingBox="1917,13095 4233,13095 4233,14413 1917,14413"/>
              </emma:interpretation>
              <emma:one-of disjunction-type="recognition" id="oneOf0">
                <emma:interpretation id="interp0" emma:lang="en-US" emma:confidence="0">
                  <emma:literal>o</emma:literal>
                </emma:interpretation>
                <emma:interpretation id="interp1" emma:lang="en-US" emma:confidence="0">
                  <emma:literal>a</emma:literal>
                </emma:interpretation>
                <emma:interpretation id="interp2" emma:lang="en-US" emma:confidence="0">
                  <emma:literal>O</emma:literal>
                </emma:interpretation>
                <emma:interpretation id="interp3" emma:lang="en-US" emma:confidence="0">
                  <emma:literal>0</emma:literal>
                </emma:interpretation>
                <emma:interpretation id="interp4" emma:lang="en-US" emma:confidence="0">
                  <emma:literal>G</emma:literal>
                </emma:interpretation>
              </emma:one-of>
            </emma:emma>
          </inkml:annotationXML>
          <inkml:trace contextRef="#ctx0" brushRef="#br0">1702 285 7740,'0'0'3354,"0"0"129,15-8-258,-11-7-2838,-4-3-129,0-4 258,-4-1-258,-6-2 0,-13-3 129,-2-2 0,-16-2 129,-7 4-129,-14 3 129,-13 8-129,-16 9-129,-10 8 129,-14 13-258,-4 24 129,-9 9-129,0 21 0,0 8 0,5 18-129,7 6 129,12 9-129,12 3 0,14 2 0,20-7 129,20-4-129,26-11 0,16-11 129,30-16 0,25-10 0,15-21 0,24-10 258,15-20-258,23-9 0,15-29 0,14-22-129,11-16 129,10-13-258,10-10 129,-4-4-129,-8-1 129,-23 6 0,-23 7 0,-25 14 258,-33 7-129,-30 9 129,-44 3 0,-26 5 0,-38 9-387,-28-1-387,-17 19-2064,-15 8-1419,-26 0-258,-7 15-387,-19-6-129</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28T18:50:47.522"/>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1FD15140-8343-4F21-8CC4-580F2E85E428}" emma:medium="tactile" emma:mode="ink">
          <msink:context xmlns:msink="http://schemas.microsoft.com/ink/2010/main" type="writingRegion" rotatedBoundingBox="2437,14229 3934,14229 3934,15547 2437,15547"/>
        </emma:interpretation>
      </emma:emma>
    </inkml:annotationXML>
    <inkml:traceGroup>
      <inkml:annotationXML>
        <emma:emma xmlns:emma="http://www.w3.org/2003/04/emma" version="1.0">
          <emma:interpretation id="{0C2BF1C8-F169-4C1F-9DEA-D13FB33361FA}" emma:medium="tactile" emma:mode="ink">
            <msink:context xmlns:msink="http://schemas.microsoft.com/ink/2010/main" type="paragraph" rotatedBoundingBox="2437,14229 3934,14229 3934,15547 2437,15547" alignmentLevel="1"/>
          </emma:interpretation>
        </emma:emma>
      </inkml:annotationXML>
      <inkml:traceGroup>
        <inkml:annotationXML>
          <emma:emma xmlns:emma="http://www.w3.org/2003/04/emma" version="1.0">
            <emma:interpretation id="{74C48978-6CD5-4718-AB15-1FB6CBCBF37E}" emma:medium="tactile" emma:mode="ink">
              <msink:context xmlns:msink="http://schemas.microsoft.com/ink/2010/main" type="line" rotatedBoundingBox="2437,14229 3934,14229 3934,15547 2437,15547"/>
            </emma:interpretation>
          </emma:emma>
        </inkml:annotationXML>
        <inkml:traceGroup>
          <inkml:annotationXML>
            <emma:emma xmlns:emma="http://www.w3.org/2003/04/emma" version="1.0">
              <emma:interpretation id="{28B781D8-F479-4E70-BB0D-D4C918B5AC88}" emma:medium="tactile" emma:mode="ink">
                <msink:context xmlns:msink="http://schemas.microsoft.com/ink/2010/main" type="inkWord" rotatedBoundingBox="2437,14229 3934,14229 3934,15547 2437,15547"/>
              </emma:interpretation>
              <emma:one-of disjunction-type="recognition" id="oneOf0">
                <emma:interpretation id="interp0" emma:lang="en-US" emma:confidence="0">
                  <emma:literal>O</emma:literal>
                </emma:interpretation>
                <emma:interpretation id="interp1" emma:lang="en-US" emma:confidence="0">
                  <emma:literal>0</emma:literal>
                </emma:interpretation>
                <emma:interpretation id="interp2" emma:lang="en-US" emma:confidence="0">
                  <emma:literal>o</emma:literal>
                </emma:interpretation>
                <emma:interpretation id="interp3" emma:lang="en-US" emma:confidence="0">
                  <emma:literal>C</emma:literal>
                </emma:interpretation>
                <emma:interpretation id="interp4" emma:lang="en-US" emma:confidence="0">
                  <emma:literal>8</emma:literal>
                </emma:interpretation>
              </emma:one-of>
            </emma:emma>
          </inkml:annotationXML>
          <inkml:trace contextRef="#ctx0" brushRef="#br0">1489 334 6966,'12'-13'4257,"-14"-4"-387,2 17 129,-11-23-1677,-4 3-2064,10 0 0,-7 0 0,4-3-129,-9-1 129,0 0-129,-11-1 387,0 1-129,-13-2 129,-3 6 129,-12-2-129,-1 7 0,-16 2 0,-3 10-258,-12 1 0,-8 5 0,-6 12-129,-2 10-129,-2 5 129,3 13-129,5 9 0,11 14 129,9 11 0,19 21-129,14 16 129,17 17 0,16 4-129,17-2 129,26-11 0,28-14 0,27-20-258,19-31 129,19-36-129,12-26 129,12-35-129,1-28 0,2-16 0,-14-16 0,-16-8 129,-22-1-129,-22-1 258,-27 7 0,-31 8 129,-20 19-129,-37 13-129,-24 12-258,-13 24-1290,-14 10-2709,-9 1 0,8 8-516,1-12-129</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28T19:09:55.649"/>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E54F898A-7ED2-4FE3-B75B-88017EC7F6CD}" emma:medium="tactile" emma:mode="ink">
          <msink:context xmlns:msink="http://schemas.microsoft.com/ink/2010/main" type="inkDrawing" rotatedBoundingBox="1743,14934 3663,13934 4140,14849 2220,15849" hotPoints="3921,14446 3129,15338 1937,15299 2729,14406" semanticType="enclosure" shapeName="Ellipse"/>
        </emma:interpretation>
      </emma:emma>
    </inkml:annotationXML>
    <inkml:trace contextRef="#ctx0" brushRef="#br0">1539 114 3999,'-30'-9'3354,"15"9"-387,-24-12 129,2 5-2451,-1 6 129,-5-4 129,-5 3-129,-4-1-258,-6 3 0,-7 0 0,-4 11-129,-11 4-129,-3 10 0,-8 7-129,-4 14-129,-10 7 258,4 12-258,-4 8 258,4 7-129,12 8 0,7 5 0,22 1-129,19-2 129,28-3-129,18-6 129,31-8-258,27-9 258,20-16-258,22-13 129,14-17 0,17-15-129,12-9 0,5-26 0,5-14 129,1-24-129,-3-12 129,-10-11 0,-10-11 129,-19-1-129,-18-6 258,-21 4 129,-20 2 0,-19 15-129,-26 7 129,-13 11-129,-25 10-129,-15 11-258,-15 19-645,-11 1-774,-7 11-2064,8 18-258,-10-5-129,19 5-516</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4DC39-08C1-4F00-ACFA-86EADB399664}" type="datetimeFigureOut">
              <a:rPr lang="en-US" smtClean="0"/>
              <a:pPr/>
              <a:t>9/21/2012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EBD1D-9036-4391-9980-9EFB63A8F401}" type="slidenum">
              <a:rPr lang="en-US" smtClean="0"/>
              <a:pPr/>
              <a:t>‹#›</a:t>
            </a:fld>
            <a:endParaRPr lang="en-US"/>
          </a:p>
        </p:txBody>
      </p:sp>
    </p:spTree>
    <p:extLst>
      <p:ext uri="{BB962C8B-B14F-4D97-AF65-F5344CB8AC3E}">
        <p14:creationId xmlns:p14="http://schemas.microsoft.com/office/powerpoint/2010/main" val="120695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p>
          <a:p>
            <a:r>
              <a:rPr lang="en-US" dirty="0" smtClean="0"/>
              <a:t>On some</a:t>
            </a:r>
            <a:r>
              <a:rPr lang="en-US" baseline="0" dirty="0" smtClean="0"/>
              <a:t> level, this is just a review of mathematical function notation. Because we are only interested in INPUT, we only look on the LHS of the arrow operator. There are two things there, so that rules out (A). </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10</a:t>
            </a:fld>
            <a:endParaRPr lang="en-US"/>
          </a:p>
        </p:txBody>
      </p:sp>
    </p:spTree>
    <p:extLst>
      <p:ext uri="{BB962C8B-B14F-4D97-AF65-F5344CB8AC3E}">
        <p14:creationId xmlns:p14="http://schemas.microsoft.com/office/powerpoint/2010/main" val="423257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11</a:t>
            </a:fld>
            <a:endParaRPr lang="en-US"/>
          </a:p>
        </p:txBody>
      </p:sp>
    </p:spTree>
    <p:extLst>
      <p:ext uri="{BB962C8B-B14F-4D97-AF65-F5344CB8AC3E}">
        <p14:creationId xmlns:p14="http://schemas.microsoft.com/office/powerpoint/2010/main" val="1530527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p>
          <a:p>
            <a:r>
              <a:rPr lang="en-US" dirty="0" smtClean="0"/>
              <a:t>This helps</a:t>
            </a:r>
            <a:r>
              <a:rPr lang="en-US" baseline="0" dirty="0" smtClean="0"/>
              <a:t> students understand the inline notation where the q_3 being to the left of a character actually means it is “over” that character, if we had a more visually intuitive notation system.</a:t>
            </a:r>
          </a:p>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12</a:t>
            </a:fld>
            <a:endParaRPr lang="en-US"/>
          </a:p>
        </p:txBody>
      </p:sp>
    </p:spTree>
    <p:extLst>
      <p:ext uri="{BB962C8B-B14F-4D97-AF65-F5344CB8AC3E}">
        <p14:creationId xmlns:p14="http://schemas.microsoft.com/office/powerpoint/2010/main" val="231262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This</a:t>
            </a:r>
            <a:r>
              <a:rPr lang="en-US" baseline="0" dirty="0" smtClean="0"/>
              <a:t> question is isomorphic to the previous question.</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13</a:t>
            </a:fld>
            <a:endParaRPr lang="en-US"/>
          </a:p>
        </p:txBody>
      </p:sp>
    </p:spTree>
    <p:extLst>
      <p:ext uri="{BB962C8B-B14F-4D97-AF65-F5344CB8AC3E}">
        <p14:creationId xmlns:p14="http://schemas.microsoft.com/office/powerpoint/2010/main" val="2335848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14</a:t>
            </a:fld>
            <a:endParaRPr lang="en-US"/>
          </a:p>
        </p:txBody>
      </p:sp>
    </p:spTree>
    <p:extLst>
      <p:ext uri="{BB962C8B-B14F-4D97-AF65-F5344CB8AC3E}">
        <p14:creationId xmlns:p14="http://schemas.microsoft.com/office/powerpoint/2010/main" val="1410867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 it cannot happen because </a:t>
            </a:r>
            <a:r>
              <a:rPr lang="en-US" dirty="0" err="1" smtClean="0"/>
              <a:t>qrej</a:t>
            </a:r>
            <a:r>
              <a:rPr lang="en-US" dirty="0" smtClean="0"/>
              <a:t> takes effect immediately and </a:t>
            </a:r>
            <a:r>
              <a:rPr lang="en-US" smtClean="0"/>
              <a:t>the machine halts.</a:t>
            </a:r>
          </a:p>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15</a:t>
            </a:fld>
            <a:endParaRPr lang="en-US"/>
          </a:p>
        </p:txBody>
      </p:sp>
    </p:spTree>
    <p:extLst>
      <p:ext uri="{BB962C8B-B14F-4D97-AF65-F5344CB8AC3E}">
        <p14:creationId xmlns:p14="http://schemas.microsoft.com/office/powerpoint/2010/main" val="60765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3C70-46B6-4414-A9E2-EAF86254BE35}"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463C70-46B6-4414-A9E2-EAF86254BE35}"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463C70-46B6-4414-A9E2-EAF86254BE35}" type="datetimeFigureOut">
              <a:rPr lang="en-US" smtClean="0"/>
              <a:pPr/>
              <a:t>9/21/2012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463C70-46B6-4414-A9E2-EAF86254BE35}" type="datetimeFigureOut">
              <a:rPr lang="en-US" smtClean="0"/>
              <a:pPr/>
              <a:t>9/21/2012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63C70-46B6-4414-A9E2-EAF86254BE35}" type="datetimeFigureOut">
              <a:rPr lang="en-US" smtClean="0"/>
              <a:pPr/>
              <a:t>9/21/2012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63C70-46B6-4414-A9E2-EAF86254BE35}"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63C70-46B6-4414-A9E2-EAF86254BE35}"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63C70-46B6-4414-A9E2-EAF86254BE35}" type="datetimeFigureOut">
              <a:rPr lang="en-US" smtClean="0"/>
              <a:pPr/>
              <a:t>9/21/2012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FD467-8539-4C68-8397-87CE2AA2A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xml"/><Relationship Id="rId7" Type="http://schemas.openxmlformats.org/officeDocument/2006/relationships/hyperlink" Target="http://creativecommons.org/licenses/by-nc-sa/3.0/"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www.peerinstruction4cs.org/"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47.xml"/><Relationship Id="rId7" Type="http://schemas.openxmlformats.org/officeDocument/2006/relationships/customXml" Target="../ink/ink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51.xml"/><Relationship Id="rId7" Type="http://schemas.openxmlformats.org/officeDocument/2006/relationships/customXml" Target="../ink/ink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52.xml"/></Relationships>
</file>

<file path=ppt/slides/_rels/slide1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55.xml"/><Relationship Id="rId7" Type="http://schemas.openxmlformats.org/officeDocument/2006/relationships/customXml" Target="../ink/ink3.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56.xml"/></Relationships>
</file>

<file path=ppt/slides/_rels/slide15.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jpeg"/><Relationship Id="rId5" Type="http://schemas.openxmlformats.org/officeDocument/2006/relationships/slideLayout" Target="../slideLayouts/slideLayout4.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3.jpe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4.xml"/><Relationship Id="rId5" Type="http://schemas.openxmlformats.org/officeDocument/2006/relationships/tags" Target="../tags/tag16.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4.jpe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4.xml"/><Relationship Id="rId5" Type="http://schemas.openxmlformats.org/officeDocument/2006/relationships/tags" Target="../tags/tag21.xml"/><Relationship Id="rId4" Type="http://schemas.openxmlformats.org/officeDocument/2006/relationships/tags" Target="../tags/tag20.xml"/></Relationships>
</file>

<file path=ppt/slides/_rels/slide6.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tags" Target="../tags/tag24.xml"/><Relationship Id="rId7"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ags" Target="../tags/tag36.xml"/><Relationship Id="rId7" Type="http://schemas.openxmlformats.org/officeDocument/2006/relationships/image" Target="../media/image6.jpe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slideLayout" Target="../slideLayouts/slideLayout2.xml"/><Relationship Id="rId5" Type="http://schemas.openxmlformats.org/officeDocument/2006/relationships/tags" Target="../tags/tag38.xml"/><Relationship Id="rId4"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2209800" y="1295400"/>
            <a:ext cx="4419600" cy="2362199"/>
          </a:xfrm>
          <a:solidFill>
            <a:schemeClr val="accent5">
              <a:lumMod val="40000"/>
              <a:lumOff val="60000"/>
            </a:schemeClr>
          </a:solidFill>
          <a:ln>
            <a:solidFill>
              <a:schemeClr val="tx1"/>
            </a:solidFill>
          </a:ln>
        </p:spPr>
        <p:txBody>
          <a:bodyPr>
            <a:normAutofit/>
          </a:bodyPr>
          <a:lstStyle/>
          <a:p>
            <a:r>
              <a:rPr lang="en-US" dirty="0" smtClean="0"/>
              <a:t>Theory of Computation</a:t>
            </a:r>
            <a:endParaRPr lang="en-US" dirty="0"/>
          </a:p>
        </p:txBody>
      </p:sp>
      <p:sp>
        <p:nvSpPr>
          <p:cNvPr id="9" name="Slide Number Placeholder 8"/>
          <p:cNvSpPr>
            <a:spLocks noGrp="1"/>
          </p:cNvSpPr>
          <p:nvPr>
            <p:ph type="sldNum" sz="quarter" idx="12"/>
            <p:custDataLst>
              <p:tags r:id="rId2"/>
            </p:custDataLst>
          </p:nvPr>
        </p:nvSpPr>
        <p:spPr>
          <a:xfrm>
            <a:off x="6553200" y="6340475"/>
            <a:ext cx="2133600" cy="365125"/>
          </a:xfrm>
        </p:spPr>
        <p:txBody>
          <a:bodyPr/>
          <a:lstStyle/>
          <a:p>
            <a:fld id="{3F8FD467-8539-4C68-8397-87CE2AA2A606}" type="slidenum">
              <a:rPr lang="en-US" smtClean="0"/>
              <a:pPr/>
              <a:t>1</a:t>
            </a:fld>
            <a:endParaRPr lang="en-US"/>
          </a:p>
        </p:txBody>
      </p:sp>
      <p:sp>
        <p:nvSpPr>
          <p:cNvPr id="10" name="Subtitle 2"/>
          <p:cNvSpPr txBox="1">
            <a:spLocks/>
          </p:cNvSpPr>
          <p:nvPr>
            <p:custDataLst>
              <p:tags r:id="rId3"/>
            </p:custDataLst>
          </p:nvPr>
        </p:nvSpPr>
        <p:spPr>
          <a:xfrm>
            <a:off x="990600" y="5781675"/>
            <a:ext cx="7391400" cy="838200"/>
          </a:xfrm>
          <a:prstGeom prst="rect">
            <a:avLst/>
          </a:prstGeom>
          <a:solidFill>
            <a:schemeClr val="bg1"/>
          </a:solidFill>
          <a:ln>
            <a:solidFill>
              <a:schemeClr val="tx1"/>
            </a:solid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smtClean="0">
                <a:solidFill>
                  <a:srgbClr val="4374B7"/>
                </a:solidFill>
                <a:latin typeface="Helvetica Neue"/>
                <a:cs typeface="Arial" pitchFamily="34" charset="0"/>
              </a:rPr>
              <a:t> </a:t>
            </a:r>
            <a:r>
              <a:rPr lang="en-US" sz="1400" dirty="0" smtClean="0">
                <a:solidFill>
                  <a:srgbClr val="000000"/>
                </a:solidFill>
                <a:latin typeface="Helvetica Neue"/>
                <a:cs typeface="Arial" pitchFamily="34" charset="0"/>
              </a:rPr>
              <a:t>Theory of Computation Peer Instruction Lecture Slides by </a:t>
            </a:r>
            <a:r>
              <a:rPr lang="en-US" sz="1400" dirty="0" smtClean="0">
                <a:solidFill>
                  <a:srgbClr val="4374B7"/>
                </a:solidFill>
                <a:latin typeface="Helvetica Neue"/>
                <a:cs typeface="Arial" pitchFamily="34" charset="0"/>
                <a:hlinkClick r:id="rId6"/>
              </a:rPr>
              <a:t>Dr. Cynthia Lee, UCSD</a:t>
            </a:r>
            <a:r>
              <a:rPr lang="en-US" sz="1400" dirty="0" smtClean="0">
                <a:solidFill>
                  <a:srgbClr val="000000"/>
                </a:solidFill>
                <a:latin typeface="Helvetica Neue"/>
                <a:cs typeface="Arial" pitchFamily="34" charset="0"/>
              </a:rPr>
              <a:t> are licensed under a </a:t>
            </a:r>
            <a:r>
              <a:rPr lang="en-US" sz="1400" dirty="0" smtClean="0">
                <a:solidFill>
                  <a:srgbClr val="4374B7"/>
                </a:solidFill>
                <a:latin typeface="Helvetica Neue"/>
                <a:cs typeface="Arial" pitchFamily="34" charset="0"/>
                <a:hlinkClick r:id="rId7"/>
              </a:rPr>
              <a:t>Creative Commons Attribution-</a:t>
            </a:r>
            <a:r>
              <a:rPr lang="en-US" sz="1400" dirty="0" err="1" smtClean="0">
                <a:solidFill>
                  <a:srgbClr val="4374B7"/>
                </a:solidFill>
                <a:latin typeface="Helvetica Neue"/>
                <a:cs typeface="Arial" pitchFamily="34" charset="0"/>
                <a:hlinkClick r:id="rId7"/>
              </a:rPr>
              <a:t>NonCommercial</a:t>
            </a:r>
            <a:r>
              <a:rPr lang="en-US" sz="1400" dirty="0" smtClean="0">
                <a:solidFill>
                  <a:srgbClr val="4374B7"/>
                </a:solidFill>
                <a:latin typeface="Helvetica Neue"/>
                <a:cs typeface="Arial" pitchFamily="34" charset="0"/>
                <a:hlinkClick r:id="rId7"/>
              </a:rPr>
              <a:t>-</a:t>
            </a:r>
            <a:r>
              <a:rPr lang="en-US" sz="1400" dirty="0" err="1" smtClean="0">
                <a:solidFill>
                  <a:srgbClr val="4374B7"/>
                </a:solidFill>
                <a:latin typeface="Helvetica Neue"/>
                <a:cs typeface="Arial" pitchFamily="34" charset="0"/>
                <a:hlinkClick r:id="rId7"/>
              </a:rPr>
              <a:t>ShareAlike</a:t>
            </a:r>
            <a:r>
              <a:rPr lang="en-US" sz="1400" dirty="0" smtClean="0">
                <a:solidFill>
                  <a:srgbClr val="4374B7"/>
                </a:solidFill>
                <a:latin typeface="Helvetica Neue"/>
                <a:cs typeface="Arial" pitchFamily="34" charset="0"/>
                <a:hlinkClick r:id="rId7"/>
              </a:rPr>
              <a:t> 3.0 </a:t>
            </a:r>
            <a:r>
              <a:rPr lang="en-US" sz="1400" dirty="0" err="1" smtClean="0">
                <a:solidFill>
                  <a:srgbClr val="4374B7"/>
                </a:solidFill>
                <a:latin typeface="Helvetica Neue"/>
                <a:cs typeface="Arial" pitchFamily="34" charset="0"/>
                <a:hlinkClick r:id="rId7"/>
              </a:rPr>
              <a:t>Unported</a:t>
            </a:r>
            <a:r>
              <a:rPr lang="en-US" sz="1400" dirty="0" smtClean="0">
                <a:solidFill>
                  <a:srgbClr val="4374B7"/>
                </a:solidFill>
                <a:latin typeface="Helvetica Neue"/>
                <a:cs typeface="Arial" pitchFamily="34" charset="0"/>
                <a:hlinkClick r:id="rId7"/>
              </a:rPr>
              <a:t> License</a:t>
            </a:r>
            <a:r>
              <a:rPr lang="en-US" sz="1400" dirty="0" smtClean="0">
                <a:solidFill>
                  <a:srgbClr val="000000"/>
                </a:solidFill>
                <a:latin typeface="Helvetica Neue"/>
                <a:cs typeface="Arial" pitchFamily="34" charset="0"/>
              </a:rPr>
              <a:t>.</a:t>
            </a: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smtClean="0">
                <a:solidFill>
                  <a:srgbClr val="000000"/>
                </a:solidFill>
                <a:latin typeface="Helvetica Neue"/>
                <a:cs typeface="Arial" pitchFamily="34" charset="0"/>
              </a:rPr>
              <a:t>Based on a work at </a:t>
            </a:r>
            <a:r>
              <a:rPr lang="en-US" sz="1400" dirty="0" smtClean="0">
                <a:solidFill>
                  <a:srgbClr val="4374B7"/>
                </a:solidFill>
                <a:latin typeface="Helvetica Neue"/>
                <a:cs typeface="Arial" pitchFamily="34" charset="0"/>
                <a:hlinkClick r:id="rId6"/>
              </a:rPr>
              <a:t>www.peerinstruction4cs.org</a:t>
            </a:r>
            <a:r>
              <a:rPr lang="en-US" sz="1400" dirty="0" smtClean="0">
                <a:solidFill>
                  <a:srgbClr val="000000"/>
                </a:solidFill>
                <a:latin typeface="Helvetica Neue"/>
                <a:cs typeface="Arial" pitchFamily="34" charset="0"/>
              </a:rPr>
              <a:t>.</a:t>
            </a:r>
            <a:endParaRPr lang="en-US" sz="1400" dirty="0" smtClean="0">
              <a:solidFill>
                <a:schemeClr val="tx1"/>
              </a:solidFill>
            </a:endParaRPr>
          </a:p>
        </p:txBody>
      </p:sp>
      <p:pic>
        <p:nvPicPr>
          <p:cNvPr id="11" name="Picture 2" descr="Creative Commons License">
            <a:hlinkClick r:id="rId7"/>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7111181" y="5334000"/>
            <a:ext cx="1270819"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825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Turing Machine Formal Description</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smtClean="0"/>
              <a:t>In the TM transition function δ: </a:t>
            </a:r>
            <a:r>
              <a:rPr lang="en-US" dirty="0" err="1" smtClean="0"/>
              <a:t>Qx</a:t>
            </a:r>
            <a:r>
              <a:rPr lang="el-GR" dirty="0" smtClean="0"/>
              <a:t>Γ</a:t>
            </a:r>
            <a:r>
              <a:rPr lang="en-US" dirty="0" smtClean="0"/>
              <a:t> -&gt; </a:t>
            </a:r>
            <a:r>
              <a:rPr lang="en-US" dirty="0" err="1" smtClean="0"/>
              <a:t>Qx</a:t>
            </a:r>
            <a:r>
              <a:rPr lang="el-GR" dirty="0" smtClean="0"/>
              <a:t>Γ</a:t>
            </a:r>
            <a:r>
              <a:rPr lang="en-US" dirty="0" smtClean="0"/>
              <a:t>x{L,R}, in other words, a given </a:t>
            </a:r>
            <a:r>
              <a:rPr lang="en-US" dirty="0" smtClean="0">
                <a:solidFill>
                  <a:schemeClr val="accent5"/>
                </a:solidFill>
              </a:rPr>
              <a:t>input</a:t>
            </a:r>
            <a:r>
              <a:rPr lang="en-US" dirty="0" smtClean="0"/>
              <a:t> of the transition function is:</a:t>
            </a:r>
          </a:p>
          <a:p>
            <a:pPr marL="971550" lvl="1" indent="-514350">
              <a:buFont typeface="+mj-lt"/>
              <a:buAutoNum type="alphaLcParenR"/>
            </a:pPr>
            <a:r>
              <a:rPr lang="en-US" dirty="0" smtClean="0"/>
              <a:t>A current state, a character read, and whether we came from the left or right</a:t>
            </a:r>
          </a:p>
          <a:p>
            <a:pPr marL="971550" lvl="1" indent="-514350">
              <a:buFont typeface="+mj-lt"/>
              <a:buAutoNum type="alphaLcParenR"/>
            </a:pPr>
            <a:r>
              <a:rPr lang="en-US" dirty="0" smtClean="0"/>
              <a:t>A current state, a character read</a:t>
            </a:r>
          </a:p>
          <a:p>
            <a:pPr marL="971550" lvl="1" indent="-514350">
              <a:buFont typeface="+mj-lt"/>
              <a:buAutoNum type="alphaLcParenR"/>
            </a:pPr>
            <a:r>
              <a:rPr lang="en-US" dirty="0" smtClean="0"/>
              <a:t>A current state, a character to write</a:t>
            </a:r>
          </a:p>
          <a:p>
            <a:pPr marL="971550" lvl="1" indent="-514350">
              <a:buFont typeface="+mj-lt"/>
              <a:buAutoNum type="alphaLcParenR"/>
            </a:pPr>
            <a:r>
              <a:rPr lang="en-US" dirty="0" smtClean="0"/>
              <a:t>A destination state, a character read</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10</a:t>
            </a:fld>
            <a:endParaRPr lang="en-US"/>
          </a:p>
        </p:txBody>
      </p:sp>
    </p:spTree>
    <p:extLst>
      <p:ext uri="{BB962C8B-B14F-4D97-AF65-F5344CB8AC3E}">
        <p14:creationId xmlns:p14="http://schemas.microsoft.com/office/powerpoint/2010/main" val="1184725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Turing Machine Formal Description</a:t>
            </a:r>
            <a:endParaRPr lang="en-US" dirty="0"/>
          </a:p>
        </p:txBody>
      </p:sp>
      <p:sp>
        <p:nvSpPr>
          <p:cNvPr id="3" name="Content Placeholder 2"/>
          <p:cNvSpPr>
            <a:spLocks noGrp="1"/>
          </p:cNvSpPr>
          <p:nvPr>
            <p:ph idx="1"/>
            <p:custDataLst>
              <p:tags r:id="rId2"/>
            </p:custDataLst>
          </p:nvPr>
        </p:nvSpPr>
        <p:spPr/>
        <p:txBody>
          <a:bodyPr>
            <a:normAutofit fontScale="92500" lnSpcReduction="20000"/>
          </a:bodyPr>
          <a:lstStyle/>
          <a:p>
            <a:r>
              <a:rPr lang="en-US" dirty="0" smtClean="0"/>
              <a:t>In the TM transition function δ: </a:t>
            </a:r>
            <a:r>
              <a:rPr lang="en-US" dirty="0" err="1" smtClean="0"/>
              <a:t>Qx</a:t>
            </a:r>
            <a:r>
              <a:rPr lang="el-GR" dirty="0" smtClean="0"/>
              <a:t>Γ</a:t>
            </a:r>
            <a:r>
              <a:rPr lang="en-US" dirty="0" smtClean="0"/>
              <a:t> -&gt; </a:t>
            </a:r>
            <a:r>
              <a:rPr lang="en-US" dirty="0" err="1" smtClean="0"/>
              <a:t>Qx</a:t>
            </a:r>
            <a:r>
              <a:rPr lang="el-GR" dirty="0" smtClean="0"/>
              <a:t>Γ</a:t>
            </a:r>
            <a:r>
              <a:rPr lang="en-US" dirty="0" smtClean="0"/>
              <a:t>x{L,R}, in other words, a given </a:t>
            </a:r>
            <a:r>
              <a:rPr lang="en-US" dirty="0" smtClean="0">
                <a:solidFill>
                  <a:schemeClr val="accent5"/>
                </a:solidFill>
              </a:rPr>
              <a:t>output</a:t>
            </a:r>
            <a:r>
              <a:rPr lang="en-US" dirty="0" smtClean="0"/>
              <a:t> of the transition function is:</a:t>
            </a:r>
          </a:p>
          <a:p>
            <a:pPr marL="971550" lvl="1" indent="-514350">
              <a:buFont typeface="+mj-lt"/>
              <a:buAutoNum type="alphaLcParenR"/>
            </a:pPr>
            <a:r>
              <a:rPr lang="en-US" dirty="0" smtClean="0"/>
              <a:t>A current state, a character read, and whether we came from the left or right</a:t>
            </a:r>
          </a:p>
          <a:p>
            <a:pPr marL="971550" lvl="1" indent="-514350">
              <a:buFont typeface="+mj-lt"/>
              <a:buAutoNum type="alphaLcParenR"/>
            </a:pPr>
            <a:r>
              <a:rPr lang="en-US" dirty="0" smtClean="0"/>
              <a:t>A current state, a character to write, and whether we should next go left or right</a:t>
            </a:r>
          </a:p>
          <a:p>
            <a:pPr marL="971550" lvl="1" indent="-514350">
              <a:buFont typeface="+mj-lt"/>
              <a:buAutoNum type="alphaLcParenR"/>
            </a:pPr>
            <a:r>
              <a:rPr lang="en-US" dirty="0" smtClean="0"/>
              <a:t>A destination state, a character read, and whether we should write ‘L’ or ‘R’</a:t>
            </a:r>
          </a:p>
          <a:p>
            <a:pPr marL="971550" lvl="1" indent="-514350">
              <a:buFont typeface="+mj-lt"/>
              <a:buAutoNum type="alphaLcParenR"/>
            </a:pPr>
            <a:r>
              <a:rPr lang="en-US" dirty="0" smtClean="0"/>
              <a:t>A destination state, a character to write, and whether we should next go left or right</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11</a:t>
            </a:fld>
            <a:endParaRPr lang="en-US"/>
          </a:p>
        </p:txBody>
      </p:sp>
    </p:spTree>
    <p:extLst>
      <p:ext uri="{BB962C8B-B14F-4D97-AF65-F5344CB8AC3E}">
        <p14:creationId xmlns:p14="http://schemas.microsoft.com/office/powerpoint/2010/main" val="131278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Executing a Transition, “yields”</a:t>
            </a:r>
            <a:endParaRPr lang="en-US" dirty="0"/>
          </a:p>
        </p:txBody>
      </p:sp>
      <p:sp>
        <p:nvSpPr>
          <p:cNvPr id="3" name="Content Placeholder 2"/>
          <p:cNvSpPr>
            <a:spLocks noGrp="1"/>
          </p:cNvSpPr>
          <p:nvPr>
            <p:ph idx="1"/>
            <p:custDataLst>
              <p:tags r:id="rId2"/>
            </p:custDataLst>
          </p:nvPr>
        </p:nvSpPr>
        <p:spPr>
          <a:xfrm>
            <a:off x="457200" y="1600200"/>
            <a:ext cx="8229600" cy="4724400"/>
          </a:xfrm>
        </p:spPr>
        <p:txBody>
          <a:bodyPr>
            <a:normAutofit fontScale="92500" lnSpcReduction="20000"/>
          </a:bodyPr>
          <a:lstStyle/>
          <a:p>
            <a:r>
              <a:rPr lang="en-US" dirty="0" smtClean="0"/>
              <a:t>Suppose we have at TM </a:t>
            </a:r>
            <a:r>
              <a:rPr lang="en-US" dirty="0" err="1" smtClean="0"/>
              <a:t>s.t</a:t>
            </a:r>
            <a:r>
              <a:rPr lang="en-US" dirty="0" smtClean="0"/>
              <a:t>. </a:t>
            </a:r>
            <a:r>
              <a:rPr lang="el-GR" dirty="0" smtClean="0"/>
              <a:t>Γ</a:t>
            </a:r>
            <a:r>
              <a:rPr lang="en-US" dirty="0" smtClean="0"/>
              <a:t>={</a:t>
            </a:r>
            <a:r>
              <a:rPr lang="en-US" dirty="0" err="1" smtClean="0"/>
              <a:t>a,b,c,d</a:t>
            </a:r>
            <a:r>
              <a:rPr lang="en-US" dirty="0" smtClean="0"/>
              <a:t>,_}, Q = {</a:t>
            </a:r>
            <a:r>
              <a:rPr lang="en-US" dirty="0" err="1" smtClean="0"/>
              <a:t>q</a:t>
            </a:r>
            <a:r>
              <a:rPr lang="en-US" baseline="-25000" dirty="0" err="1" smtClean="0"/>
              <a:t>x</a:t>
            </a:r>
            <a:r>
              <a:rPr lang="en-US" dirty="0" smtClean="0"/>
              <a:t> | 1≤x≤10} U {</a:t>
            </a:r>
            <a:r>
              <a:rPr lang="en-US" dirty="0" err="1" smtClean="0"/>
              <a:t>q</a:t>
            </a:r>
            <a:r>
              <a:rPr lang="en-US" baseline="-25000" dirty="0" err="1" smtClean="0"/>
              <a:t>acc</a:t>
            </a:r>
            <a:r>
              <a:rPr lang="en-US" dirty="0" err="1" smtClean="0"/>
              <a:t>,q</a:t>
            </a:r>
            <a:r>
              <a:rPr lang="en-US" baseline="-25000" dirty="0" err="1" smtClean="0"/>
              <a:t>rej</a:t>
            </a:r>
            <a:r>
              <a:rPr lang="en-US" dirty="0" smtClean="0"/>
              <a:t>}, and the transition function includes rules </a:t>
            </a:r>
            <a:r>
              <a:rPr lang="el-GR" dirty="0" smtClean="0">
                <a:solidFill>
                  <a:schemeClr val="accent5"/>
                </a:solidFill>
              </a:rPr>
              <a:t>δ</a:t>
            </a:r>
            <a:r>
              <a:rPr lang="en-US" dirty="0" smtClean="0">
                <a:solidFill>
                  <a:schemeClr val="accent5"/>
                </a:solidFill>
              </a:rPr>
              <a:t>(q</a:t>
            </a:r>
            <a:r>
              <a:rPr lang="en-US" baseline="-25000" dirty="0" smtClean="0">
                <a:solidFill>
                  <a:schemeClr val="accent5"/>
                </a:solidFill>
              </a:rPr>
              <a:t>1</a:t>
            </a:r>
            <a:r>
              <a:rPr lang="en-US" dirty="0" smtClean="0">
                <a:solidFill>
                  <a:schemeClr val="accent5"/>
                </a:solidFill>
              </a:rPr>
              <a:t>,a) = (q</a:t>
            </a:r>
            <a:r>
              <a:rPr lang="en-US" baseline="-25000" dirty="0" smtClean="0">
                <a:solidFill>
                  <a:schemeClr val="accent5"/>
                </a:solidFill>
              </a:rPr>
              <a:t>3</a:t>
            </a:r>
            <a:r>
              <a:rPr lang="en-US" dirty="0" smtClean="0">
                <a:solidFill>
                  <a:schemeClr val="accent5"/>
                </a:solidFill>
              </a:rPr>
              <a:t>,b,R) </a:t>
            </a:r>
            <a:r>
              <a:rPr lang="en-US" dirty="0" smtClean="0"/>
              <a:t>and </a:t>
            </a:r>
            <a:r>
              <a:rPr lang="el-GR" dirty="0" smtClean="0">
                <a:solidFill>
                  <a:schemeClr val="accent5"/>
                </a:solidFill>
              </a:rPr>
              <a:t>δ</a:t>
            </a:r>
            <a:r>
              <a:rPr lang="en-US" dirty="0" smtClean="0">
                <a:solidFill>
                  <a:schemeClr val="accent5"/>
                </a:solidFill>
              </a:rPr>
              <a:t>(q</a:t>
            </a:r>
            <a:r>
              <a:rPr lang="en-US" baseline="-25000" dirty="0" smtClean="0">
                <a:solidFill>
                  <a:schemeClr val="accent5"/>
                </a:solidFill>
              </a:rPr>
              <a:t>1</a:t>
            </a:r>
            <a:r>
              <a:rPr lang="en-US" dirty="0" smtClean="0">
                <a:solidFill>
                  <a:schemeClr val="accent5"/>
                </a:solidFill>
              </a:rPr>
              <a:t>,b) = (q</a:t>
            </a:r>
            <a:r>
              <a:rPr lang="en-US" baseline="-25000" dirty="0" smtClean="0">
                <a:solidFill>
                  <a:schemeClr val="accent5"/>
                </a:solidFill>
              </a:rPr>
              <a:t>3</a:t>
            </a:r>
            <a:r>
              <a:rPr lang="en-US" dirty="0" smtClean="0">
                <a:solidFill>
                  <a:schemeClr val="accent5"/>
                </a:solidFill>
              </a:rPr>
              <a:t>,a,L)</a:t>
            </a:r>
            <a:r>
              <a:rPr lang="en-US" dirty="0" smtClean="0"/>
              <a:t>. We also have strings </a:t>
            </a:r>
            <a:r>
              <a:rPr lang="en-US" dirty="0" err="1" smtClean="0"/>
              <a:t>x,y</a:t>
            </a:r>
            <a:r>
              <a:rPr lang="en-US" dirty="0" smtClean="0"/>
              <a:t> in </a:t>
            </a:r>
            <a:r>
              <a:rPr lang="el-GR" dirty="0" smtClean="0"/>
              <a:t>Γ</a:t>
            </a:r>
            <a:r>
              <a:rPr lang="en-US" dirty="0" smtClean="0"/>
              <a:t>*. Which configuration does the current configuration, </a:t>
            </a:r>
            <a:r>
              <a:rPr lang="en-US" dirty="0" smtClean="0">
                <a:solidFill>
                  <a:schemeClr val="accent5"/>
                </a:solidFill>
              </a:rPr>
              <a:t>xbq</a:t>
            </a:r>
            <a:r>
              <a:rPr lang="en-US" baseline="-25000" dirty="0" smtClean="0">
                <a:solidFill>
                  <a:schemeClr val="accent5"/>
                </a:solidFill>
              </a:rPr>
              <a:t>1</a:t>
            </a:r>
            <a:r>
              <a:rPr lang="en-US" dirty="0" smtClean="0">
                <a:solidFill>
                  <a:schemeClr val="accent5"/>
                </a:solidFill>
              </a:rPr>
              <a:t>ay</a:t>
            </a:r>
            <a:r>
              <a:rPr lang="en-US" dirty="0" smtClean="0"/>
              <a:t>, yield?</a:t>
            </a:r>
          </a:p>
          <a:p>
            <a:endParaRPr lang="en-US" dirty="0" smtClean="0"/>
          </a:p>
          <a:p>
            <a:pPr marL="971550" lvl="1" indent="-514350">
              <a:buFont typeface="+mj-lt"/>
              <a:buAutoNum type="alphaLcParenR"/>
            </a:pPr>
            <a:r>
              <a:rPr lang="en-US" dirty="0" smtClean="0"/>
              <a:t>xq</a:t>
            </a:r>
            <a:r>
              <a:rPr lang="en-US" baseline="-25000" dirty="0" smtClean="0"/>
              <a:t>3</a:t>
            </a:r>
            <a:r>
              <a:rPr lang="en-US" dirty="0" smtClean="0"/>
              <a:t>bay</a:t>
            </a:r>
          </a:p>
          <a:p>
            <a:pPr marL="971550" lvl="1" indent="-514350">
              <a:buFont typeface="+mj-lt"/>
              <a:buAutoNum type="alphaLcParenR"/>
            </a:pPr>
            <a:r>
              <a:rPr lang="en-US" dirty="0" smtClean="0"/>
              <a:t>xbbq</a:t>
            </a:r>
            <a:r>
              <a:rPr lang="en-US" baseline="-25000" dirty="0" smtClean="0"/>
              <a:t>3</a:t>
            </a:r>
            <a:r>
              <a:rPr lang="en-US" dirty="0" smtClean="0"/>
              <a:t>y</a:t>
            </a:r>
          </a:p>
          <a:p>
            <a:pPr marL="971550" lvl="1" indent="-514350">
              <a:buFont typeface="+mj-lt"/>
              <a:buAutoNum type="alphaLcParenR"/>
            </a:pPr>
            <a:r>
              <a:rPr lang="en-US" dirty="0" smtClean="0"/>
              <a:t>xbaq</a:t>
            </a:r>
            <a:r>
              <a:rPr lang="en-US" baseline="-25000" dirty="0" smtClean="0"/>
              <a:t>3</a:t>
            </a:r>
            <a:r>
              <a:rPr lang="en-US" dirty="0" smtClean="0"/>
              <a:t>by</a:t>
            </a:r>
          </a:p>
          <a:p>
            <a:pPr marL="971550" lvl="1" indent="-514350">
              <a:buFont typeface="+mj-lt"/>
              <a:buAutoNum type="alphaLcParenR"/>
            </a:pPr>
            <a:r>
              <a:rPr lang="en-US" dirty="0" smtClean="0"/>
              <a:t>xq</a:t>
            </a:r>
            <a:r>
              <a:rPr lang="en-US" baseline="-25000" dirty="0" smtClean="0"/>
              <a:t>3</a:t>
            </a:r>
            <a:r>
              <a:rPr lang="en-US" dirty="0" smtClean="0"/>
              <a:t>aay</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12</a:t>
            </a:fld>
            <a:endParaRPr lang="en-US"/>
          </a:p>
        </p:txBody>
      </p:sp>
      <mc:AlternateContent xmlns:mc="http://schemas.openxmlformats.org/markup-compatibility/2006" xmlns:p14="http://schemas.microsoft.com/office/powerpoint/2010/main">
        <mc:Choice Requires="p14">
          <p:contentPart p14:bwMode="auto" r:id="rId7">
            <p14:nvContentPartPr>
              <p14:cNvPr id="6" name="Ink 5" hidden="1"/>
              <p14:cNvContentPartPr/>
              <p14:nvPr>
                <p:custDataLst>
                  <p:tags r:id="rId4"/>
                </p:custDataLst>
              </p14:nvPr>
            </p14:nvContentPartPr>
            <p14:xfrm>
              <a:off x="689424" y="4712088"/>
              <a:ext cx="834840" cy="478800"/>
            </p14:xfrm>
          </p:contentPart>
        </mc:Choice>
        <mc:Fallback xmlns="">
          <p:pic>
            <p:nvPicPr>
              <p:cNvPr id="6" name="Ink 5" hidden="1"/>
              <p:cNvPicPr/>
              <p:nvPr/>
            </p:nvPicPr>
            <p:blipFill>
              <a:blip r:embed="rId8"/>
              <a:stretch>
                <a:fillRect/>
              </a:stretch>
            </p:blipFill>
            <p:spPr>
              <a:xfrm>
                <a:off x="678264" y="4701288"/>
                <a:ext cx="857880" cy="501480"/>
              </a:xfrm>
              <a:prstGeom prst="rect">
                <a:avLst/>
              </a:prstGeom>
            </p:spPr>
          </p:pic>
        </mc:Fallback>
      </mc:AlternateContent>
    </p:spTree>
    <p:extLst>
      <p:ext uri="{BB962C8B-B14F-4D97-AF65-F5344CB8AC3E}">
        <p14:creationId xmlns:p14="http://schemas.microsoft.com/office/powerpoint/2010/main" val="96401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Executing a Transition, “yields”</a:t>
            </a:r>
            <a:endParaRPr lang="en-US" dirty="0"/>
          </a:p>
        </p:txBody>
      </p:sp>
      <p:sp>
        <p:nvSpPr>
          <p:cNvPr id="3" name="Content Placeholder 2"/>
          <p:cNvSpPr>
            <a:spLocks noGrp="1"/>
          </p:cNvSpPr>
          <p:nvPr>
            <p:ph idx="1"/>
            <p:custDataLst>
              <p:tags r:id="rId2"/>
            </p:custDataLst>
          </p:nvPr>
        </p:nvSpPr>
        <p:spPr>
          <a:xfrm>
            <a:off x="457200" y="1600200"/>
            <a:ext cx="8229600" cy="4800600"/>
          </a:xfrm>
        </p:spPr>
        <p:txBody>
          <a:bodyPr>
            <a:normAutofit fontScale="92500" lnSpcReduction="20000"/>
          </a:bodyPr>
          <a:lstStyle/>
          <a:p>
            <a:r>
              <a:rPr lang="en-US" dirty="0" smtClean="0"/>
              <a:t>Suppose we have at TM </a:t>
            </a:r>
            <a:r>
              <a:rPr lang="en-US" dirty="0" err="1" smtClean="0"/>
              <a:t>s.t</a:t>
            </a:r>
            <a:r>
              <a:rPr lang="en-US" dirty="0" smtClean="0"/>
              <a:t>. </a:t>
            </a:r>
            <a:r>
              <a:rPr lang="el-GR" dirty="0" smtClean="0"/>
              <a:t>Γ</a:t>
            </a:r>
            <a:r>
              <a:rPr lang="en-US" dirty="0" smtClean="0"/>
              <a:t>={0,1,_}, Q = {</a:t>
            </a:r>
            <a:r>
              <a:rPr lang="en-US" dirty="0" err="1" smtClean="0"/>
              <a:t>q</a:t>
            </a:r>
            <a:r>
              <a:rPr lang="en-US" baseline="-25000" dirty="0" err="1" smtClean="0"/>
              <a:t>x</a:t>
            </a:r>
            <a:r>
              <a:rPr lang="en-US" dirty="0" smtClean="0"/>
              <a:t> | 1≤x≤7} U {</a:t>
            </a:r>
            <a:r>
              <a:rPr lang="en-US" dirty="0" err="1" smtClean="0"/>
              <a:t>q</a:t>
            </a:r>
            <a:r>
              <a:rPr lang="en-US" baseline="-25000" dirty="0" err="1" smtClean="0"/>
              <a:t>acc</a:t>
            </a:r>
            <a:r>
              <a:rPr lang="en-US" dirty="0" err="1" smtClean="0"/>
              <a:t>,q</a:t>
            </a:r>
            <a:r>
              <a:rPr lang="en-US" baseline="-25000" dirty="0" err="1" smtClean="0"/>
              <a:t>rej</a:t>
            </a:r>
            <a:r>
              <a:rPr lang="en-US" dirty="0" smtClean="0"/>
              <a:t>}, and the transition function includes rules </a:t>
            </a:r>
            <a:r>
              <a:rPr lang="el-GR" dirty="0" smtClean="0">
                <a:solidFill>
                  <a:schemeClr val="accent5"/>
                </a:solidFill>
              </a:rPr>
              <a:t>δ</a:t>
            </a:r>
            <a:r>
              <a:rPr lang="en-US" dirty="0" smtClean="0">
                <a:solidFill>
                  <a:schemeClr val="accent5"/>
                </a:solidFill>
              </a:rPr>
              <a:t>(q</a:t>
            </a:r>
            <a:r>
              <a:rPr lang="en-US" baseline="-25000" dirty="0" smtClean="0">
                <a:solidFill>
                  <a:schemeClr val="accent5"/>
                </a:solidFill>
              </a:rPr>
              <a:t>2</a:t>
            </a:r>
            <a:r>
              <a:rPr lang="en-US" dirty="0" smtClean="0">
                <a:solidFill>
                  <a:schemeClr val="accent5"/>
                </a:solidFill>
              </a:rPr>
              <a:t>,1) = (q</a:t>
            </a:r>
            <a:r>
              <a:rPr lang="en-US" baseline="-25000" dirty="0" smtClean="0">
                <a:solidFill>
                  <a:schemeClr val="accent5"/>
                </a:solidFill>
              </a:rPr>
              <a:t>1</a:t>
            </a:r>
            <a:r>
              <a:rPr lang="en-US" dirty="0" smtClean="0">
                <a:solidFill>
                  <a:schemeClr val="accent5"/>
                </a:solidFill>
              </a:rPr>
              <a:t>,0,R) </a:t>
            </a:r>
            <a:r>
              <a:rPr lang="en-US" dirty="0" smtClean="0"/>
              <a:t>and </a:t>
            </a:r>
            <a:r>
              <a:rPr lang="el-GR" dirty="0" smtClean="0">
                <a:solidFill>
                  <a:schemeClr val="accent5"/>
                </a:solidFill>
              </a:rPr>
              <a:t>δ</a:t>
            </a:r>
            <a:r>
              <a:rPr lang="en-US" dirty="0" smtClean="0">
                <a:solidFill>
                  <a:schemeClr val="accent5"/>
                </a:solidFill>
              </a:rPr>
              <a:t>(q</a:t>
            </a:r>
            <a:r>
              <a:rPr lang="en-US" baseline="-25000" dirty="0" smtClean="0">
                <a:solidFill>
                  <a:schemeClr val="accent5"/>
                </a:solidFill>
              </a:rPr>
              <a:t>2</a:t>
            </a:r>
            <a:r>
              <a:rPr lang="en-US" dirty="0" smtClean="0">
                <a:solidFill>
                  <a:schemeClr val="accent5"/>
                </a:solidFill>
              </a:rPr>
              <a:t>,0) = (q</a:t>
            </a:r>
            <a:r>
              <a:rPr lang="en-US" baseline="-25000" dirty="0" smtClean="0">
                <a:solidFill>
                  <a:schemeClr val="accent5"/>
                </a:solidFill>
              </a:rPr>
              <a:t>1</a:t>
            </a:r>
            <a:r>
              <a:rPr lang="en-US" dirty="0" smtClean="0">
                <a:solidFill>
                  <a:schemeClr val="accent5"/>
                </a:solidFill>
              </a:rPr>
              <a:t>,1,L)</a:t>
            </a:r>
            <a:r>
              <a:rPr lang="en-US" dirty="0" smtClean="0"/>
              <a:t>. We also have strings </a:t>
            </a:r>
            <a:r>
              <a:rPr lang="en-US" dirty="0" err="1" smtClean="0"/>
              <a:t>x,y</a:t>
            </a:r>
            <a:r>
              <a:rPr lang="en-US" dirty="0" smtClean="0"/>
              <a:t> in </a:t>
            </a:r>
            <a:r>
              <a:rPr lang="el-GR" dirty="0" smtClean="0"/>
              <a:t>Γ</a:t>
            </a:r>
            <a:r>
              <a:rPr lang="en-US" dirty="0" smtClean="0"/>
              <a:t>*. Which configuration does the current configuration, </a:t>
            </a:r>
            <a:r>
              <a:rPr lang="en-US" dirty="0" smtClean="0">
                <a:solidFill>
                  <a:schemeClr val="accent5"/>
                </a:solidFill>
              </a:rPr>
              <a:t>x0q</a:t>
            </a:r>
            <a:r>
              <a:rPr lang="en-US" baseline="-25000" dirty="0" smtClean="0">
                <a:solidFill>
                  <a:schemeClr val="accent5"/>
                </a:solidFill>
              </a:rPr>
              <a:t>2</a:t>
            </a:r>
            <a:r>
              <a:rPr lang="en-US" dirty="0" smtClean="0">
                <a:solidFill>
                  <a:schemeClr val="accent5"/>
                </a:solidFill>
              </a:rPr>
              <a:t>1y</a:t>
            </a:r>
            <a:r>
              <a:rPr lang="en-US" dirty="0" smtClean="0"/>
              <a:t>, yield?</a:t>
            </a:r>
          </a:p>
          <a:p>
            <a:endParaRPr lang="en-US" dirty="0" smtClean="0"/>
          </a:p>
          <a:p>
            <a:pPr marL="971550" lvl="1" indent="-514350">
              <a:buFont typeface="+mj-lt"/>
              <a:buAutoNum type="alphaLcParenR"/>
            </a:pPr>
            <a:r>
              <a:rPr lang="en-US" dirty="0" smtClean="0"/>
              <a:t>xq</a:t>
            </a:r>
            <a:r>
              <a:rPr lang="en-US" baseline="-25000" dirty="0" smtClean="0"/>
              <a:t>1</a:t>
            </a:r>
            <a:r>
              <a:rPr lang="en-US" dirty="0" smtClean="0"/>
              <a:t>01y</a:t>
            </a:r>
          </a:p>
          <a:p>
            <a:pPr marL="971550" lvl="1" indent="-514350">
              <a:buFont typeface="+mj-lt"/>
              <a:buAutoNum type="alphaLcParenR"/>
            </a:pPr>
            <a:r>
              <a:rPr lang="en-US" dirty="0" smtClean="0"/>
              <a:t>x01q</a:t>
            </a:r>
            <a:r>
              <a:rPr lang="en-US" baseline="-25000" dirty="0" smtClean="0"/>
              <a:t>1</a:t>
            </a:r>
            <a:r>
              <a:rPr lang="en-US" dirty="0" smtClean="0"/>
              <a:t>y</a:t>
            </a:r>
          </a:p>
          <a:p>
            <a:pPr marL="971550" lvl="1" indent="-514350">
              <a:buFont typeface="+mj-lt"/>
              <a:buAutoNum type="alphaLcParenR"/>
            </a:pPr>
            <a:r>
              <a:rPr lang="en-US" dirty="0" smtClean="0"/>
              <a:t>x00q</a:t>
            </a:r>
            <a:r>
              <a:rPr lang="en-US" baseline="-25000" dirty="0" smtClean="0"/>
              <a:t>1</a:t>
            </a:r>
            <a:r>
              <a:rPr lang="en-US" dirty="0" smtClean="0"/>
              <a:t>y</a:t>
            </a:r>
          </a:p>
          <a:p>
            <a:pPr marL="971550" lvl="1" indent="-514350">
              <a:buFont typeface="+mj-lt"/>
              <a:buAutoNum type="alphaLcParenR"/>
            </a:pPr>
            <a:r>
              <a:rPr lang="en-US" dirty="0" smtClean="0"/>
              <a:t>xq</a:t>
            </a:r>
            <a:r>
              <a:rPr lang="en-US" baseline="-25000" dirty="0" smtClean="0"/>
              <a:t>1</a:t>
            </a:r>
            <a:r>
              <a:rPr lang="en-US" dirty="0" smtClean="0"/>
              <a:t>11y</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13</a:t>
            </a:fld>
            <a:endParaRPr lang="en-US"/>
          </a:p>
        </p:txBody>
      </p:sp>
      <mc:AlternateContent xmlns:mc="http://schemas.openxmlformats.org/markup-compatibility/2006" xmlns:p14="http://schemas.microsoft.com/office/powerpoint/2010/main">
        <mc:Choice Requires="p14">
          <p:contentPart p14:bwMode="auto" r:id="rId7">
            <p14:nvContentPartPr>
              <p14:cNvPr id="6" name="Ink 5" hidden="1"/>
              <p14:cNvContentPartPr/>
              <p14:nvPr>
                <p:custDataLst>
                  <p:tags r:id="rId4"/>
                </p:custDataLst>
              </p14:nvPr>
            </p14:nvContentPartPr>
            <p14:xfrm>
              <a:off x="875544" y="5122488"/>
              <a:ext cx="541080" cy="474840"/>
            </p14:xfrm>
          </p:contentPart>
        </mc:Choice>
        <mc:Fallback xmlns="">
          <p:pic>
            <p:nvPicPr>
              <p:cNvPr id="6" name="Ink 5" hidden="1"/>
              <p:cNvPicPr/>
              <p:nvPr/>
            </p:nvPicPr>
            <p:blipFill>
              <a:blip r:embed="rId8"/>
              <a:stretch>
                <a:fillRect/>
              </a:stretch>
            </p:blipFill>
            <p:spPr>
              <a:xfrm>
                <a:off x="862584" y="5110248"/>
                <a:ext cx="567000" cy="500040"/>
              </a:xfrm>
              <a:prstGeom prst="rect">
                <a:avLst/>
              </a:prstGeom>
            </p:spPr>
          </p:pic>
        </mc:Fallback>
      </mc:AlternateContent>
    </p:spTree>
    <p:extLst>
      <p:ext uri="{BB962C8B-B14F-4D97-AF65-F5344CB8AC3E}">
        <p14:creationId xmlns:p14="http://schemas.microsoft.com/office/powerpoint/2010/main" val="268224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Executing a Transition, “yields”</a:t>
            </a:r>
            <a:endParaRPr lang="en-US" dirty="0"/>
          </a:p>
        </p:txBody>
      </p:sp>
      <p:sp>
        <p:nvSpPr>
          <p:cNvPr id="3" name="Content Placeholder 2"/>
          <p:cNvSpPr>
            <a:spLocks noGrp="1"/>
          </p:cNvSpPr>
          <p:nvPr>
            <p:ph idx="1"/>
            <p:custDataLst>
              <p:tags r:id="rId2"/>
            </p:custDataLst>
          </p:nvPr>
        </p:nvSpPr>
        <p:spPr>
          <a:xfrm>
            <a:off x="457200" y="1600200"/>
            <a:ext cx="8229600" cy="4876800"/>
          </a:xfrm>
        </p:spPr>
        <p:txBody>
          <a:bodyPr>
            <a:normAutofit fontScale="92500" lnSpcReduction="20000"/>
          </a:bodyPr>
          <a:lstStyle/>
          <a:p>
            <a:r>
              <a:rPr lang="en-US" dirty="0" smtClean="0"/>
              <a:t>Suppose we have at TM </a:t>
            </a:r>
            <a:r>
              <a:rPr lang="en-US" dirty="0" err="1" smtClean="0"/>
              <a:t>s.t</a:t>
            </a:r>
            <a:r>
              <a:rPr lang="en-US" dirty="0" smtClean="0"/>
              <a:t>. </a:t>
            </a:r>
            <a:r>
              <a:rPr lang="el-GR" dirty="0" smtClean="0"/>
              <a:t>Γ</a:t>
            </a:r>
            <a:r>
              <a:rPr lang="en-US" dirty="0" smtClean="0"/>
              <a:t>={</a:t>
            </a:r>
            <a:r>
              <a:rPr lang="en-US" dirty="0" err="1" smtClean="0"/>
              <a:t>a,b,c,d</a:t>
            </a:r>
            <a:r>
              <a:rPr lang="en-US" dirty="0" smtClean="0"/>
              <a:t>,_}, Q = {q</a:t>
            </a:r>
            <a:r>
              <a:rPr lang="en-US" baseline="-25000" dirty="0" smtClean="0"/>
              <a:t>1</a:t>
            </a:r>
            <a:r>
              <a:rPr lang="en-US" dirty="0" smtClean="0"/>
              <a:t>, q</a:t>
            </a:r>
            <a:r>
              <a:rPr lang="en-US" baseline="-25000" dirty="0" smtClean="0"/>
              <a:t>2</a:t>
            </a:r>
            <a:r>
              <a:rPr lang="en-US" dirty="0" smtClean="0"/>
              <a:t>, q</a:t>
            </a:r>
            <a:r>
              <a:rPr lang="en-US" baseline="-25000" dirty="0" smtClean="0"/>
              <a:t>3</a:t>
            </a:r>
            <a:r>
              <a:rPr lang="en-US" dirty="0" smtClean="0"/>
              <a:t>, q</a:t>
            </a:r>
            <a:r>
              <a:rPr lang="en-US" baseline="-25000" dirty="0" smtClean="0"/>
              <a:t>4</a:t>
            </a:r>
            <a:r>
              <a:rPr lang="en-US" dirty="0" smtClean="0"/>
              <a:t>,q</a:t>
            </a:r>
            <a:r>
              <a:rPr lang="en-US" baseline="-25000" dirty="0" smtClean="0"/>
              <a:t>acc</a:t>
            </a:r>
            <a:r>
              <a:rPr lang="en-US" dirty="0" smtClean="0"/>
              <a:t>,q</a:t>
            </a:r>
            <a:r>
              <a:rPr lang="en-US" baseline="-25000" dirty="0" smtClean="0"/>
              <a:t>rej</a:t>
            </a:r>
            <a:r>
              <a:rPr lang="en-US" dirty="0" smtClean="0"/>
              <a:t>}, and the transition function includes rules </a:t>
            </a:r>
            <a:r>
              <a:rPr lang="el-GR" dirty="0" smtClean="0">
                <a:solidFill>
                  <a:schemeClr val="accent5"/>
                </a:solidFill>
              </a:rPr>
              <a:t>δ</a:t>
            </a:r>
            <a:r>
              <a:rPr lang="en-US" dirty="0" smtClean="0">
                <a:solidFill>
                  <a:schemeClr val="accent5"/>
                </a:solidFill>
              </a:rPr>
              <a:t>(q</a:t>
            </a:r>
            <a:r>
              <a:rPr lang="en-US" baseline="-25000" dirty="0" smtClean="0">
                <a:solidFill>
                  <a:schemeClr val="accent5"/>
                </a:solidFill>
              </a:rPr>
              <a:t>2</a:t>
            </a:r>
            <a:r>
              <a:rPr lang="en-US" dirty="0" smtClean="0">
                <a:solidFill>
                  <a:schemeClr val="accent5"/>
                </a:solidFill>
              </a:rPr>
              <a:t>,c) = (q</a:t>
            </a:r>
            <a:r>
              <a:rPr lang="en-US" baseline="-25000" dirty="0" smtClean="0">
                <a:solidFill>
                  <a:schemeClr val="accent5"/>
                </a:solidFill>
              </a:rPr>
              <a:t>3</a:t>
            </a:r>
            <a:r>
              <a:rPr lang="en-US" dirty="0" smtClean="0">
                <a:solidFill>
                  <a:schemeClr val="accent5"/>
                </a:solidFill>
              </a:rPr>
              <a:t>,d,R) </a:t>
            </a:r>
            <a:r>
              <a:rPr lang="en-US" dirty="0" smtClean="0"/>
              <a:t>and </a:t>
            </a:r>
            <a:r>
              <a:rPr lang="el-GR" dirty="0" smtClean="0">
                <a:solidFill>
                  <a:schemeClr val="accent5"/>
                </a:solidFill>
              </a:rPr>
              <a:t>δ</a:t>
            </a:r>
            <a:r>
              <a:rPr lang="en-US" dirty="0" smtClean="0">
                <a:solidFill>
                  <a:schemeClr val="accent5"/>
                </a:solidFill>
              </a:rPr>
              <a:t>(q</a:t>
            </a:r>
            <a:r>
              <a:rPr lang="en-US" baseline="-25000" dirty="0">
                <a:solidFill>
                  <a:schemeClr val="accent5"/>
                </a:solidFill>
              </a:rPr>
              <a:t>2</a:t>
            </a:r>
            <a:r>
              <a:rPr lang="en-US" dirty="0" smtClean="0">
                <a:solidFill>
                  <a:schemeClr val="accent5"/>
                </a:solidFill>
              </a:rPr>
              <a:t>,d) = (q</a:t>
            </a:r>
            <a:r>
              <a:rPr lang="en-US" baseline="-25000" dirty="0">
                <a:solidFill>
                  <a:schemeClr val="accent5"/>
                </a:solidFill>
              </a:rPr>
              <a:t>3</a:t>
            </a:r>
            <a:r>
              <a:rPr lang="en-US" dirty="0" smtClean="0">
                <a:solidFill>
                  <a:schemeClr val="accent5"/>
                </a:solidFill>
              </a:rPr>
              <a:t>,c,L)</a:t>
            </a:r>
            <a:r>
              <a:rPr lang="en-US" dirty="0" smtClean="0"/>
              <a:t>. We also have strings </a:t>
            </a:r>
            <a:r>
              <a:rPr lang="en-US" dirty="0" err="1" smtClean="0"/>
              <a:t>u,v,x,y</a:t>
            </a:r>
            <a:r>
              <a:rPr lang="en-US" dirty="0" smtClean="0"/>
              <a:t> in </a:t>
            </a:r>
            <a:r>
              <a:rPr lang="el-GR" dirty="0" smtClean="0"/>
              <a:t>Γ</a:t>
            </a:r>
            <a:r>
              <a:rPr lang="en-US" dirty="0" smtClean="0"/>
              <a:t>*. Which configuration does the current configuration, </a:t>
            </a:r>
            <a:r>
              <a:rPr lang="en-US" dirty="0" smtClean="0">
                <a:solidFill>
                  <a:schemeClr val="accent5"/>
                </a:solidFill>
              </a:rPr>
              <a:t>xcq</a:t>
            </a:r>
            <a:r>
              <a:rPr lang="en-US" baseline="-25000" dirty="0">
                <a:solidFill>
                  <a:schemeClr val="accent5"/>
                </a:solidFill>
              </a:rPr>
              <a:t>2</a:t>
            </a:r>
            <a:r>
              <a:rPr lang="en-US" dirty="0" smtClean="0">
                <a:solidFill>
                  <a:schemeClr val="accent5"/>
                </a:solidFill>
              </a:rPr>
              <a:t>dy</a:t>
            </a:r>
            <a:r>
              <a:rPr lang="en-US" dirty="0" smtClean="0"/>
              <a:t>, yield?</a:t>
            </a:r>
          </a:p>
          <a:p>
            <a:endParaRPr lang="en-US" dirty="0" smtClean="0"/>
          </a:p>
          <a:p>
            <a:pPr marL="971550" lvl="1" indent="-514350">
              <a:buFont typeface="+mj-lt"/>
              <a:buAutoNum type="alphaLcParenR"/>
            </a:pPr>
            <a:r>
              <a:rPr lang="en-US" dirty="0" smtClean="0"/>
              <a:t>xq</a:t>
            </a:r>
            <a:r>
              <a:rPr lang="en-US" baseline="-25000" dirty="0" smtClean="0"/>
              <a:t>3</a:t>
            </a:r>
            <a:r>
              <a:rPr lang="en-US" dirty="0" smtClean="0"/>
              <a:t>ddy</a:t>
            </a:r>
          </a:p>
          <a:p>
            <a:pPr marL="971550" lvl="1" indent="-514350">
              <a:buFont typeface="+mj-lt"/>
              <a:buAutoNum type="alphaLcParenR"/>
            </a:pPr>
            <a:r>
              <a:rPr lang="en-US" dirty="0" smtClean="0"/>
              <a:t>xcdq</a:t>
            </a:r>
            <a:r>
              <a:rPr lang="en-US" baseline="-25000" dirty="0" smtClean="0"/>
              <a:t>3</a:t>
            </a:r>
            <a:r>
              <a:rPr lang="en-US" dirty="0" smtClean="0"/>
              <a:t>y</a:t>
            </a:r>
          </a:p>
          <a:p>
            <a:pPr marL="971550" lvl="1" indent="-514350">
              <a:buFont typeface="+mj-lt"/>
              <a:buAutoNum type="alphaLcParenR"/>
            </a:pPr>
            <a:r>
              <a:rPr lang="en-US" dirty="0" smtClean="0"/>
              <a:t>xq</a:t>
            </a:r>
            <a:r>
              <a:rPr lang="en-US" baseline="-25000" dirty="0" smtClean="0"/>
              <a:t>3</a:t>
            </a:r>
            <a:r>
              <a:rPr lang="en-US" dirty="0" smtClean="0"/>
              <a:t>ccy</a:t>
            </a:r>
          </a:p>
          <a:p>
            <a:pPr marL="971550" lvl="1" indent="-514350">
              <a:buFont typeface="+mj-lt"/>
              <a:buAutoNum type="alphaLcParenR"/>
            </a:pPr>
            <a:r>
              <a:rPr lang="en-US" dirty="0" smtClean="0"/>
              <a:t>xq</a:t>
            </a:r>
            <a:r>
              <a:rPr lang="en-US" baseline="-25000" dirty="0" smtClean="0"/>
              <a:t>3</a:t>
            </a:r>
            <a:r>
              <a:rPr lang="en-US" dirty="0" smtClean="0"/>
              <a:t>ccdy</a:t>
            </a:r>
          </a:p>
          <a:p>
            <a:pPr marL="971550" lvl="1" indent="-514350">
              <a:buFont typeface="+mj-lt"/>
              <a:buAutoNum type="alphaLcParenR"/>
            </a:pPr>
            <a:r>
              <a:rPr lang="en-US" dirty="0" smtClean="0"/>
              <a:t>None of the above or more than one of the above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14</a:t>
            </a:fld>
            <a:endParaRPr lang="en-US"/>
          </a:p>
        </p:txBody>
      </p:sp>
      <mc:AlternateContent xmlns:mc="http://schemas.openxmlformats.org/markup-compatibility/2006" xmlns:p14="http://schemas.microsoft.com/office/powerpoint/2010/main">
        <mc:Choice Requires="p14">
          <p:contentPart p14:bwMode="auto" r:id="rId7">
            <p14:nvContentPartPr>
              <p14:cNvPr id="6" name="Ink 5" hidden="1"/>
              <p14:cNvContentPartPr/>
              <p14:nvPr>
                <p:custDataLst>
                  <p:tags r:id="rId4"/>
                </p:custDataLst>
              </p14:nvPr>
            </p14:nvContentPartPr>
            <p14:xfrm>
              <a:off x="693744" y="5138688"/>
              <a:ext cx="722520" cy="457920"/>
            </p14:xfrm>
          </p:contentPart>
        </mc:Choice>
        <mc:Fallback xmlns="">
          <p:pic>
            <p:nvPicPr>
              <p:cNvPr id="6" name="Ink 5" hidden="1"/>
              <p:cNvPicPr/>
              <p:nvPr/>
            </p:nvPicPr>
            <p:blipFill>
              <a:blip r:embed="rId8"/>
              <a:stretch>
                <a:fillRect/>
              </a:stretch>
            </p:blipFill>
            <p:spPr>
              <a:xfrm>
                <a:off x="683664" y="5132208"/>
                <a:ext cx="743040" cy="474120"/>
              </a:xfrm>
              <a:prstGeom prst="rect">
                <a:avLst/>
              </a:prstGeom>
            </p:spPr>
          </p:pic>
        </mc:Fallback>
      </mc:AlternateContent>
    </p:spTree>
    <p:extLst>
      <p:ext uri="{BB962C8B-B14F-4D97-AF65-F5344CB8AC3E}">
        <p14:creationId xmlns:p14="http://schemas.microsoft.com/office/powerpoint/2010/main" val="96251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More Transition Function</a:t>
            </a:r>
            <a:endParaRPr lang="en-US" dirty="0"/>
          </a:p>
        </p:txBody>
      </p:sp>
      <p:sp>
        <p:nvSpPr>
          <p:cNvPr id="3" name="Content Placeholder 2"/>
          <p:cNvSpPr>
            <a:spLocks noGrp="1"/>
          </p:cNvSpPr>
          <p:nvPr>
            <p:ph idx="1"/>
            <p:custDataLst>
              <p:tags r:id="rId2"/>
            </p:custDataLst>
          </p:nvPr>
        </p:nvSpPr>
        <p:spPr>
          <a:xfrm>
            <a:off x="457200" y="1600200"/>
            <a:ext cx="8229600" cy="4724400"/>
          </a:xfrm>
        </p:spPr>
        <p:txBody>
          <a:bodyPr>
            <a:normAutofit/>
          </a:bodyPr>
          <a:lstStyle/>
          <a:p>
            <a:r>
              <a:rPr lang="en-US" dirty="0" smtClean="0"/>
              <a:t>(a) TRUE</a:t>
            </a:r>
          </a:p>
          <a:p>
            <a:r>
              <a:rPr lang="en-US" dirty="0" smtClean="0"/>
              <a:t>(b) FALSE</a:t>
            </a:r>
          </a:p>
          <a:p>
            <a:endParaRPr lang="en-US" dirty="0" smtClean="0"/>
          </a:p>
          <a:p>
            <a:pPr marL="457200" lvl="1" indent="0">
              <a:buNone/>
            </a:pPr>
            <a:r>
              <a:rPr lang="en-US" dirty="0"/>
              <a:t>x0q</a:t>
            </a:r>
            <a:r>
              <a:rPr lang="en-US" baseline="-25000" dirty="0"/>
              <a:t>rej</a:t>
            </a:r>
            <a:r>
              <a:rPr lang="en-US" dirty="0"/>
              <a:t>11y </a:t>
            </a:r>
            <a:r>
              <a:rPr lang="en-US" dirty="0" smtClean="0"/>
              <a:t> yields x01q</a:t>
            </a:r>
            <a:r>
              <a:rPr lang="en-US" baseline="-25000" dirty="0" smtClean="0"/>
              <a:t>1</a:t>
            </a:r>
            <a:r>
              <a:rPr lang="en-US" dirty="0"/>
              <a:t>1</a:t>
            </a:r>
            <a:r>
              <a:rPr lang="en-US" dirty="0" smtClean="0"/>
              <a:t>y can never happen in any Turing Machine</a:t>
            </a:r>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15</a:t>
            </a:fld>
            <a:endParaRPr lang="en-US"/>
          </a:p>
        </p:txBody>
      </p:sp>
    </p:spTree>
    <p:extLst>
      <p:ext uri="{BB962C8B-B14F-4D97-AF65-F5344CB8AC3E}">
        <p14:creationId xmlns:p14="http://schemas.microsoft.com/office/powerpoint/2010/main" val="63551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Famous People:</a:t>
            </a:r>
            <a:br>
              <a:rPr lang="en-US" dirty="0" smtClean="0"/>
            </a:br>
            <a:r>
              <a:rPr lang="en-US" dirty="0" smtClean="0">
                <a:solidFill>
                  <a:schemeClr val="accent1"/>
                </a:solidFill>
              </a:rPr>
              <a:t>Alan Turing</a:t>
            </a:r>
            <a:r>
              <a:rPr lang="en-US" dirty="0" smtClean="0"/>
              <a:t/>
            </a:r>
            <a:br>
              <a:rPr lang="en-US" dirty="0" smtClean="0"/>
            </a:br>
            <a:endParaRPr lang="en-US" dirty="0">
              <a:solidFill>
                <a:schemeClr val="accent5"/>
              </a:solidFill>
            </a:endParaRPr>
          </a:p>
        </p:txBody>
      </p:sp>
      <p:sp>
        <p:nvSpPr>
          <p:cNvPr id="5" name="Text Placeholder 4"/>
          <p:cNvSpPr>
            <a:spLocks noGrp="1"/>
          </p:cNvSpPr>
          <p:nvPr>
            <p:ph type="body" idx="1"/>
            <p:custDataLst>
              <p:tags r:id="rId2"/>
            </p:custDataLst>
          </p:nvPr>
        </p:nvSpPr>
        <p:spPr/>
        <p:txBody>
          <a:bodyPr/>
          <a:lstStyle/>
          <a:p>
            <a:r>
              <a:rPr lang="en-US" dirty="0" smtClean="0"/>
              <a:t>“Father of Computer Science”</a:t>
            </a:r>
            <a:endParaRPr lang="en-US" dirty="0"/>
          </a:p>
        </p:txBody>
      </p:sp>
    </p:spTree>
    <p:extLst>
      <p:ext uri="{BB962C8B-B14F-4D97-AF65-F5344CB8AC3E}">
        <p14:creationId xmlns:p14="http://schemas.microsoft.com/office/powerpoint/2010/main" val="355260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Famous People: Alan Turing</a:t>
            </a:r>
            <a:endParaRPr lang="en-US" dirty="0"/>
          </a:p>
        </p:txBody>
      </p:sp>
      <p:pic>
        <p:nvPicPr>
          <p:cNvPr id="6" name="Content Placeholder 5" descr="alan_turing5.jpg"/>
          <p:cNvPicPr>
            <a:picLocks noGrp="1" noChangeAspect="1"/>
          </p:cNvPicPr>
          <p:nvPr>
            <p:ph sz="half" idx="1"/>
            <p:custDataLst>
              <p:tags r:id="rId2"/>
            </p:custDataLst>
          </p:nvPr>
        </p:nvPicPr>
        <p:blipFill>
          <a:blip r:embed="rId6" cstate="print"/>
          <a:stretch>
            <a:fillRect/>
          </a:stretch>
        </p:blipFill>
        <p:spPr>
          <a:xfrm>
            <a:off x="76200" y="1524000"/>
            <a:ext cx="4076079" cy="5257800"/>
          </a:xfrm>
          <a:ln w="12700">
            <a:solidFill>
              <a:schemeClr val="tx1"/>
            </a:solidFill>
          </a:ln>
        </p:spPr>
      </p:pic>
      <p:sp>
        <p:nvSpPr>
          <p:cNvPr id="5" name="Content Placeholder 4"/>
          <p:cNvSpPr>
            <a:spLocks noGrp="1"/>
          </p:cNvSpPr>
          <p:nvPr>
            <p:ph sz="half" idx="2"/>
            <p:custDataLst>
              <p:tags r:id="rId3"/>
            </p:custDataLst>
          </p:nvPr>
        </p:nvSpPr>
        <p:spPr>
          <a:xfrm>
            <a:off x="4343400" y="1828800"/>
            <a:ext cx="5029200" cy="5105400"/>
          </a:xfrm>
        </p:spPr>
        <p:txBody>
          <a:bodyPr>
            <a:normAutofit/>
          </a:bodyPr>
          <a:lstStyle/>
          <a:p>
            <a:pPr marL="0" indent="0">
              <a:buNone/>
            </a:pPr>
            <a:r>
              <a:rPr lang="en-US" dirty="0" smtClean="0">
                <a:solidFill>
                  <a:schemeClr val="accent5"/>
                </a:solidFill>
              </a:rPr>
              <a:t>“Father of Computer Science” </a:t>
            </a:r>
          </a:p>
          <a:p>
            <a:r>
              <a:rPr lang="en-US" dirty="0" smtClean="0"/>
              <a:t>Born in England in 1912</a:t>
            </a:r>
          </a:p>
          <a:p>
            <a:r>
              <a:rPr lang="en-US" dirty="0" smtClean="0"/>
              <a:t>Studied at University of Cambridge (UK)</a:t>
            </a:r>
          </a:p>
          <a:p>
            <a:r>
              <a:rPr lang="en-US" dirty="0" smtClean="0"/>
              <a:t>Contributions to: </a:t>
            </a:r>
          </a:p>
          <a:p>
            <a:pPr lvl="1"/>
            <a:r>
              <a:rPr lang="en-US" dirty="0" smtClean="0"/>
              <a:t>Computer Science</a:t>
            </a:r>
          </a:p>
          <a:p>
            <a:pPr lvl="1"/>
            <a:r>
              <a:rPr lang="en-US" dirty="0" smtClean="0"/>
              <a:t>Logic</a:t>
            </a:r>
          </a:p>
          <a:p>
            <a:pPr lvl="1"/>
            <a:r>
              <a:rPr lang="en-US" dirty="0" smtClean="0"/>
              <a:t>Artificial Intelligence</a:t>
            </a:r>
          </a:p>
          <a:p>
            <a:pPr lvl="1"/>
            <a:r>
              <a:rPr lang="en-US" dirty="0" smtClean="0"/>
              <a:t>Cryptography</a:t>
            </a:r>
          </a:p>
        </p:txBody>
      </p:sp>
      <p:sp>
        <p:nvSpPr>
          <p:cNvPr id="7" name="Slide Number Placeholder 6"/>
          <p:cNvSpPr>
            <a:spLocks noGrp="1"/>
          </p:cNvSpPr>
          <p:nvPr>
            <p:ph type="sldNum" sz="quarter" idx="12"/>
            <p:custDataLst>
              <p:tags r:id="rId4"/>
            </p:custDataLst>
          </p:nvPr>
        </p:nvSpPr>
        <p:spPr/>
        <p:txBody>
          <a:bodyPr/>
          <a:lstStyle/>
          <a:p>
            <a:fld id="{3F8FD467-8539-4C68-8397-87CE2AA2A606}" type="slidenum">
              <a:rPr lang="en-US" smtClean="0"/>
              <a:pPr/>
              <a:t>3</a:t>
            </a:fld>
            <a:endParaRPr lang="en-US"/>
          </a:p>
        </p:txBody>
      </p:sp>
    </p:spTree>
    <p:extLst>
      <p:ext uri="{BB962C8B-B14F-4D97-AF65-F5344CB8AC3E}">
        <p14:creationId xmlns:p14="http://schemas.microsoft.com/office/powerpoint/2010/main" val="156782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0"/>
            <a:ext cx="8229600" cy="1143000"/>
          </a:xfrm>
        </p:spPr>
        <p:txBody>
          <a:bodyPr/>
          <a:lstStyle/>
          <a:p>
            <a:r>
              <a:rPr lang="en-US" dirty="0" smtClean="0"/>
              <a:t>During WWII</a:t>
            </a:r>
            <a:endParaRPr lang="en-US" dirty="0"/>
          </a:p>
        </p:txBody>
      </p:sp>
      <p:sp>
        <p:nvSpPr>
          <p:cNvPr id="4" name="Content Placeholder 3"/>
          <p:cNvSpPr>
            <a:spLocks noGrp="1"/>
          </p:cNvSpPr>
          <p:nvPr>
            <p:ph sz="half" idx="2"/>
            <p:custDataLst>
              <p:tags r:id="rId2"/>
            </p:custDataLst>
          </p:nvPr>
        </p:nvSpPr>
        <p:spPr>
          <a:xfrm>
            <a:off x="4876800" y="1371600"/>
            <a:ext cx="3962400" cy="4876800"/>
          </a:xfrm>
        </p:spPr>
        <p:txBody>
          <a:bodyPr>
            <a:normAutofit fontScale="85000" lnSpcReduction="20000"/>
          </a:bodyPr>
          <a:lstStyle/>
          <a:p>
            <a:r>
              <a:rPr lang="en-US" dirty="0" smtClean="0"/>
              <a:t>German “Enigma” machine was used to send sophisticated encrypted messages</a:t>
            </a:r>
          </a:p>
          <a:p>
            <a:r>
              <a:rPr lang="en-US" dirty="0" smtClean="0"/>
              <a:t>Cracking the Enigma code a major factor in course of the war</a:t>
            </a:r>
          </a:p>
          <a:p>
            <a:pPr lvl="1"/>
            <a:r>
              <a:rPr lang="en-US" dirty="0" smtClean="0"/>
              <a:t>First cracked by Polish investigators, who shared techniques with England</a:t>
            </a:r>
          </a:p>
          <a:p>
            <a:pPr lvl="1"/>
            <a:r>
              <a:rPr lang="en-US" dirty="0" smtClean="0"/>
              <a:t>Turing and others devised further ways of detecting configurations</a:t>
            </a:r>
          </a:p>
          <a:p>
            <a:pPr lvl="1"/>
            <a:r>
              <a:rPr lang="en-US" dirty="0" smtClean="0"/>
              <a:t>Allowed England to know which cities were going to be bombed, U-boat whereabouts, etc</a:t>
            </a:r>
          </a:p>
        </p:txBody>
      </p:sp>
      <p:pic>
        <p:nvPicPr>
          <p:cNvPr id="1028" name="Picture 4" descr="File:Enigma-rotor-stack.jpg"/>
          <p:cNvPicPr>
            <a:picLocks noChangeAspect="1" noChangeArrowheads="1"/>
          </p:cNvPicPr>
          <p:nvPr>
            <p:custDataLst>
              <p:tags r:id="rId3"/>
            </p:custDataLst>
          </p:nvPr>
        </p:nvPicPr>
        <p:blipFill>
          <a:blip r:embed="rId7" cstate="print"/>
          <a:srcRect/>
          <a:stretch>
            <a:fillRect/>
          </a:stretch>
        </p:blipFill>
        <p:spPr bwMode="auto">
          <a:xfrm>
            <a:off x="50800" y="1947446"/>
            <a:ext cx="4673600" cy="3505200"/>
          </a:xfrm>
          <a:prstGeom prst="rect">
            <a:avLst/>
          </a:prstGeom>
          <a:noFill/>
          <a:ln w="12700">
            <a:solidFill>
              <a:schemeClr val="tx1"/>
            </a:solidFill>
          </a:ln>
        </p:spPr>
      </p:pic>
      <p:sp>
        <p:nvSpPr>
          <p:cNvPr id="8" name="Rectangle 7"/>
          <p:cNvSpPr/>
          <p:nvPr>
            <p:custDataLst>
              <p:tags r:id="rId4"/>
            </p:custDataLst>
          </p:nvPr>
        </p:nvSpPr>
        <p:spPr>
          <a:xfrm>
            <a:off x="1905000" y="5452646"/>
            <a:ext cx="2514600" cy="338554"/>
          </a:xfrm>
          <a:prstGeom prst="rect">
            <a:avLst/>
          </a:prstGeom>
          <a:ln w="3175">
            <a:solidFill>
              <a:schemeClr val="tx1"/>
            </a:solidFill>
          </a:ln>
        </p:spPr>
        <p:txBody>
          <a:bodyPr wrap="square">
            <a:spAutoFit/>
          </a:bodyPr>
          <a:lstStyle/>
          <a:p>
            <a:r>
              <a:rPr lang="en-US" sz="1600" dirty="0" smtClean="0"/>
              <a:t>Enigma configuration rotors</a:t>
            </a:r>
            <a:endParaRPr lang="en-US" sz="1600" dirty="0"/>
          </a:p>
        </p:txBody>
      </p:sp>
      <p:sp>
        <p:nvSpPr>
          <p:cNvPr id="9" name="Slide Number Placeholder 8"/>
          <p:cNvSpPr>
            <a:spLocks noGrp="1"/>
          </p:cNvSpPr>
          <p:nvPr>
            <p:ph type="sldNum" sz="quarter" idx="12"/>
            <p:custDataLst>
              <p:tags r:id="rId5"/>
            </p:custDataLst>
          </p:nvPr>
        </p:nvSpPr>
        <p:spPr/>
        <p:txBody>
          <a:bodyPr/>
          <a:lstStyle/>
          <a:p>
            <a:fld id="{3F8FD467-8539-4C68-8397-87CE2AA2A606}" type="slidenum">
              <a:rPr lang="en-US" smtClean="0"/>
              <a:pPr/>
              <a:t>4</a:t>
            </a:fld>
            <a:endParaRPr lang="en-US"/>
          </a:p>
        </p:txBody>
      </p:sp>
    </p:spTree>
    <p:extLst>
      <p:ext uri="{BB962C8B-B14F-4D97-AF65-F5344CB8AC3E}">
        <p14:creationId xmlns:p14="http://schemas.microsoft.com/office/powerpoint/2010/main" val="2326565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229600" cy="1143000"/>
          </a:xfrm>
        </p:spPr>
        <p:txBody>
          <a:bodyPr/>
          <a:lstStyle/>
          <a:p>
            <a:r>
              <a:rPr lang="en-US" dirty="0" smtClean="0"/>
              <a:t>Artificial Intelligence</a:t>
            </a:r>
            <a:endParaRPr lang="en-US" dirty="0"/>
          </a:p>
        </p:txBody>
      </p:sp>
      <p:sp>
        <p:nvSpPr>
          <p:cNvPr id="4" name="Content Placeholder 3"/>
          <p:cNvSpPr>
            <a:spLocks noGrp="1"/>
          </p:cNvSpPr>
          <p:nvPr>
            <p:ph sz="half" idx="2"/>
            <p:custDataLst>
              <p:tags r:id="rId2"/>
            </p:custDataLst>
          </p:nvPr>
        </p:nvSpPr>
        <p:spPr>
          <a:xfrm>
            <a:off x="685800" y="4953000"/>
            <a:ext cx="8077200" cy="1752600"/>
          </a:xfrm>
        </p:spPr>
        <p:txBody>
          <a:bodyPr>
            <a:normAutofit fontScale="85000" lnSpcReduction="20000"/>
          </a:bodyPr>
          <a:lstStyle/>
          <a:p>
            <a:r>
              <a:rPr lang="en-US" dirty="0" smtClean="0">
                <a:solidFill>
                  <a:schemeClr val="accent5"/>
                </a:solidFill>
              </a:rPr>
              <a:t>How will we know if/ when computers have achieved enough sophistication to be called intelligent?</a:t>
            </a:r>
          </a:p>
          <a:p>
            <a:r>
              <a:rPr lang="en-US" dirty="0" smtClean="0"/>
              <a:t>Alan Turing proposed the “Turing Test”</a:t>
            </a:r>
          </a:p>
          <a:p>
            <a:pPr lvl="1"/>
            <a:r>
              <a:rPr lang="en-US" dirty="0" smtClean="0"/>
              <a:t>A human tester chats with a human and computer</a:t>
            </a:r>
          </a:p>
          <a:p>
            <a:pPr lvl="1"/>
            <a:r>
              <a:rPr lang="en-US" dirty="0" smtClean="0"/>
              <a:t>Can the tester reliably identify which is which?</a:t>
            </a:r>
          </a:p>
        </p:txBody>
      </p:sp>
      <p:sp>
        <p:nvSpPr>
          <p:cNvPr id="7" name="Slide Number Placeholder 6"/>
          <p:cNvSpPr>
            <a:spLocks noGrp="1"/>
          </p:cNvSpPr>
          <p:nvPr>
            <p:ph type="sldNum" sz="quarter" idx="12"/>
            <p:custDataLst>
              <p:tags r:id="rId3"/>
            </p:custDataLst>
          </p:nvPr>
        </p:nvSpPr>
        <p:spPr/>
        <p:txBody>
          <a:bodyPr/>
          <a:lstStyle/>
          <a:p>
            <a:fld id="{3F8FD467-8539-4C68-8397-87CE2AA2A606}" type="slidenum">
              <a:rPr lang="en-US" smtClean="0"/>
              <a:pPr/>
              <a:t>5</a:t>
            </a:fld>
            <a:endParaRPr lang="en-US" dirty="0"/>
          </a:p>
        </p:txBody>
      </p:sp>
      <p:pic>
        <p:nvPicPr>
          <p:cNvPr id="1026" name="Picture 2" descr="http://latimesblogs.latimes.com/.a/6a00d8341c630a53ef014e5f48074c970c-600wi"/>
          <p:cNvPicPr>
            <a:picLocks noChangeAspect="1" noChangeArrowheads="1"/>
          </p:cNvPicPr>
          <p:nvPr>
            <p:custDataLst>
              <p:tags r:id="rId4"/>
            </p:custDataLst>
          </p:nvPr>
        </p:nvPicPr>
        <p:blipFill>
          <a:blip r:embed="rId7">
            <a:extLst>
              <a:ext uri="{28A0092B-C50C-407E-A947-70E740481C1C}">
                <a14:useLocalDpi xmlns:a14="http://schemas.microsoft.com/office/drawing/2010/main" val="0"/>
              </a:ext>
            </a:extLst>
          </a:blip>
          <a:srcRect/>
          <a:stretch>
            <a:fillRect/>
          </a:stretch>
        </p:blipFill>
        <p:spPr bwMode="auto">
          <a:xfrm>
            <a:off x="457200" y="1041653"/>
            <a:ext cx="6172200" cy="3682747"/>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3" name="Rectangle 2"/>
          <p:cNvSpPr/>
          <p:nvPr>
            <p:custDataLst>
              <p:tags r:id="rId5"/>
            </p:custDataLst>
          </p:nvPr>
        </p:nvSpPr>
        <p:spPr>
          <a:xfrm>
            <a:off x="6324600" y="990600"/>
            <a:ext cx="2514600" cy="2554545"/>
          </a:xfrm>
          <a:prstGeom prst="rect">
            <a:avLst/>
          </a:prstGeom>
        </p:spPr>
        <p:txBody>
          <a:bodyPr wrap="square">
            <a:spAutoFit/>
          </a:bodyPr>
          <a:lstStyle/>
          <a:p>
            <a:pPr lvl="1"/>
            <a:r>
              <a:rPr lang="en-US" sz="1600" dirty="0" smtClean="0"/>
              <a:t>In this </a:t>
            </a:r>
            <a:r>
              <a:rPr lang="en-US" sz="1600" i="1" dirty="0" smtClean="0"/>
              <a:t>Jeopardy! </a:t>
            </a:r>
            <a:r>
              <a:rPr lang="en-US" sz="1600" dirty="0" smtClean="0"/>
              <a:t>challenge, the identities were not hidden, so it was not a Turing Test format. But it was a remarkable display of the kind of power that Turing predicted machines could have.</a:t>
            </a:r>
            <a:endParaRPr lang="en-US" sz="1600" i="1" dirty="0"/>
          </a:p>
        </p:txBody>
      </p:sp>
    </p:spTree>
    <p:extLst>
      <p:ext uri="{BB962C8B-B14F-4D97-AF65-F5344CB8AC3E}">
        <p14:creationId xmlns:p14="http://schemas.microsoft.com/office/powerpoint/2010/main" val="381412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descr="image file not found"/>
          <p:cNvPicPr>
            <a:picLocks noChangeAspect="1" noChangeArrowheads="1"/>
          </p:cNvPicPr>
          <p:nvPr>
            <p:custDataLst>
              <p:tags r:id="rId1"/>
            </p:custDataLst>
          </p:nvPr>
        </p:nvPicPr>
        <p:blipFill>
          <a:blip r:embed="rId8" cstate="print"/>
          <a:srcRect/>
          <a:stretch>
            <a:fillRect/>
          </a:stretch>
        </p:blipFill>
        <p:spPr bwMode="auto">
          <a:xfrm>
            <a:off x="5867400" y="914400"/>
            <a:ext cx="3810000" cy="2609851"/>
          </a:xfrm>
          <a:prstGeom prst="rect">
            <a:avLst/>
          </a:prstGeom>
          <a:noFill/>
        </p:spPr>
      </p:pic>
      <p:sp>
        <p:nvSpPr>
          <p:cNvPr id="8" name="Content Placeholder 2"/>
          <p:cNvSpPr txBox="1">
            <a:spLocks/>
          </p:cNvSpPr>
          <p:nvPr>
            <p:custDataLst>
              <p:tags r:id="rId2"/>
            </p:custDataLst>
          </p:nvPr>
        </p:nvSpPr>
        <p:spPr>
          <a:xfrm>
            <a:off x="457200" y="1295400"/>
            <a:ext cx="8229600" cy="1905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Turing Machine design</a:t>
            </a:r>
          </a:p>
          <a:p>
            <a:pPr lvl="1"/>
            <a:r>
              <a:rPr lang="en-US" dirty="0" smtClean="0">
                <a:solidFill>
                  <a:schemeClr val="accent5"/>
                </a:solidFill>
              </a:rPr>
              <a:t>Talk about this starting today (!!)</a:t>
            </a:r>
          </a:p>
          <a:p>
            <a:r>
              <a:rPr lang="en-US" dirty="0" smtClean="0"/>
              <a:t>Church-Turing thesis</a:t>
            </a:r>
          </a:p>
          <a:p>
            <a:r>
              <a:rPr lang="en-US" dirty="0" smtClean="0"/>
              <a:t>Halting problem </a:t>
            </a:r>
            <a:r>
              <a:rPr lang="en-US" dirty="0" err="1" smtClean="0"/>
              <a:t>undecidability</a:t>
            </a:r>
            <a:endParaRPr lang="en-US" dirty="0" smtClean="0"/>
          </a:p>
          <a:p>
            <a:pPr lvl="1"/>
            <a:r>
              <a:rPr lang="en-US" dirty="0" smtClean="0">
                <a:solidFill>
                  <a:schemeClr val="accent5"/>
                </a:solidFill>
              </a:rPr>
              <a:t>Talk about these over the next two weeks</a:t>
            </a:r>
          </a:p>
        </p:txBody>
      </p:sp>
      <p:sp>
        <p:nvSpPr>
          <p:cNvPr id="2" name="Title 1"/>
          <p:cNvSpPr>
            <a:spLocks noGrp="1"/>
          </p:cNvSpPr>
          <p:nvPr>
            <p:ph type="title"/>
            <p:custDataLst>
              <p:tags r:id="rId3"/>
            </p:custDataLst>
          </p:nvPr>
        </p:nvSpPr>
        <p:spPr>
          <a:xfrm>
            <a:off x="457200" y="3124200"/>
            <a:ext cx="8229600" cy="1143000"/>
          </a:xfrm>
        </p:spPr>
        <p:txBody>
          <a:bodyPr/>
          <a:lstStyle/>
          <a:p>
            <a:r>
              <a:rPr lang="en-US" dirty="0" smtClean="0"/>
              <a:t>Current Events</a:t>
            </a:r>
            <a:endParaRPr lang="en-US" dirty="0"/>
          </a:p>
        </p:txBody>
      </p:sp>
      <p:sp>
        <p:nvSpPr>
          <p:cNvPr id="3" name="Content Placeholder 2"/>
          <p:cNvSpPr>
            <a:spLocks noGrp="1"/>
          </p:cNvSpPr>
          <p:nvPr>
            <p:ph idx="1"/>
            <p:custDataLst>
              <p:tags r:id="rId4"/>
            </p:custDataLst>
          </p:nvPr>
        </p:nvSpPr>
        <p:spPr>
          <a:xfrm>
            <a:off x="457200" y="4191000"/>
            <a:ext cx="8229600" cy="2362200"/>
          </a:xfrm>
        </p:spPr>
        <p:txBody>
          <a:bodyPr>
            <a:normAutofit fontScale="77500" lnSpcReduction="20000"/>
          </a:bodyPr>
          <a:lstStyle/>
          <a:p>
            <a:r>
              <a:rPr lang="en-US" dirty="0" smtClean="0"/>
              <a:t>In 2009, British government issued a formal apology for its persecution of Turing, which may have led to his suicide at just 41 years old</a:t>
            </a:r>
          </a:p>
          <a:p>
            <a:pPr lvl="1"/>
            <a:r>
              <a:rPr lang="en-US" dirty="0" smtClean="0"/>
              <a:t>Alan Turing was a gay man, and homosexuality was crime in England at that time</a:t>
            </a:r>
          </a:p>
          <a:p>
            <a:pPr lvl="1"/>
            <a:r>
              <a:rPr lang="en-US" dirty="0" smtClean="0"/>
              <a:t>Government forced him to undergo “treatments” with terrible side effects</a:t>
            </a:r>
          </a:p>
          <a:p>
            <a:pPr lvl="1"/>
            <a:endParaRPr lang="en-US" dirty="0" smtClean="0"/>
          </a:p>
        </p:txBody>
      </p:sp>
      <p:sp>
        <p:nvSpPr>
          <p:cNvPr id="6" name="Slide Number Placeholder 5"/>
          <p:cNvSpPr>
            <a:spLocks noGrp="1"/>
          </p:cNvSpPr>
          <p:nvPr>
            <p:ph type="sldNum" sz="quarter" idx="12"/>
            <p:custDataLst>
              <p:tags r:id="rId5"/>
            </p:custDataLst>
          </p:nvPr>
        </p:nvSpPr>
        <p:spPr/>
        <p:txBody>
          <a:bodyPr/>
          <a:lstStyle/>
          <a:p>
            <a:fld id="{3F8FD467-8539-4C68-8397-87CE2AA2A606}" type="slidenum">
              <a:rPr lang="en-US" smtClean="0"/>
              <a:pPr/>
              <a:t>6</a:t>
            </a:fld>
            <a:endParaRPr lang="en-US"/>
          </a:p>
        </p:txBody>
      </p:sp>
      <p:sp>
        <p:nvSpPr>
          <p:cNvPr id="7" name="Title 1"/>
          <p:cNvSpPr txBox="1">
            <a:spLocks/>
          </p:cNvSpPr>
          <p:nvPr>
            <p:custDataLst>
              <p:tags r:id="rId6"/>
            </p:custDataLst>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Turing’s Three Major Contributions      in this Course</a:t>
            </a:r>
            <a:endParaRPr lang="en-US" dirty="0"/>
          </a:p>
        </p:txBody>
      </p:sp>
    </p:spTree>
    <p:extLst>
      <p:ext uri="{BB962C8B-B14F-4D97-AF65-F5344CB8AC3E}">
        <p14:creationId xmlns:p14="http://schemas.microsoft.com/office/powerpoint/2010/main" val="117167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Turing Machines</a:t>
            </a:r>
            <a:endParaRPr lang="en-US" dirty="0">
              <a:solidFill>
                <a:schemeClr val="accent5"/>
              </a:solidFill>
            </a:endParaRPr>
          </a:p>
        </p:txBody>
      </p:sp>
      <p:sp>
        <p:nvSpPr>
          <p:cNvPr id="5" name="Text Placeholder 4"/>
          <p:cNvSpPr>
            <a:spLocks noGrp="1"/>
          </p:cNvSpPr>
          <p:nvPr>
            <p:ph type="body" idx="1"/>
            <p:custDataLst>
              <p:tags r:id="rId2"/>
            </p:custDataLst>
          </p:nvPr>
        </p:nvSpPr>
        <p:spPr/>
        <p:txBody>
          <a:bodyPr/>
          <a:lstStyle/>
          <a:p>
            <a:r>
              <a:rPr lang="en-US" dirty="0" smtClean="0"/>
              <a:t>At last we reach:</a:t>
            </a:r>
            <a:endParaRPr lang="en-US" dirty="0"/>
          </a:p>
        </p:txBody>
      </p:sp>
      <p:sp>
        <p:nvSpPr>
          <p:cNvPr id="6" name="Slide Number Placeholder 5"/>
          <p:cNvSpPr>
            <a:spLocks noGrp="1"/>
          </p:cNvSpPr>
          <p:nvPr>
            <p:ph type="sldNum" sz="quarter" idx="12"/>
            <p:custDataLst>
              <p:tags r:id="rId3"/>
            </p:custDataLst>
          </p:nvPr>
        </p:nvSpPr>
        <p:spPr/>
        <p:txBody>
          <a:bodyPr/>
          <a:lstStyle/>
          <a:p>
            <a:fld id="{3F8FD467-8539-4C68-8397-87CE2AA2A606}" type="slidenum">
              <a:rPr lang="en-US" smtClean="0"/>
              <a:pPr/>
              <a:t>7</a:t>
            </a:fld>
            <a:endParaRPr lang="en-US" dirty="0"/>
          </a:p>
        </p:txBody>
      </p:sp>
    </p:spTree>
    <p:extLst>
      <p:ext uri="{BB962C8B-B14F-4D97-AF65-F5344CB8AC3E}">
        <p14:creationId xmlns:p14="http://schemas.microsoft.com/office/powerpoint/2010/main" val="337167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Turing Machine Model</a:t>
            </a:r>
            <a:endParaRPr lang="en-US" dirty="0"/>
          </a:p>
        </p:txBody>
      </p:sp>
      <p:sp>
        <p:nvSpPr>
          <p:cNvPr id="5" name="Content Placeholder 4"/>
          <p:cNvSpPr>
            <a:spLocks noGrp="1"/>
          </p:cNvSpPr>
          <p:nvPr>
            <p:ph idx="1"/>
            <p:custDataLst>
              <p:tags r:id="rId2"/>
            </p:custDataLst>
          </p:nvPr>
        </p:nvSpPr>
        <p:spPr/>
        <p:txBody>
          <a:bodyPr/>
          <a:lstStyle/>
          <a:p>
            <a:endParaRPr lang="en-US" dirty="0"/>
          </a:p>
        </p:txBody>
      </p:sp>
      <p:sp>
        <p:nvSpPr>
          <p:cNvPr id="6" name="Slide Number Placeholder 5"/>
          <p:cNvSpPr>
            <a:spLocks noGrp="1"/>
          </p:cNvSpPr>
          <p:nvPr>
            <p:ph type="sldNum" sz="quarter" idx="12"/>
            <p:custDataLst>
              <p:tags r:id="rId3"/>
            </p:custDataLst>
          </p:nvPr>
        </p:nvSpPr>
        <p:spPr/>
        <p:txBody>
          <a:bodyPr/>
          <a:lstStyle/>
          <a:p>
            <a:fld id="{3F8FD467-8539-4C68-8397-87CE2AA2A606}" type="slidenum">
              <a:rPr lang="en-US" smtClean="0"/>
              <a:pPr/>
              <a:t>8</a:t>
            </a:fld>
            <a:endParaRPr lang="en-US"/>
          </a:p>
        </p:txBody>
      </p:sp>
    </p:spTree>
    <p:extLst>
      <p:ext uri="{BB962C8B-B14F-4D97-AF65-F5344CB8AC3E}">
        <p14:creationId xmlns:p14="http://schemas.microsoft.com/office/powerpoint/2010/main" val="138917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Why do we care</a:t>
            </a:r>
            <a:br>
              <a:rPr lang="en-US" dirty="0" smtClean="0"/>
            </a:br>
            <a:r>
              <a:rPr lang="en-US" dirty="0">
                <a:solidFill>
                  <a:schemeClr val="accent5"/>
                </a:solidFill>
              </a:rPr>
              <a:t>a</a:t>
            </a:r>
            <a:r>
              <a:rPr lang="en-US" dirty="0" smtClean="0">
                <a:solidFill>
                  <a:schemeClr val="accent5"/>
                </a:solidFill>
              </a:rPr>
              <a:t>bout Turing Machines?</a:t>
            </a:r>
            <a:endParaRPr lang="en-US" dirty="0">
              <a:solidFill>
                <a:schemeClr val="accent5"/>
              </a:solidFill>
            </a:endParaRPr>
          </a:p>
        </p:txBody>
      </p:sp>
      <p:sp>
        <p:nvSpPr>
          <p:cNvPr id="5" name="Text Placeholder 4"/>
          <p:cNvSpPr>
            <a:spLocks noGrp="1"/>
          </p:cNvSpPr>
          <p:nvPr>
            <p:ph idx="1"/>
            <p:custDataLst>
              <p:tags r:id="rId2"/>
            </p:custDataLst>
          </p:nvPr>
        </p:nvSpPr>
        <p:spPr>
          <a:xfrm>
            <a:off x="457200" y="1600200"/>
            <a:ext cx="8229600" cy="5105400"/>
          </a:xfrm>
        </p:spPr>
        <p:txBody>
          <a:bodyPr>
            <a:normAutofit fontScale="85000" lnSpcReduction="20000"/>
          </a:bodyPr>
          <a:lstStyle/>
          <a:p>
            <a:r>
              <a:rPr lang="en-US" dirty="0" smtClean="0"/>
              <a:t>All modern computers follow the Turing Machine model</a:t>
            </a:r>
          </a:p>
          <a:p>
            <a:pPr lvl="1"/>
            <a:r>
              <a:rPr lang="en-US" dirty="0" smtClean="0"/>
              <a:t>CPU = TM control</a:t>
            </a:r>
          </a:p>
          <a:p>
            <a:pPr lvl="1"/>
            <a:r>
              <a:rPr lang="en-US" dirty="0" smtClean="0"/>
              <a:t>Memory = TM tape</a:t>
            </a:r>
          </a:p>
          <a:p>
            <a:pPr lvl="1"/>
            <a:r>
              <a:rPr lang="en-US" dirty="0" smtClean="0"/>
              <a:t>This division seems obvious now,                                          but is the core of Turing’s model</a:t>
            </a:r>
          </a:p>
          <a:p>
            <a:r>
              <a:rPr lang="en-US" dirty="0" smtClean="0"/>
              <a:t>Our memory isn’t infinite </a:t>
            </a:r>
            <a:r>
              <a:rPr lang="en-US" dirty="0" smtClean="0">
                <a:sym typeface="Wingdings" pitchFamily="2" charset="2"/>
              </a:rPr>
              <a:t> </a:t>
            </a:r>
          </a:p>
          <a:p>
            <a:pPr lvl="1"/>
            <a:r>
              <a:rPr lang="en-US" dirty="0" smtClean="0">
                <a:solidFill>
                  <a:schemeClr val="accent5"/>
                </a:solidFill>
                <a:sym typeface="Wingdings" pitchFamily="2" charset="2"/>
              </a:rPr>
              <a:t>Theoretical analysis of TMs answers the question: what kinds of problems could we solve (or can’t we solve), if we didn’t have to worry about memory limitations (sometimes with </a:t>
            </a:r>
            <a:r>
              <a:rPr lang="en-US" dirty="0" smtClean="0">
                <a:solidFill>
                  <a:schemeClr val="accent5"/>
                </a:solidFill>
                <a:sym typeface="Wingdings" pitchFamily="2" charset="2"/>
              </a:rPr>
              <a:t>“</a:t>
            </a:r>
            <a:r>
              <a:rPr lang="en-US" dirty="0" smtClean="0">
                <a:solidFill>
                  <a:schemeClr val="accent5"/>
                </a:solidFill>
                <a:sym typeface="Wingdings" pitchFamily="2" charset="2"/>
              </a:rPr>
              <a:t>cloud” </a:t>
            </a:r>
            <a:r>
              <a:rPr lang="en-US" dirty="0">
                <a:solidFill>
                  <a:schemeClr val="accent5"/>
                </a:solidFill>
                <a:sym typeface="Wingdings" pitchFamily="2" charset="2"/>
              </a:rPr>
              <a:t>computing it </a:t>
            </a:r>
            <a:r>
              <a:rPr lang="en-US" dirty="0" smtClean="0">
                <a:solidFill>
                  <a:schemeClr val="accent5"/>
                </a:solidFill>
                <a:sym typeface="Wingdings" pitchFamily="2" charset="2"/>
              </a:rPr>
              <a:t>feels like we’re almost to that point!)</a:t>
            </a:r>
          </a:p>
          <a:p>
            <a:r>
              <a:rPr lang="en-US" dirty="0" smtClean="0">
                <a:sym typeface="Wingdings" pitchFamily="2" charset="2"/>
              </a:rPr>
              <a:t>“Memory” can include all levels of the </a:t>
            </a:r>
            <a:r>
              <a:rPr lang="en-US" i="1" dirty="0" smtClean="0">
                <a:sym typeface="Wingdings" pitchFamily="2" charset="2"/>
              </a:rPr>
              <a:t>memory hierarchy </a:t>
            </a:r>
            <a:r>
              <a:rPr lang="en-US" dirty="0" smtClean="0">
                <a:sym typeface="Wingdings" pitchFamily="2" charset="2"/>
              </a:rPr>
              <a:t>(more about this in CSE 141): RAM, disk, </a:t>
            </a:r>
            <a:r>
              <a:rPr lang="en-US" dirty="0" err="1" smtClean="0">
                <a:sym typeface="Wingdings" pitchFamily="2" charset="2"/>
              </a:rPr>
              <a:t>etc</a:t>
            </a:r>
            <a:endParaRPr lang="en-US" dirty="0"/>
          </a:p>
        </p:txBody>
      </p:sp>
      <p:sp>
        <p:nvSpPr>
          <p:cNvPr id="6" name="Slide Number Placeholder 5"/>
          <p:cNvSpPr>
            <a:spLocks noGrp="1"/>
          </p:cNvSpPr>
          <p:nvPr>
            <p:ph type="sldNum" sz="quarter" idx="12"/>
            <p:custDataLst>
              <p:tags r:id="rId3"/>
            </p:custDataLst>
          </p:nvPr>
        </p:nvSpPr>
        <p:spPr/>
        <p:txBody>
          <a:bodyPr/>
          <a:lstStyle/>
          <a:p>
            <a:fld id="{3F8FD467-8539-4C68-8397-87CE2AA2A606}" type="slidenum">
              <a:rPr lang="en-US" smtClean="0"/>
              <a:pPr/>
              <a:t>9</a:t>
            </a:fld>
            <a:endParaRPr lang="en-US"/>
          </a:p>
        </p:txBody>
      </p:sp>
      <p:pic>
        <p:nvPicPr>
          <p:cNvPr id="1026" name="Picture 2" descr="http://t3.gstatic.com/images?q=tbn:ANd9GcShwRr3LluMtJcVXK39t9a5vrPJBRF-VhptUXyezhA6tn1Hi1nlGg"/>
          <p:cNvPicPr>
            <a:picLocks noChangeAspect="1" noChangeArrowheads="1"/>
          </p:cNvPicPr>
          <p:nvPr>
            <p:custDataLst>
              <p:tags r:id="rId4"/>
            </p:custDataLst>
          </p:nvPr>
        </p:nvPicPr>
        <p:blipFill>
          <a:blip r:embed="rId7">
            <a:extLst>
              <a:ext uri="{28A0092B-C50C-407E-A947-70E740481C1C}">
                <a14:useLocalDpi xmlns:a14="http://schemas.microsoft.com/office/drawing/2010/main" val="0"/>
              </a:ext>
            </a:extLst>
          </a:blip>
          <a:srcRect/>
          <a:stretch>
            <a:fillRect/>
          </a:stretch>
        </p:blipFill>
        <p:spPr bwMode="auto">
          <a:xfrm>
            <a:off x="7239000" y="57362"/>
            <a:ext cx="1868043" cy="15428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chinegrid.com/machinepress/wp-content/uploads/2010/06/Explorer_16_Microchip_Development_Board2.jpg"/>
          <p:cNvPicPr>
            <a:picLocks noChangeAspect="1" noChangeArrowheads="1"/>
          </p:cNvPicPr>
          <p:nvPr>
            <p:custDataLst>
              <p:tags r:id="rId5"/>
            </p:custDataLst>
          </p:nvPr>
        </p:nvPicPr>
        <p:blipFill>
          <a:blip r:embed="rId8">
            <a:extLst>
              <a:ext uri="{28A0092B-C50C-407E-A947-70E740481C1C}">
                <a14:useLocalDpi xmlns:a14="http://schemas.microsoft.com/office/drawing/2010/main" val="0"/>
              </a:ext>
            </a:extLst>
          </a:blip>
          <a:srcRect/>
          <a:stretch>
            <a:fillRect/>
          </a:stretch>
        </p:blipFill>
        <p:spPr bwMode="auto">
          <a:xfrm>
            <a:off x="5695379" y="1981200"/>
            <a:ext cx="2686621" cy="2095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899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12637</TotalTime>
  <Words>1025</Words>
  <Application>Microsoft Office PowerPoint</Application>
  <PresentationFormat>On-screen Show (4:3)</PresentationFormat>
  <Paragraphs>118</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Theory of Computation</vt:lpstr>
      <vt:lpstr>Famous People: Alan Turing </vt:lpstr>
      <vt:lpstr>Famous People: Alan Turing</vt:lpstr>
      <vt:lpstr>During WWII</vt:lpstr>
      <vt:lpstr>Artificial Intelligence</vt:lpstr>
      <vt:lpstr>Current Events</vt:lpstr>
      <vt:lpstr>Turing Machines</vt:lpstr>
      <vt:lpstr>Turing Machine Model</vt:lpstr>
      <vt:lpstr>Why do we care about Turing Machines?</vt:lpstr>
      <vt:lpstr>Turing Machine Formal Description</vt:lpstr>
      <vt:lpstr>Turing Machine Formal Description</vt:lpstr>
      <vt:lpstr>Executing a Transition, “yields”</vt:lpstr>
      <vt:lpstr>Executing a Transition, “yields”</vt:lpstr>
      <vt:lpstr>Executing a Transition, “yields”</vt:lpstr>
      <vt:lpstr>More Transition Function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105 Theory of Computability</dc:title>
  <dc:creator>Jane Doe</dc:creator>
  <cp:lastModifiedBy>HP-6</cp:lastModifiedBy>
  <cp:revision>128</cp:revision>
  <dcterms:created xsi:type="dcterms:W3CDTF">2010-06-24T18:44:16Z</dcterms:created>
  <dcterms:modified xsi:type="dcterms:W3CDTF">2012-09-21T22:47:12Z</dcterms:modified>
</cp:coreProperties>
</file>