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3.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52" r:id="rId2"/>
    <p:sldId id="341" r:id="rId3"/>
    <p:sldId id="325" r:id="rId4"/>
    <p:sldId id="342" r:id="rId5"/>
    <p:sldId id="336" r:id="rId6"/>
    <p:sldId id="333" r:id="rId7"/>
    <p:sldId id="353" r:id="rId8"/>
    <p:sldId id="347" r:id="rId9"/>
    <p:sldId id="337" r:id="rId10"/>
    <p:sldId id="344" r:id="rId11"/>
    <p:sldId id="339" r:id="rId12"/>
    <p:sldId id="340" r:id="rId13"/>
    <p:sldId id="343"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04" autoAdjust="0"/>
    <p:restoredTop sz="87899" autoAdjust="0"/>
  </p:normalViewPr>
  <p:slideViewPr>
    <p:cSldViewPr>
      <p:cViewPr>
        <p:scale>
          <a:sx n="66" d="100"/>
          <a:sy n="66" d="100"/>
        </p:scale>
        <p:origin x="-1164" y="-150"/>
      </p:cViewPr>
      <p:guideLst>
        <p:guide orient="horz" pos="2160"/>
        <p:guide pos="2880"/>
      </p:guideLst>
    </p:cSldViewPr>
  </p:slideViewPr>
  <p:outlineViewPr>
    <p:cViewPr>
      <p:scale>
        <a:sx n="33" d="100"/>
        <a:sy n="33" d="100"/>
      </p:scale>
      <p:origin x="0" y="21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DC39-08C1-4F00-ACFA-86EADB399664}" type="datetimeFigureOut">
              <a:rPr lang="en-US" smtClean="0"/>
              <a:pPr/>
              <a:t>7/2/2012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BD1D-9036-4391-9980-9EFB63A8F401}" type="slidenum">
              <a:rPr lang="en-US" smtClean="0"/>
              <a:pPr/>
              <a:t>‹#›</a:t>
            </a:fld>
            <a:endParaRPr lang="en-US"/>
          </a:p>
        </p:txBody>
      </p:sp>
    </p:spTree>
    <p:extLst>
      <p:ext uri="{BB962C8B-B14F-4D97-AF65-F5344CB8AC3E}">
        <p14:creationId xmlns:p14="http://schemas.microsoft.com/office/powerpoint/2010/main" val="96445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r>
              <a:rPr lang="en-US" dirty="0" smtClean="0"/>
              <a:t>The</a:t>
            </a:r>
            <a:r>
              <a:rPr lang="en-US" baseline="0" dirty="0" smtClean="0"/>
              <a:t> distractor choices all rely on (or replicate) the default order of operations.</a:t>
            </a:r>
            <a:endParaRPr lang="en-US" dirty="0" smtClean="0"/>
          </a:p>
        </p:txBody>
      </p:sp>
      <p:sp>
        <p:nvSpPr>
          <p:cNvPr id="4" name="Slide Number Placeholder 3"/>
          <p:cNvSpPr>
            <a:spLocks noGrp="1"/>
          </p:cNvSpPr>
          <p:nvPr>
            <p:ph type="sldNum" sz="quarter" idx="10"/>
          </p:nvPr>
        </p:nvSpPr>
        <p:spPr/>
        <p:txBody>
          <a:bodyPr/>
          <a:lstStyle/>
          <a:p>
            <a:fld id="{41DEBD1D-9036-4391-9980-9EFB63A8F401}" type="slidenum">
              <a:rPr lang="en-US" smtClean="0"/>
              <a:pPr/>
              <a:t>3</a:t>
            </a:fld>
            <a:endParaRPr lang="en-US"/>
          </a:p>
        </p:txBody>
      </p:sp>
    </p:spTree>
    <p:extLst>
      <p:ext uri="{BB962C8B-B14F-4D97-AF65-F5344CB8AC3E}">
        <p14:creationId xmlns:p14="http://schemas.microsoft.com/office/powerpoint/2010/main" val="273115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pPr marL="228600" indent="-228600">
              <a:buAutoNum type="alphaLcParenBoth"/>
            </a:pPr>
            <a:r>
              <a:rPr lang="en-US" dirty="0" smtClean="0"/>
              <a:t>Catches</a:t>
            </a:r>
            <a:r>
              <a:rPr lang="en-US" baseline="0" dirty="0" smtClean="0"/>
              <a:t> common confusion of variable name b </a:t>
            </a:r>
            <a:r>
              <a:rPr lang="en-US" baseline="0" dirty="0" err="1" smtClean="0"/>
              <a:t>vs</a:t>
            </a:r>
            <a:r>
              <a:rPr lang="en-US" baseline="0" dirty="0" smtClean="0"/>
              <a:t> string literal ‘b’</a:t>
            </a:r>
          </a:p>
          <a:p>
            <a:pPr marL="228600" indent="-228600">
              <a:buAutoNum type="alphaLcParenBoth"/>
            </a:pPr>
            <a:r>
              <a:rPr lang="en-US" baseline="0" dirty="0" smtClean="0"/>
              <a:t>Catches common misconception that the assignment in the third line of code creates some kind of association or alias between a and b such that the re-assignment of b on the fourth line of code also affects variable a. This can happen when students are used to mathematics system of equations, all of which are operative simultaneously, as opposed to computer program code that is executed as a sequence of instructions.</a:t>
            </a:r>
          </a:p>
          <a:p>
            <a:pPr marL="228600" indent="-228600">
              <a:buAutoNum type="alphaLcParenBoth"/>
            </a:pPr>
            <a:r>
              <a:rPr lang="en-US" baseline="0" dirty="0" smtClean="0"/>
              <a:t>(correct)</a:t>
            </a:r>
          </a:p>
          <a:p>
            <a:pPr marL="228600" indent="-228600">
              <a:buAutoNum type="alphaLcParenBoth"/>
            </a:pPr>
            <a:r>
              <a:rPr lang="en-US" baseline="0" dirty="0" smtClean="0"/>
              <a:t>Catches misconception that third line of code is not valid because b is not in quotes as a string literal.</a:t>
            </a:r>
          </a:p>
        </p:txBody>
      </p:sp>
      <p:sp>
        <p:nvSpPr>
          <p:cNvPr id="4" name="Slide Number Placeholder 3"/>
          <p:cNvSpPr>
            <a:spLocks noGrp="1"/>
          </p:cNvSpPr>
          <p:nvPr>
            <p:ph type="sldNum" sz="quarter" idx="10"/>
          </p:nvPr>
        </p:nvSpPr>
        <p:spPr/>
        <p:txBody>
          <a:bodyPr/>
          <a:lstStyle/>
          <a:p>
            <a:fld id="{41DEBD1D-9036-4391-9980-9EFB63A8F401}" type="slidenum">
              <a:rPr lang="en-US" smtClean="0"/>
              <a:pPr/>
              <a:t>5</a:t>
            </a:fld>
            <a:endParaRPr lang="en-US"/>
          </a:p>
        </p:txBody>
      </p:sp>
    </p:spTree>
    <p:extLst>
      <p:ext uri="{BB962C8B-B14F-4D97-AF65-F5344CB8AC3E}">
        <p14:creationId xmlns:p14="http://schemas.microsoft.com/office/powerpoint/2010/main" val="239029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12</a:t>
            </a:fld>
            <a:endParaRPr lang="en-US"/>
          </a:p>
        </p:txBody>
      </p:sp>
    </p:spTree>
    <p:extLst>
      <p:ext uri="{BB962C8B-B14F-4D97-AF65-F5344CB8AC3E}">
        <p14:creationId xmlns:p14="http://schemas.microsoft.com/office/powerpoint/2010/main" val="178039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3AFB59-50CA-4489-99E6-3464759C71FA}" type="datetime1">
              <a:rPr lang="en-US" smtClean="0"/>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BE201-DAA3-4248-90BB-D157F364D15B}" type="datetime1">
              <a:rPr lang="en-US" smtClean="0"/>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30737-68EA-4A18-9556-4EF4BE2DFB0E}" type="datetime1">
              <a:rPr lang="en-US" smtClean="0"/>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7928F-4C26-4EA9-9079-BE3882199771}" type="datetime1">
              <a:rPr lang="en-US" smtClean="0"/>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33DF9-BCAA-44F9-8FAA-1AD715117C2D}" type="datetime1">
              <a:rPr lang="en-US" smtClean="0"/>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9A5ED-0EDC-47BE-BB10-BEF2881600BE}" type="datetime1">
              <a:rPr lang="en-US" smtClean="0"/>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EE3D4-ED4F-4E2C-A017-B632C6743E41}" type="datetime1">
              <a:rPr lang="en-US" smtClean="0"/>
              <a:t>7/2/2012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0EEAE-E967-443C-9B6C-999A9425441D}" type="datetime1">
              <a:rPr lang="en-US" smtClean="0"/>
              <a:t>7/2/2012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47484-5673-4AFC-B4BB-54DF22A6BF25}" type="datetime1">
              <a:rPr lang="en-US" smtClean="0"/>
              <a:t>7/2/2012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62EB1-5D1A-4409-8369-2376A8B6556F}" type="datetime1">
              <a:rPr lang="en-US" smtClean="0"/>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35555-940F-479A-BFB4-669E39D16465}" type="datetime1">
              <a:rPr lang="en-US" smtClean="0"/>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CBB3B-82E8-4961-AB93-D092E0F0AE61}" type="datetime1">
              <a:rPr lang="en-US" smtClean="0"/>
              <a:t>7/2/2012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FD467-8539-4C68-8397-87CE2AA2A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eerinstruction4cs.org/" TargetMode="External"/><Relationship Id="rId3" Type="http://schemas.openxmlformats.org/officeDocument/2006/relationships/tags" Target="../tags/tag4.xml"/><Relationship Id="rId7"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11" Type="http://schemas.openxmlformats.org/officeDocument/2006/relationships/image" Target="../media/image2.png"/><Relationship Id="rId5" Type="http://schemas.openxmlformats.org/officeDocument/2006/relationships/tags" Target="../tags/tag6.xml"/><Relationship Id="rId10" Type="http://schemas.openxmlformats.org/officeDocument/2006/relationships/hyperlink" Target="http://www.peerinstruction4cs.org/2012/03/29/cs1-in-matlab-peer-instruction-materials/" TargetMode="External"/><Relationship Id="rId4" Type="http://schemas.openxmlformats.org/officeDocument/2006/relationships/tags" Target="../tags/tag5.xml"/><Relationship Id="rId9" Type="http://schemas.openxmlformats.org/officeDocument/2006/relationships/hyperlink" Target="http://creativecommons.org/licenses/by-nc-sa/3.0/"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3.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4.xml"/><Relationship Id="rId5" Type="http://schemas.openxmlformats.org/officeDocument/2006/relationships/tags" Target="../tags/tag39.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image" Target="../media/image3.jpeg"/><Relationship Id="rId2" Type="http://schemas.openxmlformats.org/officeDocument/2006/relationships/tags" Target="../tags/tag41.xml"/><Relationship Id="rId16" Type="http://schemas.openxmlformats.org/officeDocument/2006/relationships/notesSlide" Target="../notesSlides/notesSlide3.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slideLayout" Target="../slideLayouts/slideLayout6.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s>
</file>

<file path=ppt/slides/_rels/slide1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2.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labwrap.sourceforge.net/surface-plot.png"/>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2819400" y="-2286000"/>
            <a:ext cx="15011400" cy="11353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custDataLst>
              <p:tags r:id="rId2"/>
            </p:custDataLst>
          </p:nvPr>
        </p:nvSpPr>
        <p:spPr>
          <a:xfrm>
            <a:off x="2209800" y="1295400"/>
            <a:ext cx="4419600" cy="2514600"/>
          </a:xfrm>
          <a:solidFill>
            <a:srgbClr val="FFC000"/>
          </a:solidFill>
          <a:ln>
            <a:solidFill>
              <a:schemeClr val="tx1"/>
            </a:solidFill>
          </a:ln>
        </p:spPr>
        <p:txBody>
          <a:bodyPr>
            <a:normAutofit/>
          </a:bodyPr>
          <a:lstStyle/>
          <a:p>
            <a:r>
              <a:rPr lang="en-US" dirty="0" smtClean="0"/>
              <a:t>Introduction </a:t>
            </a:r>
            <a:r>
              <a:rPr lang="en-US" dirty="0" smtClean="0"/>
              <a:t>to Programming in MATLAB</a:t>
            </a:r>
            <a:endParaRPr lang="en-US" dirty="0"/>
          </a:p>
        </p:txBody>
      </p:sp>
      <p:sp>
        <p:nvSpPr>
          <p:cNvPr id="3" name="Subtitle 2"/>
          <p:cNvSpPr>
            <a:spLocks noGrp="1"/>
          </p:cNvSpPr>
          <p:nvPr>
            <p:ph type="subTitle" idx="1"/>
            <p:custDataLst>
              <p:tags r:id="rId3"/>
            </p:custDataLst>
          </p:nvPr>
        </p:nvSpPr>
        <p:spPr>
          <a:xfrm>
            <a:off x="990600" y="6096000"/>
            <a:ext cx="7391400" cy="838200"/>
          </a:xfrm>
          <a:solidFill>
            <a:schemeClr val="bg1"/>
          </a:solidFill>
          <a:ln>
            <a:solidFill>
              <a:schemeClr val="tx1"/>
            </a:solidFill>
          </a:ln>
        </p:spPr>
        <p:txBody>
          <a:bodyPr>
            <a:normAutofit/>
          </a:bodyPr>
          <a:lstStyle/>
          <a:p>
            <a:r>
              <a:rPr lang="en-US" sz="1400" dirty="0">
                <a:solidFill>
                  <a:srgbClr val="4374B7"/>
                </a:solidFill>
                <a:latin typeface="Helvetica Neue"/>
                <a:cs typeface="Arial" pitchFamily="34" charset="0"/>
              </a:rPr>
              <a:t> </a:t>
            </a:r>
            <a:r>
              <a:rPr lang="en-US" sz="1400" dirty="0">
                <a:solidFill>
                  <a:srgbClr val="000000"/>
                </a:solidFill>
                <a:latin typeface="Helvetica Neue"/>
                <a:cs typeface="Arial" pitchFamily="34" charset="0"/>
              </a:rPr>
              <a:t>Intro. MATLAB Peer Instruction Lecture Slides by </a:t>
            </a:r>
            <a:r>
              <a:rPr lang="en-US" sz="1400" dirty="0">
                <a:solidFill>
                  <a:srgbClr val="4374B7"/>
                </a:solidFill>
                <a:latin typeface="Helvetica Neue"/>
                <a:cs typeface="Arial" pitchFamily="34" charset="0"/>
                <a:hlinkClick r:id="rId8"/>
              </a:rPr>
              <a:t>Dr. Cynthia Lee, UCSD</a:t>
            </a:r>
            <a:r>
              <a:rPr lang="en-US" sz="1400" dirty="0">
                <a:solidFill>
                  <a:srgbClr val="000000"/>
                </a:solidFill>
                <a:latin typeface="Helvetica Neue"/>
                <a:cs typeface="Arial" pitchFamily="34" charset="0"/>
              </a:rPr>
              <a:t> is licensed under a </a:t>
            </a:r>
            <a:r>
              <a:rPr lang="en-US" sz="1400" dirty="0">
                <a:solidFill>
                  <a:srgbClr val="4374B7"/>
                </a:solidFill>
                <a:latin typeface="Helvetica Neue"/>
                <a:cs typeface="Arial" pitchFamily="34" charset="0"/>
                <a:hlinkClick r:id="rId9"/>
              </a:rPr>
              <a:t>Creative Commons Attribution-</a:t>
            </a:r>
            <a:r>
              <a:rPr lang="en-US" sz="1400" dirty="0" err="1">
                <a:solidFill>
                  <a:srgbClr val="4374B7"/>
                </a:solidFill>
                <a:latin typeface="Helvetica Neue"/>
                <a:cs typeface="Arial" pitchFamily="34" charset="0"/>
                <a:hlinkClick r:id="rId9"/>
              </a:rPr>
              <a:t>NonCommercial</a:t>
            </a:r>
            <a:r>
              <a:rPr lang="en-US" sz="1400" dirty="0">
                <a:solidFill>
                  <a:srgbClr val="4374B7"/>
                </a:solidFill>
                <a:latin typeface="Helvetica Neue"/>
                <a:cs typeface="Arial" pitchFamily="34" charset="0"/>
                <a:hlinkClick r:id="rId9"/>
              </a:rPr>
              <a:t>-</a:t>
            </a:r>
            <a:r>
              <a:rPr lang="en-US" sz="1400" dirty="0" err="1">
                <a:solidFill>
                  <a:srgbClr val="4374B7"/>
                </a:solidFill>
                <a:latin typeface="Helvetica Neue"/>
                <a:cs typeface="Arial" pitchFamily="34" charset="0"/>
                <a:hlinkClick r:id="rId9"/>
              </a:rPr>
              <a:t>ShareAlike</a:t>
            </a:r>
            <a:r>
              <a:rPr lang="en-US" sz="1400" dirty="0">
                <a:solidFill>
                  <a:srgbClr val="4374B7"/>
                </a:solidFill>
                <a:latin typeface="Helvetica Neue"/>
                <a:cs typeface="Arial" pitchFamily="34" charset="0"/>
                <a:hlinkClick r:id="rId9"/>
              </a:rPr>
              <a:t> 3.0 </a:t>
            </a:r>
            <a:r>
              <a:rPr lang="en-US" sz="1400" dirty="0" err="1">
                <a:solidFill>
                  <a:srgbClr val="4374B7"/>
                </a:solidFill>
                <a:latin typeface="Helvetica Neue"/>
                <a:cs typeface="Arial" pitchFamily="34" charset="0"/>
                <a:hlinkClick r:id="rId9"/>
              </a:rPr>
              <a:t>Unported</a:t>
            </a:r>
            <a:r>
              <a:rPr lang="en-US" sz="1400" dirty="0">
                <a:solidFill>
                  <a:srgbClr val="4374B7"/>
                </a:solidFill>
                <a:latin typeface="Helvetica Neue"/>
                <a:cs typeface="Arial" pitchFamily="34" charset="0"/>
                <a:hlinkClick r:id="rId9"/>
              </a:rPr>
              <a:t> License</a:t>
            </a:r>
            <a:r>
              <a:rPr lang="en-US" sz="1400" dirty="0">
                <a:solidFill>
                  <a:srgbClr val="000000"/>
                </a:solidFill>
                <a:latin typeface="Helvetica Neue"/>
                <a:cs typeface="Arial" pitchFamily="34" charset="0"/>
              </a:rPr>
              <a:t>.</a:t>
            </a:r>
            <a:r>
              <a:rPr lang="en-US" sz="1400" dirty="0">
                <a:solidFill>
                  <a:schemeClr val="tx1"/>
                </a:solidFill>
                <a:latin typeface="Arial" pitchFamily="34" charset="0"/>
                <a:cs typeface="Arial" pitchFamily="34" charset="0"/>
              </a:rPr>
              <a:t/>
            </a:r>
            <a:br>
              <a:rPr lang="en-US" sz="1400" dirty="0">
                <a:solidFill>
                  <a:schemeClr val="tx1"/>
                </a:solidFill>
                <a:latin typeface="Arial" pitchFamily="34" charset="0"/>
                <a:cs typeface="Arial" pitchFamily="34" charset="0"/>
              </a:rPr>
            </a:br>
            <a:r>
              <a:rPr lang="en-US" sz="1400" dirty="0">
                <a:solidFill>
                  <a:srgbClr val="000000"/>
                </a:solidFill>
                <a:latin typeface="Helvetica Neue"/>
                <a:cs typeface="Arial" pitchFamily="34" charset="0"/>
              </a:rPr>
              <a:t>Based on a work at </a:t>
            </a:r>
            <a:r>
              <a:rPr lang="en-US" sz="1400" dirty="0">
                <a:solidFill>
                  <a:srgbClr val="4374B7"/>
                </a:solidFill>
                <a:latin typeface="Helvetica Neue"/>
                <a:cs typeface="Arial" pitchFamily="34" charset="0"/>
                <a:hlinkClick r:id="rId10"/>
              </a:rPr>
              <a:t>www.peerinstruction4cs.org</a:t>
            </a:r>
            <a:r>
              <a:rPr lang="en-US" sz="1400" dirty="0" smtClean="0">
                <a:solidFill>
                  <a:srgbClr val="000000"/>
                </a:solidFill>
                <a:latin typeface="Helvetica Neue"/>
                <a:cs typeface="Arial" pitchFamily="34" charset="0"/>
              </a:rPr>
              <a:t>.</a:t>
            </a:r>
            <a:endParaRPr lang="en-US" sz="1400" dirty="0" smtClean="0">
              <a:solidFill>
                <a:schemeClr val="tx1"/>
              </a:solidFill>
            </a:endParaRPr>
          </a:p>
        </p:txBody>
      </p:sp>
      <p:sp>
        <p:nvSpPr>
          <p:cNvPr id="9" name="Slide Number Placeholder 8"/>
          <p:cNvSpPr>
            <a:spLocks noGrp="1"/>
          </p:cNvSpPr>
          <p:nvPr>
            <p:ph type="sldNum" sz="quarter" idx="12"/>
            <p:custDataLst>
              <p:tags r:id="rId4"/>
            </p:custDataLst>
          </p:nvPr>
        </p:nvSpPr>
        <p:spPr/>
        <p:txBody>
          <a:bodyPr/>
          <a:lstStyle/>
          <a:p>
            <a:fld id="{3F8FD467-8539-4C68-8397-87CE2AA2A606}" type="slidenum">
              <a:rPr lang="en-US" smtClean="0"/>
              <a:pPr/>
              <a:t>1</a:t>
            </a:fld>
            <a:endParaRPr lang="en-US"/>
          </a:p>
        </p:txBody>
      </p:sp>
      <p:pic>
        <p:nvPicPr>
          <p:cNvPr id="5" name="Picture 2" descr="Creative Commons License">
            <a:hlinkClick r:id="rId9"/>
          </p:cNvPr>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111181" y="5648325"/>
            <a:ext cx="1270819"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51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lstStyle/>
          <a:p>
            <a:r>
              <a:rPr lang="en-US" dirty="0" smtClean="0"/>
              <a:t>Colors in the computer</a:t>
            </a:r>
            <a:endParaRPr lang="en-US" dirty="0"/>
          </a:p>
        </p:txBody>
      </p:sp>
      <p:sp>
        <p:nvSpPr>
          <p:cNvPr id="7" name="Content Placeholder 6"/>
          <p:cNvSpPr>
            <a:spLocks noGrp="1"/>
          </p:cNvSpPr>
          <p:nvPr>
            <p:ph idx="1"/>
            <p:custDataLst>
              <p:tags r:id="rId2"/>
            </p:custDataLst>
          </p:nvPr>
        </p:nvSpPr>
        <p:spPr/>
        <p:txBody>
          <a:bodyPr>
            <a:normAutofit fontScale="92500" lnSpcReduction="20000"/>
          </a:bodyPr>
          <a:lstStyle/>
          <a:p>
            <a:r>
              <a:rPr lang="en-US" dirty="0" smtClean="0"/>
              <a:t>The RGB Color scheme is a way for the computer to represent colors as numbers</a:t>
            </a:r>
          </a:p>
          <a:p>
            <a:r>
              <a:rPr lang="en-US" dirty="0" smtClean="0">
                <a:solidFill>
                  <a:srgbClr val="FF0000"/>
                </a:solidFill>
              </a:rPr>
              <a:t>R</a:t>
            </a:r>
            <a:r>
              <a:rPr lang="en-US" dirty="0" smtClean="0">
                <a:solidFill>
                  <a:srgbClr val="00B050"/>
                </a:solidFill>
              </a:rPr>
              <a:t>G</a:t>
            </a:r>
            <a:r>
              <a:rPr lang="en-US" dirty="0" smtClean="0">
                <a:solidFill>
                  <a:schemeClr val="accent6"/>
                </a:solidFill>
              </a:rPr>
              <a:t>B</a:t>
            </a:r>
            <a:r>
              <a:rPr lang="en-US" dirty="0" smtClean="0"/>
              <a:t> stands for </a:t>
            </a:r>
            <a:r>
              <a:rPr lang="en-US" dirty="0" smtClean="0">
                <a:solidFill>
                  <a:srgbClr val="FF0000"/>
                </a:solidFill>
              </a:rPr>
              <a:t>Red</a:t>
            </a:r>
            <a:r>
              <a:rPr lang="en-US" dirty="0" smtClean="0"/>
              <a:t>, </a:t>
            </a:r>
            <a:r>
              <a:rPr lang="en-US" dirty="0" smtClean="0">
                <a:solidFill>
                  <a:srgbClr val="00B050"/>
                </a:solidFill>
              </a:rPr>
              <a:t>Green</a:t>
            </a:r>
            <a:r>
              <a:rPr lang="en-US" dirty="0" smtClean="0"/>
              <a:t>, and </a:t>
            </a:r>
            <a:r>
              <a:rPr lang="en-US" dirty="0" smtClean="0">
                <a:solidFill>
                  <a:schemeClr val="accent6"/>
                </a:solidFill>
              </a:rPr>
              <a:t>Blue</a:t>
            </a:r>
          </a:p>
          <a:p>
            <a:r>
              <a:rPr lang="en-US" dirty="0" smtClean="0"/>
              <a:t>All colors in the computer are made by combining different amounts of red, green and blue</a:t>
            </a:r>
          </a:p>
          <a:p>
            <a:pPr lvl="1"/>
            <a:r>
              <a:rPr lang="en-US" dirty="0" smtClean="0"/>
              <a:t>In other words, </a:t>
            </a:r>
            <a:r>
              <a:rPr lang="en-US" dirty="0" smtClean="0">
                <a:solidFill>
                  <a:schemeClr val="accent2"/>
                </a:solidFill>
              </a:rPr>
              <a:t>each color is represented by a vector of three numbers: </a:t>
            </a:r>
          </a:p>
          <a:p>
            <a:pPr lvl="2"/>
            <a:r>
              <a:rPr lang="en-US" dirty="0" smtClean="0"/>
              <a:t>1</a:t>
            </a:r>
            <a:r>
              <a:rPr lang="en-US" baseline="30000" dirty="0" smtClean="0"/>
              <a:t>st</a:t>
            </a:r>
            <a:r>
              <a:rPr lang="en-US" dirty="0" smtClean="0"/>
              <a:t> number says how much </a:t>
            </a:r>
            <a:r>
              <a:rPr lang="en-US" dirty="0" smtClean="0">
                <a:solidFill>
                  <a:srgbClr val="FF0000"/>
                </a:solidFill>
              </a:rPr>
              <a:t>red</a:t>
            </a:r>
          </a:p>
          <a:p>
            <a:pPr lvl="2"/>
            <a:r>
              <a:rPr lang="en-US" dirty="0" smtClean="0"/>
              <a:t>2</a:t>
            </a:r>
            <a:r>
              <a:rPr lang="en-US" baseline="30000" dirty="0" smtClean="0"/>
              <a:t>nd</a:t>
            </a:r>
            <a:r>
              <a:rPr lang="en-US" dirty="0" smtClean="0"/>
              <a:t> number says how much </a:t>
            </a:r>
            <a:r>
              <a:rPr lang="en-US" dirty="0" smtClean="0">
                <a:solidFill>
                  <a:srgbClr val="00B050"/>
                </a:solidFill>
              </a:rPr>
              <a:t>green</a:t>
            </a:r>
          </a:p>
          <a:p>
            <a:pPr lvl="2"/>
            <a:r>
              <a:rPr lang="en-US" dirty="0" smtClean="0"/>
              <a:t>3</a:t>
            </a:r>
            <a:r>
              <a:rPr lang="en-US" baseline="30000" dirty="0" smtClean="0"/>
              <a:t>rd</a:t>
            </a:r>
            <a:r>
              <a:rPr lang="en-US" dirty="0" smtClean="0"/>
              <a:t> number says how much </a:t>
            </a:r>
            <a:r>
              <a:rPr lang="en-US" dirty="0" smtClean="0">
                <a:solidFill>
                  <a:schemeClr val="accent6"/>
                </a:solidFill>
              </a:rPr>
              <a:t>blue</a:t>
            </a:r>
          </a:p>
          <a:p>
            <a:pPr lvl="1"/>
            <a:r>
              <a:rPr lang="en-US" dirty="0" smtClean="0"/>
              <a:t>Each number can be between 0 and 255</a:t>
            </a:r>
            <a:endParaRPr lang="en-US" dirty="0"/>
          </a:p>
        </p:txBody>
      </p:sp>
      <p:sp>
        <p:nvSpPr>
          <p:cNvPr id="5" name="Slide Number Placeholder 4"/>
          <p:cNvSpPr>
            <a:spLocks noGrp="1"/>
          </p:cNvSpPr>
          <p:nvPr>
            <p:ph type="sldNum" sz="quarter" idx="12"/>
            <p:custDataLst>
              <p:tags r:id="rId3"/>
            </p:custDataLst>
          </p:nvPr>
        </p:nvSpPr>
        <p:spPr/>
        <p:txBody>
          <a:bodyPr/>
          <a:lstStyle/>
          <a:p>
            <a:fld id="{3F8FD467-8539-4C68-8397-87CE2AA2A606}" type="slidenum">
              <a:rPr lang="en-US" smtClean="0"/>
              <a:pPr/>
              <a:t>10</a:t>
            </a:fld>
            <a:endParaRPr lang="en-US"/>
          </a:p>
        </p:txBody>
      </p:sp>
    </p:spTree>
    <p:extLst>
      <p:ext uri="{BB962C8B-B14F-4D97-AF65-F5344CB8AC3E}">
        <p14:creationId xmlns:p14="http://schemas.microsoft.com/office/powerpoint/2010/main" val="125891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RGB Color mixing</a:t>
            </a:r>
            <a:endParaRPr lang="en-US" dirty="0"/>
          </a:p>
        </p:txBody>
      </p:sp>
      <p:sp>
        <p:nvSpPr>
          <p:cNvPr id="5" name="Content Placeholder 4"/>
          <p:cNvSpPr>
            <a:spLocks noGrp="1"/>
          </p:cNvSpPr>
          <p:nvPr>
            <p:ph sz="half" idx="1"/>
            <p:custDataLst>
              <p:tags r:id="rId2"/>
            </p:custDataLst>
          </p:nvPr>
        </p:nvSpPr>
        <p:spPr>
          <a:xfrm>
            <a:off x="457200" y="1447800"/>
            <a:ext cx="4038600" cy="5257800"/>
          </a:xfrm>
        </p:spPr>
        <p:txBody>
          <a:bodyPr>
            <a:normAutofit fontScale="92500" lnSpcReduction="10000"/>
          </a:bodyPr>
          <a:lstStyle/>
          <a:p>
            <a:r>
              <a:rPr lang="en-US" dirty="0" smtClean="0"/>
              <a:t>Note that when all the colors are combined, the result is </a:t>
            </a:r>
            <a:r>
              <a:rPr lang="en-US" i="1" dirty="0" smtClean="0"/>
              <a:t>white</a:t>
            </a:r>
          </a:p>
          <a:p>
            <a:pPr lvl="1"/>
            <a:r>
              <a:rPr lang="en-US" dirty="0" smtClean="0">
                <a:solidFill>
                  <a:schemeClr val="accent5"/>
                </a:solidFill>
              </a:rPr>
              <a:t>Not like paint!</a:t>
            </a:r>
            <a:r>
              <a:rPr lang="en-US" dirty="0" smtClean="0"/>
              <a:t> (brown or black when combined)</a:t>
            </a:r>
          </a:p>
          <a:p>
            <a:r>
              <a:rPr lang="en-US" dirty="0" smtClean="0"/>
              <a:t>This picture doesn’t show all the possibilities </a:t>
            </a:r>
          </a:p>
          <a:p>
            <a:pPr lvl="1"/>
            <a:r>
              <a:rPr lang="en-US" dirty="0" smtClean="0"/>
              <a:t>Doesn’t show gradations of mixing (little red with a lot of blue, </a:t>
            </a:r>
            <a:r>
              <a:rPr lang="en-US" dirty="0" err="1" smtClean="0"/>
              <a:t>etc</a:t>
            </a:r>
            <a:r>
              <a:rPr lang="en-US" dirty="0" smtClean="0"/>
              <a:t>)</a:t>
            </a:r>
          </a:p>
          <a:p>
            <a:pPr lvl="1"/>
            <a:r>
              <a:rPr lang="en-US" dirty="0" smtClean="0"/>
              <a:t>Doesn’t show gradations of intensity within a given shade (light pink </a:t>
            </a:r>
            <a:r>
              <a:rPr lang="en-US" dirty="0" err="1" smtClean="0"/>
              <a:t>vs</a:t>
            </a:r>
            <a:r>
              <a:rPr lang="en-US" dirty="0" smtClean="0"/>
              <a:t> dark pink, greys between white and black)</a:t>
            </a:r>
          </a:p>
        </p:txBody>
      </p:sp>
      <p:sp>
        <p:nvSpPr>
          <p:cNvPr id="6" name="Content Placeholder 5"/>
          <p:cNvSpPr>
            <a:spLocks noGrp="1"/>
          </p:cNvSpPr>
          <p:nvPr>
            <p:ph sz="half" idx="2"/>
            <p:custDataLst>
              <p:tags r:id="rId3"/>
            </p:custDataLst>
          </p:nvPr>
        </p:nvSpPr>
        <p:spPr/>
        <p:txBody>
          <a:bodyPr>
            <a:normAutofit fontScale="92500" lnSpcReduction="10000"/>
          </a:bodyPr>
          <a:lstStyle/>
          <a:p>
            <a:endParaRPr lang="en-US"/>
          </a:p>
        </p:txBody>
      </p:sp>
      <p:sp>
        <p:nvSpPr>
          <p:cNvPr id="4" name="Slide Number Placeholder 3"/>
          <p:cNvSpPr>
            <a:spLocks noGrp="1"/>
          </p:cNvSpPr>
          <p:nvPr>
            <p:ph type="sldNum" sz="quarter" idx="12"/>
            <p:custDataLst>
              <p:tags r:id="rId4"/>
            </p:custDataLst>
          </p:nvPr>
        </p:nvSpPr>
        <p:spPr/>
        <p:txBody>
          <a:bodyPr/>
          <a:lstStyle/>
          <a:p>
            <a:fld id="{3F8FD467-8539-4C68-8397-87CE2AA2A606}" type="slidenum">
              <a:rPr lang="en-US" smtClean="0"/>
              <a:pPr/>
              <a:t>11</a:t>
            </a:fld>
            <a:endParaRPr lang="en-US"/>
          </a:p>
        </p:txBody>
      </p:sp>
      <p:pic>
        <p:nvPicPr>
          <p:cNvPr id="1026" name="Picture 2" descr="File:RGB illumination.jpg"/>
          <p:cNvPicPr>
            <a:picLocks noChangeAspect="1" noChangeArrowheads="1"/>
          </p:cNvPicPr>
          <p:nvPr>
            <p:custDataLst>
              <p:tags r:id="rId5"/>
            </p:custDataLst>
          </p:nvPr>
        </p:nvPicPr>
        <p:blipFill>
          <a:blip r:embed="rId7">
            <a:extLst>
              <a:ext uri="{28A0092B-C50C-407E-A947-70E740481C1C}">
                <a14:useLocalDpi xmlns:a14="http://schemas.microsoft.com/office/drawing/2010/main" val="0"/>
              </a:ext>
            </a:extLst>
          </a:blip>
          <a:srcRect/>
          <a:stretch>
            <a:fillRect/>
          </a:stretch>
        </p:blipFill>
        <p:spPr bwMode="auto">
          <a:xfrm>
            <a:off x="4648200" y="182880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0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1"/>
            </p:custDataLst>
          </p:nvPr>
        </p:nvSpPr>
        <p:spPr/>
        <p:txBody>
          <a:bodyPr>
            <a:normAutofit fontScale="90000"/>
          </a:bodyPr>
          <a:lstStyle/>
          <a:p>
            <a:r>
              <a:rPr lang="en-US" dirty="0" smtClean="0"/>
              <a:t>Which of these colors is produced by the RGB code 255  255  50?</a:t>
            </a:r>
            <a:endParaRPr lang="en-US" dirty="0"/>
          </a:p>
        </p:txBody>
      </p:sp>
      <p:sp>
        <p:nvSpPr>
          <p:cNvPr id="5" name="Slide Number Placeholder 4"/>
          <p:cNvSpPr>
            <a:spLocks noGrp="1"/>
          </p:cNvSpPr>
          <p:nvPr>
            <p:ph type="sldNum" sz="quarter" idx="12"/>
            <p:custDataLst>
              <p:tags r:id="rId2"/>
            </p:custDataLst>
          </p:nvPr>
        </p:nvSpPr>
        <p:spPr/>
        <p:txBody>
          <a:bodyPr/>
          <a:lstStyle/>
          <a:p>
            <a:fld id="{3F8FD467-8539-4C68-8397-87CE2AA2A606}" type="slidenum">
              <a:rPr lang="en-US" smtClean="0"/>
              <a:pPr/>
              <a:t>12</a:t>
            </a:fld>
            <a:endParaRPr lang="en-US"/>
          </a:p>
        </p:txBody>
      </p:sp>
      <p:pic>
        <p:nvPicPr>
          <p:cNvPr id="7" name="Picture 2" descr="File:RGB illumination.jpg"/>
          <p:cNvPicPr>
            <a:picLocks noChangeAspect="1" noChangeArrowheads="1"/>
          </p:cNvPicPr>
          <p:nvPr>
            <p:custDataLst>
              <p:tags r:id="rId3"/>
            </p:custDataLst>
          </p:nvPr>
        </p:nvPicPr>
        <p:blipFill>
          <a:blip r:embed="rId17">
            <a:extLst>
              <a:ext uri="{28A0092B-C50C-407E-A947-70E740481C1C}">
                <a14:useLocalDpi xmlns:a14="http://schemas.microsoft.com/office/drawing/2010/main" val="0"/>
              </a:ext>
            </a:extLst>
          </a:blip>
          <a:srcRect/>
          <a:stretch>
            <a:fillRect/>
          </a:stretch>
        </p:blipFill>
        <p:spPr bwMode="auto">
          <a:xfrm>
            <a:off x="228600" y="5238750"/>
            <a:ext cx="2057400" cy="15430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custDataLst>
              <p:tags r:id="rId4"/>
            </p:custDataLst>
          </p:nvPr>
        </p:nvSpPr>
        <p:spPr>
          <a:xfrm>
            <a:off x="0" y="4800600"/>
            <a:ext cx="790922" cy="461665"/>
          </a:xfrm>
          <a:prstGeom prst="rect">
            <a:avLst/>
          </a:prstGeom>
        </p:spPr>
        <p:txBody>
          <a:bodyPr wrap="none">
            <a:spAutoFit/>
          </a:bodyPr>
          <a:lstStyle/>
          <a:p>
            <a:r>
              <a:rPr lang="en-US" sz="2400" dirty="0" smtClean="0"/>
              <a:t>Hint:</a:t>
            </a:r>
            <a:endParaRPr lang="en-US" sz="2400" dirty="0"/>
          </a:p>
        </p:txBody>
      </p:sp>
      <p:sp>
        <p:nvSpPr>
          <p:cNvPr id="9" name="Rectangle 8"/>
          <p:cNvSpPr/>
          <p:nvPr>
            <p:custDataLst>
              <p:tags r:id="rId5"/>
            </p:custDataLst>
          </p:nvPr>
        </p:nvSpPr>
        <p:spPr>
          <a:xfrm>
            <a:off x="2286000" y="1981200"/>
            <a:ext cx="1409700" cy="990600"/>
          </a:xfrm>
          <a:prstGeom prst="rect">
            <a:avLst/>
          </a:prstGeom>
          <a:solidFill>
            <a:srgbClr val="FFFF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6"/>
            </p:custDataLst>
          </p:nvPr>
        </p:nvSpPr>
        <p:spPr>
          <a:xfrm>
            <a:off x="5886450" y="1981200"/>
            <a:ext cx="1409700" cy="990600"/>
          </a:xfrm>
          <a:prstGeom prst="rect">
            <a:avLst/>
          </a:prstGeom>
          <a:solidFill>
            <a:srgbClr val="3232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custDataLst>
              <p:tags r:id="rId7"/>
            </p:custDataLst>
          </p:nvPr>
        </p:nvSpPr>
        <p:spPr>
          <a:xfrm>
            <a:off x="2286000" y="3543300"/>
            <a:ext cx="1409700" cy="990600"/>
          </a:xfrm>
          <a:prstGeom prst="rect">
            <a:avLst/>
          </a:prstGeom>
          <a:solidFill>
            <a:srgbClr val="FFFF3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8"/>
            </p:custDataLst>
          </p:nvPr>
        </p:nvSpPr>
        <p:spPr>
          <a:xfrm>
            <a:off x="5886450" y="3543300"/>
            <a:ext cx="1409700" cy="990600"/>
          </a:xfrm>
          <a:prstGeom prst="rect">
            <a:avLst/>
          </a:prstGeom>
          <a:solidFill>
            <a:srgbClr val="FF3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9"/>
            </p:custDataLst>
          </p:nvPr>
        </p:nvSpPr>
        <p:spPr>
          <a:xfrm>
            <a:off x="1371600" y="2291834"/>
            <a:ext cx="506870" cy="584775"/>
          </a:xfrm>
          <a:prstGeom prst="rect">
            <a:avLst/>
          </a:prstGeom>
        </p:spPr>
        <p:txBody>
          <a:bodyPr wrap="none">
            <a:spAutoFit/>
          </a:bodyPr>
          <a:lstStyle/>
          <a:p>
            <a:r>
              <a:rPr lang="en-US" sz="3200" dirty="0"/>
              <a:t>a)</a:t>
            </a:r>
            <a:endParaRPr lang="en-US" dirty="0"/>
          </a:p>
        </p:txBody>
      </p:sp>
      <p:sp>
        <p:nvSpPr>
          <p:cNvPr id="14" name="Rectangle 13"/>
          <p:cNvSpPr/>
          <p:nvPr>
            <p:custDataLst>
              <p:tags r:id="rId10"/>
            </p:custDataLst>
          </p:nvPr>
        </p:nvSpPr>
        <p:spPr>
          <a:xfrm>
            <a:off x="1371600" y="3758625"/>
            <a:ext cx="482824" cy="584775"/>
          </a:xfrm>
          <a:prstGeom prst="rect">
            <a:avLst/>
          </a:prstGeom>
        </p:spPr>
        <p:txBody>
          <a:bodyPr wrap="none">
            <a:spAutoFit/>
          </a:bodyPr>
          <a:lstStyle/>
          <a:p>
            <a:r>
              <a:rPr lang="en-US" sz="3200" dirty="0" smtClean="0"/>
              <a:t>c)</a:t>
            </a:r>
            <a:endParaRPr lang="en-US" dirty="0"/>
          </a:p>
        </p:txBody>
      </p:sp>
      <p:sp>
        <p:nvSpPr>
          <p:cNvPr id="15" name="Rectangle 14"/>
          <p:cNvSpPr/>
          <p:nvPr>
            <p:custDataLst>
              <p:tags r:id="rId11"/>
            </p:custDataLst>
          </p:nvPr>
        </p:nvSpPr>
        <p:spPr>
          <a:xfrm>
            <a:off x="4979530" y="2286000"/>
            <a:ext cx="526106" cy="584775"/>
          </a:xfrm>
          <a:prstGeom prst="rect">
            <a:avLst/>
          </a:prstGeom>
        </p:spPr>
        <p:txBody>
          <a:bodyPr wrap="none">
            <a:spAutoFit/>
          </a:bodyPr>
          <a:lstStyle/>
          <a:p>
            <a:r>
              <a:rPr lang="en-US" sz="3200" dirty="0" smtClean="0"/>
              <a:t>b)</a:t>
            </a:r>
            <a:endParaRPr lang="en-US" dirty="0"/>
          </a:p>
        </p:txBody>
      </p:sp>
      <p:sp>
        <p:nvSpPr>
          <p:cNvPr id="16" name="Rectangle 15"/>
          <p:cNvSpPr/>
          <p:nvPr>
            <p:custDataLst>
              <p:tags r:id="rId12"/>
            </p:custDataLst>
          </p:nvPr>
        </p:nvSpPr>
        <p:spPr>
          <a:xfrm>
            <a:off x="4953000" y="3758625"/>
            <a:ext cx="526106" cy="584775"/>
          </a:xfrm>
          <a:prstGeom prst="rect">
            <a:avLst/>
          </a:prstGeom>
        </p:spPr>
        <p:txBody>
          <a:bodyPr wrap="none">
            <a:spAutoFit/>
          </a:bodyPr>
          <a:lstStyle/>
          <a:p>
            <a:r>
              <a:rPr lang="en-US" sz="3200" dirty="0" smtClean="0"/>
              <a:t>d)</a:t>
            </a:r>
            <a:endParaRPr lang="en-US" dirty="0"/>
          </a:p>
        </p:txBody>
      </p:sp>
      <p:sp>
        <p:nvSpPr>
          <p:cNvPr id="17" name="Rectangle 16"/>
          <p:cNvSpPr/>
          <p:nvPr>
            <p:custDataLst>
              <p:tags r:id="rId13"/>
            </p:custDataLst>
          </p:nvPr>
        </p:nvSpPr>
        <p:spPr>
          <a:xfrm>
            <a:off x="4953000" y="5054025"/>
            <a:ext cx="3962400" cy="584775"/>
          </a:xfrm>
          <a:prstGeom prst="rect">
            <a:avLst/>
          </a:prstGeom>
        </p:spPr>
        <p:txBody>
          <a:bodyPr wrap="square">
            <a:spAutoFit/>
          </a:bodyPr>
          <a:lstStyle/>
          <a:p>
            <a:r>
              <a:rPr lang="en-US" sz="3200" dirty="0" smtClean="0"/>
              <a:t>e) None/other/error</a:t>
            </a:r>
            <a:endParaRPr lang="en-US" dirty="0"/>
          </a:p>
        </p:txBody>
      </p:sp>
      <p:sp>
        <p:nvSpPr>
          <p:cNvPr id="18" name="Rectangle 17"/>
          <p:cNvSpPr/>
          <p:nvPr>
            <p:custDataLst>
              <p:tags r:id="rId14"/>
            </p:custDataLst>
          </p:nvPr>
        </p:nvSpPr>
        <p:spPr>
          <a:xfrm>
            <a:off x="0" y="4800600"/>
            <a:ext cx="2438400" cy="2057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764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sz="3600" dirty="0" smtClean="0"/>
              <a:t>About this class</a:t>
            </a:r>
            <a:endParaRPr lang="en-US" sz="3600" dirty="0"/>
          </a:p>
        </p:txBody>
      </p:sp>
      <p:sp>
        <p:nvSpPr>
          <p:cNvPr id="3" name="Content Placeholder 2"/>
          <p:cNvSpPr>
            <a:spLocks noGrp="1"/>
          </p:cNvSpPr>
          <p:nvPr>
            <p:ph idx="1"/>
            <p:custDataLst>
              <p:tags r:id="rId2"/>
            </p:custDataLst>
          </p:nvPr>
        </p:nvSpPr>
        <p:spPr>
          <a:xfrm>
            <a:off x="533400" y="1447800"/>
            <a:ext cx="8153400" cy="5105400"/>
          </a:xfrm>
        </p:spPr>
        <p:txBody>
          <a:bodyPr>
            <a:normAutofit/>
          </a:bodyPr>
          <a:lstStyle/>
          <a:p>
            <a:r>
              <a:rPr lang="en-US" dirty="0" smtClean="0"/>
              <a:t>When you use MATLAB later on in </a:t>
            </a:r>
            <a:r>
              <a:rPr lang="en-US" dirty="0" smtClean="0"/>
              <a:t>scientific applications, </a:t>
            </a:r>
            <a:r>
              <a:rPr lang="en-US" dirty="0" smtClean="0"/>
              <a:t>you will be working with </a:t>
            </a:r>
            <a:r>
              <a:rPr lang="en-US" i="1" dirty="0" smtClean="0">
                <a:solidFill>
                  <a:schemeClr val="accent5"/>
                </a:solidFill>
              </a:rPr>
              <a:t>numbers</a:t>
            </a:r>
          </a:p>
          <a:p>
            <a:r>
              <a:rPr lang="en-US" dirty="0" smtClean="0"/>
              <a:t>If you work with </a:t>
            </a:r>
            <a:r>
              <a:rPr lang="en-US" i="1" dirty="0" smtClean="0">
                <a:solidFill>
                  <a:schemeClr val="accent5"/>
                </a:solidFill>
              </a:rPr>
              <a:t>images</a:t>
            </a:r>
            <a:r>
              <a:rPr lang="en-US" dirty="0" smtClean="0">
                <a:solidFill>
                  <a:schemeClr val="accent5"/>
                </a:solidFill>
              </a:rPr>
              <a:t> </a:t>
            </a:r>
            <a:r>
              <a:rPr lang="en-US" dirty="0" smtClean="0"/>
              <a:t>in this class, will you be prepared to work with that numeric data?</a:t>
            </a:r>
          </a:p>
          <a:p>
            <a:pPr lvl="1"/>
            <a:r>
              <a:rPr lang="en-US" dirty="0" smtClean="0"/>
              <a:t>Yes! It’s the same skills, because…</a:t>
            </a:r>
          </a:p>
          <a:p>
            <a:pPr lvl="2"/>
            <a:r>
              <a:rPr lang="en-US" dirty="0" smtClean="0">
                <a:solidFill>
                  <a:schemeClr val="accent2"/>
                </a:solidFill>
              </a:rPr>
              <a:t>To a computer, everything is numbers.</a:t>
            </a:r>
          </a:p>
          <a:p>
            <a:pPr lvl="1"/>
            <a:r>
              <a:rPr lang="en-US" dirty="0" smtClean="0"/>
              <a:t>Why not practice with matrices of numbers, </a:t>
            </a:r>
            <a:r>
              <a:rPr lang="en-US" i="1" dirty="0" smtClean="0"/>
              <a:t>that just happen to be images</a:t>
            </a:r>
            <a:r>
              <a:rPr lang="en-US" dirty="0" smtClean="0"/>
              <a:t>?</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13</a:t>
            </a:fld>
            <a:endParaRPr lang="en-US"/>
          </a:p>
        </p:txBody>
      </p:sp>
    </p:spTree>
    <p:extLst>
      <p:ext uri="{BB962C8B-B14F-4D97-AF65-F5344CB8AC3E}">
        <p14:creationId xmlns:p14="http://schemas.microsoft.com/office/powerpoint/2010/main" val="341259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lstStyle/>
          <a:p>
            <a:r>
              <a:rPr lang="en-US" dirty="0" smtClean="0">
                <a:solidFill>
                  <a:schemeClr val="accent5"/>
                </a:solidFill>
              </a:rPr>
              <a:t>Expressions</a:t>
            </a:r>
            <a:endParaRPr lang="en-US" dirty="0">
              <a:solidFill>
                <a:schemeClr val="accent5"/>
              </a:solidFill>
            </a:endParaRPr>
          </a:p>
        </p:txBody>
      </p:sp>
      <p:sp>
        <p:nvSpPr>
          <p:cNvPr id="6" name="Text Placeholder 5"/>
          <p:cNvSpPr>
            <a:spLocks noGrp="1"/>
          </p:cNvSpPr>
          <p:nvPr>
            <p:ph type="body" idx="1"/>
            <p:custDataLst>
              <p:tags r:id="rId2"/>
            </p:custDataLst>
          </p:nvPr>
        </p:nvSpPr>
        <p:spPr/>
        <p:txBody>
          <a:bodyPr/>
          <a:lstStyle/>
          <a:p>
            <a:r>
              <a:rPr lang="en-US" dirty="0" smtClean="0"/>
              <a:t>Express yourself</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a:p>
        </p:txBody>
      </p:sp>
    </p:spTree>
    <p:extLst>
      <p:ext uri="{BB962C8B-B14F-4D97-AF65-F5344CB8AC3E}">
        <p14:creationId xmlns:p14="http://schemas.microsoft.com/office/powerpoint/2010/main" val="102801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Which </a:t>
            </a:r>
            <a:r>
              <a:rPr lang="en-US" i="1" dirty="0" smtClean="0">
                <a:solidFill>
                  <a:schemeClr val="accent5"/>
                </a:solidFill>
              </a:rPr>
              <a:t>expression</a:t>
            </a:r>
            <a:r>
              <a:rPr lang="en-US" dirty="0" smtClean="0">
                <a:solidFill>
                  <a:schemeClr val="accent5"/>
                </a:solidFill>
              </a:rPr>
              <a:t> </a:t>
            </a:r>
            <a:r>
              <a:rPr lang="en-US" dirty="0" smtClean="0"/>
              <a:t>does NOT give the same answer as the others?</a:t>
            </a:r>
            <a:endParaRPr lang="en-US" dirty="0"/>
          </a:p>
        </p:txBody>
      </p:sp>
      <p:sp>
        <p:nvSpPr>
          <p:cNvPr id="4" name="Content Placeholder 3"/>
          <p:cNvSpPr>
            <a:spLocks noGrp="1"/>
          </p:cNvSpPr>
          <p:nvPr>
            <p:ph idx="1"/>
            <p:custDataLst>
              <p:tags r:id="rId2"/>
            </p:custDataLst>
          </p:nvPr>
        </p:nvSpPr>
        <p:spPr>
          <a:xfrm>
            <a:off x="457200" y="1798637"/>
            <a:ext cx="8229600" cy="4525963"/>
          </a:xfrm>
        </p:spPr>
        <p:txBody>
          <a:bodyPr/>
          <a:lstStyle/>
          <a:p>
            <a:pPr marL="514350" indent="-514350">
              <a:buFont typeface="+mj-lt"/>
              <a:buAutoNum type="alphaLcParenR"/>
            </a:pPr>
            <a:r>
              <a:rPr lang="en-US" dirty="0" smtClean="0"/>
              <a:t>a * b + c * d</a:t>
            </a:r>
          </a:p>
          <a:p>
            <a:pPr marL="514350" indent="-514350">
              <a:buFont typeface="+mj-lt"/>
              <a:buAutoNum type="alphaLcParenR"/>
            </a:pPr>
            <a:r>
              <a:rPr lang="en-US" dirty="0" smtClean="0"/>
              <a:t>(a * b + c * d)</a:t>
            </a:r>
          </a:p>
          <a:p>
            <a:pPr marL="514350" indent="-514350">
              <a:buFont typeface="+mj-lt"/>
              <a:buAutoNum type="alphaLcParenR"/>
            </a:pPr>
            <a:r>
              <a:rPr lang="en-US" dirty="0" smtClean="0"/>
              <a:t>a * (b + c) * d</a:t>
            </a:r>
          </a:p>
          <a:p>
            <a:pPr marL="514350" indent="-514350">
              <a:buFont typeface="+mj-lt"/>
              <a:buAutoNum type="alphaLcParenR"/>
            </a:pPr>
            <a:r>
              <a:rPr lang="en-US" dirty="0" smtClean="0"/>
              <a:t>(a * b) + (c * d)</a:t>
            </a:r>
          </a:p>
          <a:p>
            <a:pPr marL="514350" indent="-514350">
              <a:buFont typeface="+mj-lt"/>
              <a:buAutoNum type="alphaLcParenR"/>
            </a:pPr>
            <a:r>
              <a:rPr lang="en-US" dirty="0" smtClean="0"/>
              <a:t>None or more than one of the above</a:t>
            </a:r>
            <a:endParaRPr lang="en-US" dirty="0"/>
          </a:p>
        </p:txBody>
      </p:sp>
      <p:sp>
        <p:nvSpPr>
          <p:cNvPr id="2" name="Slide Number Placeholder 1"/>
          <p:cNvSpPr>
            <a:spLocks noGrp="1"/>
          </p:cNvSpPr>
          <p:nvPr>
            <p:ph type="sldNum" sz="quarter" idx="12"/>
            <p:custDataLst>
              <p:tags r:id="rId3"/>
            </p:custDataLst>
          </p:nvPr>
        </p:nvSpPr>
        <p:spPr/>
        <p:txBody>
          <a:bodyPr/>
          <a:lstStyle/>
          <a:p>
            <a:fld id="{3F8FD467-8539-4C68-8397-87CE2AA2A606}" type="slidenum">
              <a:rPr lang="en-US" smtClean="0"/>
              <a:pPr/>
              <a:t>3</a:t>
            </a:fld>
            <a:endParaRPr lang="en-US"/>
          </a:p>
        </p:txBody>
      </p:sp>
    </p:spTree>
    <p:extLst>
      <p:ext uri="{BB962C8B-B14F-4D97-AF65-F5344CB8AC3E}">
        <p14:creationId xmlns:p14="http://schemas.microsoft.com/office/powerpoint/2010/main" val="99964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lstStyle/>
          <a:p>
            <a:r>
              <a:rPr lang="en-US" dirty="0" smtClean="0">
                <a:solidFill>
                  <a:schemeClr val="accent5"/>
                </a:solidFill>
              </a:rPr>
              <a:t>Assignments</a:t>
            </a:r>
            <a:endParaRPr lang="en-US" dirty="0">
              <a:solidFill>
                <a:schemeClr val="accent5"/>
              </a:solidFill>
            </a:endParaRPr>
          </a:p>
        </p:txBody>
      </p:sp>
      <p:sp>
        <p:nvSpPr>
          <p:cNvPr id="6" name="Text Placeholder 5"/>
          <p:cNvSpPr>
            <a:spLocks noGrp="1"/>
          </p:cNvSpPr>
          <p:nvPr>
            <p:ph type="body" idx="1"/>
            <p:custDataLst>
              <p:tags r:id="rId2"/>
            </p:custDataLst>
          </p:nvPr>
        </p:nvSpPr>
        <p:spPr/>
        <p:txBody>
          <a:bodyPr/>
          <a:lstStyle/>
          <a:p>
            <a:r>
              <a:rPr lang="en-US" dirty="0" smtClean="0"/>
              <a:t>(not the homework kind)</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4</a:t>
            </a:fld>
            <a:endParaRPr lang="en-US"/>
          </a:p>
        </p:txBody>
      </p:sp>
    </p:spTree>
    <p:extLst>
      <p:ext uri="{BB962C8B-B14F-4D97-AF65-F5344CB8AC3E}">
        <p14:creationId xmlns:p14="http://schemas.microsoft.com/office/powerpoint/2010/main" val="136067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Which of the following is the result of running this code:</a:t>
            </a:r>
            <a:endParaRPr lang="en-US" dirty="0"/>
          </a:p>
        </p:txBody>
      </p:sp>
      <p:sp>
        <p:nvSpPr>
          <p:cNvPr id="4" name="Content Placeholder 3"/>
          <p:cNvSpPr>
            <a:spLocks noGrp="1"/>
          </p:cNvSpPr>
          <p:nvPr>
            <p:ph idx="1"/>
            <p:custDataLst>
              <p:tags r:id="rId2"/>
            </p:custDataLst>
          </p:nvPr>
        </p:nvSpPr>
        <p:spPr>
          <a:xfrm>
            <a:off x="457200" y="1722437"/>
            <a:ext cx="8458200" cy="4754563"/>
          </a:xfrm>
        </p:spPr>
        <p:txBody>
          <a:bodyPr>
            <a:normAutofit fontScale="92500" lnSpcReduction="10000"/>
          </a:bodyPr>
          <a:lstStyle/>
          <a:p>
            <a:pPr marL="0" indent="0">
              <a:buNone/>
            </a:pPr>
            <a:r>
              <a:rPr lang="en-US" sz="2400" dirty="0">
                <a:latin typeface="Courier New" pitchFamily="49" charset="0"/>
                <a:cs typeface="Courier New" pitchFamily="49" charset="0"/>
              </a:rPr>
              <a:t>&gt;&gt; </a:t>
            </a:r>
            <a:r>
              <a:rPr lang="en-US" sz="2400" dirty="0" smtClean="0">
                <a:latin typeface="Courier New" pitchFamily="49" charset="0"/>
                <a:cs typeface="Courier New" pitchFamily="49" charset="0"/>
              </a:rPr>
              <a:t>a = 6;</a:t>
            </a:r>
          </a:p>
          <a:p>
            <a:pPr marL="0" indent="0">
              <a:buNone/>
            </a:pPr>
            <a:r>
              <a:rPr lang="en-US" sz="2400" dirty="0" smtClean="0">
                <a:latin typeface="Courier New" pitchFamily="49" charset="0"/>
                <a:cs typeface="Courier New" pitchFamily="49" charset="0"/>
              </a:rPr>
              <a:t>&gt;&gt; b = 3;</a:t>
            </a:r>
          </a:p>
          <a:p>
            <a:pPr marL="0" indent="0">
              <a:buNone/>
            </a:pPr>
            <a:r>
              <a:rPr lang="en-US" sz="2400" dirty="0" smtClean="0">
                <a:latin typeface="Courier New" pitchFamily="49" charset="0"/>
                <a:cs typeface="Courier New" pitchFamily="49" charset="0"/>
              </a:rPr>
              <a:t>&gt;&gt; a = b;</a:t>
            </a:r>
          </a:p>
          <a:p>
            <a:pPr marL="0" indent="0">
              <a:buNone/>
            </a:pPr>
            <a:r>
              <a:rPr lang="en-US" sz="2400" dirty="0" smtClean="0">
                <a:latin typeface="Courier New" pitchFamily="49" charset="0"/>
                <a:cs typeface="Courier New" pitchFamily="49" charset="0"/>
              </a:rPr>
              <a:t>&gt;&gt; b = </a:t>
            </a:r>
            <a:r>
              <a:rPr lang="en-US" sz="2400" dirty="0">
                <a:latin typeface="Courier New" pitchFamily="49" charset="0"/>
                <a:cs typeface="Courier New" pitchFamily="49" charset="0"/>
              </a:rPr>
              <a:t>5</a:t>
            </a:r>
            <a:r>
              <a:rPr lang="en-US" sz="2400" dirty="0" smtClean="0">
                <a:latin typeface="Courier New" pitchFamily="49" charset="0"/>
                <a:cs typeface="Courier New" pitchFamily="49" charset="0"/>
              </a:rPr>
              <a:t>;</a:t>
            </a:r>
          </a:p>
          <a:p>
            <a:pPr marL="0" indent="0">
              <a:buNone/>
            </a:pPr>
            <a:endParaRPr lang="en-US" sz="2800" dirty="0" smtClean="0"/>
          </a:p>
          <a:p>
            <a:pPr marL="514350" indent="-514350">
              <a:buFont typeface="+mj-lt"/>
              <a:buAutoNum type="alphaLcParenR"/>
            </a:pPr>
            <a:r>
              <a:rPr lang="en-US" sz="2800" dirty="0" smtClean="0"/>
              <a:t>The value of the variable a is the character ‘b</a:t>
            </a:r>
            <a:r>
              <a:rPr lang="en-US" sz="2800" dirty="0"/>
              <a:t>’, and </a:t>
            </a:r>
            <a:r>
              <a:rPr lang="en-US" sz="2800" dirty="0" smtClean="0"/>
              <a:t>the value </a:t>
            </a:r>
            <a:r>
              <a:rPr lang="en-US" sz="2800" dirty="0"/>
              <a:t>of variable b is 5</a:t>
            </a:r>
            <a:endParaRPr lang="en-US" sz="2400" dirty="0" smtClean="0"/>
          </a:p>
          <a:p>
            <a:pPr marL="514350" indent="-514350">
              <a:buFont typeface="+mj-lt"/>
              <a:buAutoNum type="alphaLcParenR"/>
            </a:pPr>
            <a:r>
              <a:rPr lang="en-US" sz="2800" dirty="0" smtClean="0"/>
              <a:t>The value of variable a is 5 and the value of variable b is 5</a:t>
            </a:r>
          </a:p>
          <a:p>
            <a:pPr marL="514350" indent="-514350">
              <a:buFont typeface="+mj-lt"/>
              <a:buAutoNum type="alphaLcParenR"/>
            </a:pPr>
            <a:r>
              <a:rPr lang="en-US" sz="2800" dirty="0" smtClean="0"/>
              <a:t>The value of variable a is 3 and the value of variable b is 5</a:t>
            </a:r>
          </a:p>
          <a:p>
            <a:pPr marL="514350" indent="-514350">
              <a:buFont typeface="+mj-lt"/>
              <a:buAutoNum type="alphaLcParenR"/>
            </a:pPr>
            <a:r>
              <a:rPr lang="en-US" sz="2800" dirty="0" smtClean="0"/>
              <a:t>MATLAB will give an error</a:t>
            </a:r>
            <a:endParaRPr lang="en-US" sz="2800" dirty="0"/>
          </a:p>
          <a:p>
            <a:pPr marL="514350" indent="-514350">
              <a:buFont typeface="+mj-lt"/>
              <a:buAutoNum type="alphaLcParenR"/>
            </a:pPr>
            <a:r>
              <a:rPr lang="en-US" sz="2800" dirty="0" smtClean="0"/>
              <a:t>None or more than one of the above</a:t>
            </a:r>
          </a:p>
        </p:txBody>
      </p:sp>
      <p:sp>
        <p:nvSpPr>
          <p:cNvPr id="2" name="Slide Number Placeholder 1"/>
          <p:cNvSpPr>
            <a:spLocks noGrp="1"/>
          </p:cNvSpPr>
          <p:nvPr>
            <p:ph type="sldNum" sz="quarter" idx="12"/>
            <p:custDataLst>
              <p:tags r:id="rId3"/>
            </p:custDataLst>
          </p:nvPr>
        </p:nvSpPr>
        <p:spPr/>
        <p:txBody>
          <a:bodyPr/>
          <a:lstStyle/>
          <a:p>
            <a:fld id="{3F8FD467-8539-4C68-8397-87CE2AA2A606}" type="slidenum">
              <a:rPr lang="en-US" smtClean="0"/>
              <a:pPr/>
              <a:t>5</a:t>
            </a:fld>
            <a:endParaRPr lang="en-US"/>
          </a:p>
        </p:txBody>
      </p:sp>
    </p:spTree>
    <p:extLst>
      <p:ext uri="{BB962C8B-B14F-4D97-AF65-F5344CB8AC3E}">
        <p14:creationId xmlns:p14="http://schemas.microsoft.com/office/powerpoint/2010/main" val="209714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is a variable? </a:t>
            </a:r>
            <a:br>
              <a:rPr lang="en-US" dirty="0" smtClean="0"/>
            </a:br>
            <a:r>
              <a:rPr lang="en-US" dirty="0" smtClean="0"/>
              <a:t>Variables are like labeled boxes</a:t>
            </a:r>
            <a:endParaRPr lang="en-US" dirty="0"/>
          </a:p>
        </p:txBody>
      </p:sp>
      <p:sp>
        <p:nvSpPr>
          <p:cNvPr id="3" name="Content Placeholder 2"/>
          <p:cNvSpPr>
            <a:spLocks noGrp="1"/>
          </p:cNvSpPr>
          <p:nvPr>
            <p:ph idx="1"/>
            <p:custDataLst>
              <p:tags r:id="rId2"/>
            </p:custDataLst>
          </p:nvPr>
        </p:nvSpPr>
        <p:spPr>
          <a:xfrm>
            <a:off x="457200" y="1600200"/>
            <a:ext cx="8229600" cy="5029200"/>
          </a:xfrm>
        </p:spPr>
        <p:txBody>
          <a:bodyPr>
            <a:normAutofit/>
          </a:bodyPr>
          <a:lstStyle/>
          <a:p>
            <a:endParaRPr lang="en-US" dirty="0" smtClean="0"/>
          </a:p>
          <a:p>
            <a:endParaRPr lang="en-US" dirty="0"/>
          </a:p>
          <a:p>
            <a:r>
              <a:rPr lang="en-US" dirty="0" smtClean="0"/>
              <a:t>Assignment (=) puts something in the box</a:t>
            </a:r>
          </a:p>
          <a:p>
            <a:endParaRPr lang="en-US" dirty="0" smtClean="0"/>
          </a:p>
          <a:p>
            <a:endParaRPr lang="en-US" dirty="0"/>
          </a:p>
          <a:p>
            <a:r>
              <a:rPr lang="en-US" dirty="0" smtClean="0"/>
              <a:t>Assigning one variable to another </a:t>
            </a:r>
            <a:r>
              <a:rPr lang="en-US" i="1" dirty="0" smtClean="0"/>
              <a:t>copies </a:t>
            </a:r>
            <a:r>
              <a:rPr lang="en-US" dirty="0" smtClean="0"/>
              <a:t>what was in one box and places a copy in the other box</a:t>
            </a:r>
          </a:p>
          <a:p>
            <a:pPr marL="742950" lvl="2" indent="-342900"/>
            <a:r>
              <a:rPr lang="en-US" dirty="0" smtClean="0">
                <a:solidFill>
                  <a:schemeClr val="accent5"/>
                </a:solidFill>
              </a:rPr>
              <a:t>Always copies </a:t>
            </a:r>
            <a:r>
              <a:rPr lang="en-US" dirty="0">
                <a:solidFill>
                  <a:schemeClr val="accent5"/>
                </a:solidFill>
              </a:rPr>
              <a:t>values </a:t>
            </a:r>
            <a:r>
              <a:rPr lang="en-US" i="1" dirty="0">
                <a:solidFill>
                  <a:schemeClr val="accent5"/>
                </a:solidFill>
              </a:rPr>
              <a:t>from</a:t>
            </a:r>
            <a:r>
              <a:rPr lang="en-US" dirty="0">
                <a:solidFill>
                  <a:schemeClr val="accent5"/>
                </a:solidFill>
              </a:rPr>
              <a:t> right </a:t>
            </a:r>
            <a:r>
              <a:rPr lang="en-US" i="1" dirty="0">
                <a:solidFill>
                  <a:schemeClr val="accent5"/>
                </a:solidFill>
              </a:rPr>
              <a:t>to</a:t>
            </a:r>
            <a:r>
              <a:rPr lang="en-US" dirty="0">
                <a:solidFill>
                  <a:schemeClr val="accent5"/>
                </a:solidFill>
              </a:rPr>
              <a:t> left</a:t>
            </a:r>
          </a:p>
          <a:p>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6</a:t>
            </a:fld>
            <a:endParaRPr lang="en-US"/>
          </a:p>
        </p:txBody>
      </p:sp>
    </p:spTree>
    <p:extLst>
      <p:ext uri="{BB962C8B-B14F-4D97-AF65-F5344CB8AC3E}">
        <p14:creationId xmlns:p14="http://schemas.microsoft.com/office/powerpoint/2010/main" val="391915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Which of the following is the result of running this code:</a:t>
            </a:r>
            <a:endParaRPr lang="en-US" dirty="0"/>
          </a:p>
        </p:txBody>
      </p:sp>
      <p:sp>
        <p:nvSpPr>
          <p:cNvPr id="4" name="Content Placeholder 3"/>
          <p:cNvSpPr>
            <a:spLocks noGrp="1"/>
          </p:cNvSpPr>
          <p:nvPr>
            <p:ph idx="1"/>
            <p:custDataLst>
              <p:tags r:id="rId2"/>
            </p:custDataLst>
          </p:nvPr>
        </p:nvSpPr>
        <p:spPr>
          <a:xfrm>
            <a:off x="457200" y="1722437"/>
            <a:ext cx="8458200" cy="4754563"/>
          </a:xfrm>
        </p:spPr>
        <p:txBody>
          <a:bodyPr>
            <a:normAutofit fontScale="92500" lnSpcReduction="10000"/>
          </a:bodyPr>
          <a:lstStyle/>
          <a:p>
            <a:pPr marL="0" indent="0">
              <a:buNone/>
            </a:pPr>
            <a:r>
              <a:rPr lang="en-US" sz="2400" dirty="0">
                <a:latin typeface="Courier New" pitchFamily="49" charset="0"/>
                <a:cs typeface="Courier New" pitchFamily="49" charset="0"/>
              </a:rPr>
              <a:t>&gt;&gt; </a:t>
            </a:r>
            <a:r>
              <a:rPr lang="en-US" sz="2400" dirty="0" smtClean="0">
                <a:latin typeface="Courier New" pitchFamily="49" charset="0"/>
                <a:cs typeface="Courier New" pitchFamily="49" charset="0"/>
              </a:rPr>
              <a:t>a = 6;</a:t>
            </a:r>
          </a:p>
          <a:p>
            <a:pPr marL="0" indent="0">
              <a:buNone/>
            </a:pPr>
            <a:r>
              <a:rPr lang="en-US" sz="2400" dirty="0" smtClean="0">
                <a:latin typeface="Courier New" pitchFamily="49" charset="0"/>
                <a:cs typeface="Courier New" pitchFamily="49" charset="0"/>
              </a:rPr>
              <a:t>&gt;&gt; b = 3;</a:t>
            </a:r>
          </a:p>
          <a:p>
            <a:pPr marL="0" indent="0">
              <a:buNone/>
            </a:pPr>
            <a:r>
              <a:rPr lang="en-US" sz="2400" dirty="0" smtClean="0">
                <a:latin typeface="Courier New" pitchFamily="49" charset="0"/>
                <a:cs typeface="Courier New" pitchFamily="49" charset="0"/>
              </a:rPr>
              <a:t>&gt;&gt; a = b;</a:t>
            </a:r>
          </a:p>
          <a:p>
            <a:pPr marL="0" indent="0">
              <a:buNone/>
            </a:pPr>
            <a:r>
              <a:rPr lang="en-US" sz="2400" dirty="0" smtClean="0">
                <a:latin typeface="Courier New" pitchFamily="49" charset="0"/>
                <a:cs typeface="Courier New" pitchFamily="49" charset="0"/>
              </a:rPr>
              <a:t>&gt;&gt; b = a;</a:t>
            </a:r>
          </a:p>
          <a:p>
            <a:pPr marL="0" indent="0">
              <a:buNone/>
            </a:pPr>
            <a:endParaRPr lang="en-US" sz="2800" dirty="0" smtClean="0"/>
          </a:p>
          <a:p>
            <a:pPr marL="514350" indent="-514350">
              <a:buFont typeface="+mj-lt"/>
              <a:buAutoNum type="alphaLcParenR"/>
            </a:pPr>
            <a:r>
              <a:rPr lang="en-US" sz="2800" dirty="0" smtClean="0"/>
              <a:t>The value of variable b is the character ‘a’ and the value of the variable a is the character ‘b’</a:t>
            </a:r>
            <a:endParaRPr lang="en-US" sz="2400" dirty="0" smtClean="0"/>
          </a:p>
          <a:p>
            <a:pPr marL="514350" indent="-514350">
              <a:buFont typeface="+mj-lt"/>
              <a:buAutoNum type="alphaLcParenR"/>
            </a:pPr>
            <a:r>
              <a:rPr lang="en-US" sz="2800" dirty="0" smtClean="0"/>
              <a:t>The value of variable a is 6 and the value of variable b is </a:t>
            </a:r>
            <a:r>
              <a:rPr lang="en-US" sz="2800" dirty="0"/>
              <a:t>3</a:t>
            </a:r>
            <a:endParaRPr lang="en-US" sz="2800" dirty="0" smtClean="0"/>
          </a:p>
          <a:p>
            <a:pPr marL="514350" indent="-514350">
              <a:buFont typeface="+mj-lt"/>
              <a:buAutoNum type="alphaLcParenR"/>
            </a:pPr>
            <a:r>
              <a:rPr lang="en-US" sz="2800" dirty="0" smtClean="0"/>
              <a:t>The value of variable a is 3 and the value of variable b is </a:t>
            </a:r>
            <a:r>
              <a:rPr lang="en-US" sz="2800" dirty="0"/>
              <a:t>6</a:t>
            </a:r>
            <a:endParaRPr lang="en-US" sz="2800" dirty="0" smtClean="0"/>
          </a:p>
          <a:p>
            <a:pPr marL="514350" indent="-514350">
              <a:buFont typeface="+mj-lt"/>
              <a:buAutoNum type="alphaLcParenR"/>
            </a:pPr>
            <a:r>
              <a:rPr lang="en-US" sz="2800" dirty="0" smtClean="0"/>
              <a:t>MATLAB will give an error</a:t>
            </a:r>
            <a:endParaRPr lang="en-US" sz="2800" dirty="0"/>
          </a:p>
          <a:p>
            <a:pPr marL="514350" indent="-514350">
              <a:buFont typeface="+mj-lt"/>
              <a:buAutoNum type="alphaLcParenR"/>
            </a:pPr>
            <a:r>
              <a:rPr lang="en-US" sz="2800" dirty="0" smtClean="0"/>
              <a:t>None or more than one of the above</a:t>
            </a:r>
          </a:p>
        </p:txBody>
      </p:sp>
      <p:sp>
        <p:nvSpPr>
          <p:cNvPr id="2" name="Slide Number Placeholder 1"/>
          <p:cNvSpPr>
            <a:spLocks noGrp="1"/>
          </p:cNvSpPr>
          <p:nvPr>
            <p:ph type="sldNum" sz="quarter" idx="12"/>
            <p:custDataLst>
              <p:tags r:id="rId3"/>
            </p:custDataLst>
          </p:nvPr>
        </p:nvSpPr>
        <p:spPr/>
        <p:txBody>
          <a:bodyPr/>
          <a:lstStyle/>
          <a:p>
            <a:fld id="{3F8FD467-8539-4C68-8397-87CE2AA2A606}" type="slidenum">
              <a:rPr lang="en-US" smtClean="0"/>
              <a:pPr/>
              <a:t>7</a:t>
            </a:fld>
            <a:endParaRPr lang="en-US"/>
          </a:p>
        </p:txBody>
      </p:sp>
    </p:spTree>
    <p:extLst>
      <p:ext uri="{BB962C8B-B14F-4D97-AF65-F5344CB8AC3E}">
        <p14:creationId xmlns:p14="http://schemas.microsoft.com/office/powerpoint/2010/main" val="407979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lstStyle/>
          <a:p>
            <a:r>
              <a:rPr lang="en-US" dirty="0" smtClean="0">
                <a:solidFill>
                  <a:schemeClr val="accent5"/>
                </a:solidFill>
              </a:rPr>
              <a:t>Colors in the Computer</a:t>
            </a:r>
            <a:endParaRPr lang="en-US" dirty="0">
              <a:solidFill>
                <a:schemeClr val="accent5"/>
              </a:solidFill>
            </a:endParaRPr>
          </a:p>
        </p:txBody>
      </p:sp>
      <p:sp>
        <p:nvSpPr>
          <p:cNvPr id="6" name="Text Placeholder 5"/>
          <p:cNvSpPr>
            <a:spLocks noGrp="1"/>
          </p:cNvSpPr>
          <p:nvPr>
            <p:ph type="body" idx="1"/>
            <p:custDataLst>
              <p:tags r:id="rId2"/>
            </p:custDataLst>
          </p:nvPr>
        </p:nvSpPr>
        <p:spPr/>
        <p:txBody>
          <a:bodyPr/>
          <a:lstStyle/>
          <a:p>
            <a:r>
              <a:rPr lang="en-US" dirty="0" smtClean="0"/>
              <a:t>Taking a peek behind the wizard’s curtain</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8</a:t>
            </a:fld>
            <a:endParaRPr lang="en-US"/>
          </a:p>
        </p:txBody>
      </p:sp>
    </p:spTree>
    <p:extLst>
      <p:ext uri="{BB962C8B-B14F-4D97-AF65-F5344CB8AC3E}">
        <p14:creationId xmlns:p14="http://schemas.microsoft.com/office/powerpoint/2010/main" val="3262671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To a computer, everything is numbers</a:t>
            </a:r>
            <a:endParaRPr lang="en-US" dirty="0"/>
          </a:p>
        </p:txBody>
      </p:sp>
      <p:sp>
        <p:nvSpPr>
          <p:cNvPr id="3" name="Content Placeholder 2"/>
          <p:cNvSpPr>
            <a:spLocks noGrp="1"/>
          </p:cNvSpPr>
          <p:nvPr>
            <p:ph idx="1"/>
            <p:custDataLst>
              <p:tags r:id="rId2"/>
            </p:custDataLst>
          </p:nvPr>
        </p:nvSpPr>
        <p:spPr>
          <a:xfrm>
            <a:off x="457200" y="1371600"/>
            <a:ext cx="8153400" cy="4525963"/>
          </a:xfrm>
        </p:spPr>
        <p:txBody>
          <a:bodyPr/>
          <a:lstStyle/>
          <a:p>
            <a:r>
              <a:rPr lang="en-US" i="1" dirty="0" smtClean="0"/>
              <a:t>Everything.</a:t>
            </a:r>
            <a:endParaRPr lang="en-US" dirty="0" smtClean="0"/>
          </a:p>
          <a:p>
            <a:pPr marL="0" indent="0">
              <a:buNone/>
            </a:pPr>
            <a:endParaRPr lang="en-US" dirty="0" smtClean="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9</a:t>
            </a:fld>
            <a:endParaRPr lang="en-US"/>
          </a:p>
        </p:txBody>
      </p:sp>
      <p:graphicFrame>
        <p:nvGraphicFramePr>
          <p:cNvPr id="5" name="Table 4"/>
          <p:cNvGraphicFramePr>
            <a:graphicFrameLocks noGrp="1"/>
          </p:cNvGraphicFramePr>
          <p:nvPr>
            <p:custDataLst>
              <p:tags r:id="rId4"/>
            </p:custDataLst>
            <p:extLst>
              <p:ext uri="{D42A27DB-BD31-4B8C-83A1-F6EECF244321}">
                <p14:modId xmlns:p14="http://schemas.microsoft.com/office/powerpoint/2010/main" val="1336266968"/>
              </p:ext>
            </p:extLst>
          </p:nvPr>
        </p:nvGraphicFramePr>
        <p:xfrm>
          <a:off x="1219200" y="2133600"/>
          <a:ext cx="6324600" cy="4114800"/>
        </p:xfrm>
        <a:graphic>
          <a:graphicData uri="http://schemas.openxmlformats.org/drawingml/2006/table">
            <a:tbl>
              <a:tblPr firstRow="1" bandRow="1">
                <a:tableStyleId>{5C22544A-7EE6-4342-B048-85BDC9FD1C3A}</a:tableStyleId>
              </a:tblPr>
              <a:tblGrid>
                <a:gridCol w="3126683"/>
                <a:gridCol w="3197917"/>
              </a:tblGrid>
              <a:tr h="423235">
                <a:tc>
                  <a:txBody>
                    <a:bodyPr/>
                    <a:lstStyle/>
                    <a:p>
                      <a:r>
                        <a:rPr lang="en-US" sz="2000" dirty="0" smtClean="0"/>
                        <a:t>What we perceive</a:t>
                      </a:r>
                      <a:endParaRPr lang="en-US" sz="2000" dirty="0"/>
                    </a:p>
                  </a:txBody>
                  <a:tcPr/>
                </a:tc>
                <a:tc>
                  <a:txBody>
                    <a:bodyPr/>
                    <a:lstStyle/>
                    <a:p>
                      <a:r>
                        <a:rPr lang="en-US" sz="2000" dirty="0" smtClean="0"/>
                        <a:t>What it is to the computer</a:t>
                      </a:r>
                      <a:endParaRPr lang="en-US" sz="2000" dirty="0"/>
                    </a:p>
                  </a:txBody>
                  <a:tcPr/>
                </a:tc>
              </a:tr>
              <a:tr h="423235">
                <a:tc>
                  <a:txBody>
                    <a:bodyPr/>
                    <a:lstStyle/>
                    <a:p>
                      <a:r>
                        <a:rPr lang="en-US" sz="2000" baseline="0" dirty="0" smtClean="0"/>
                        <a:t>N</a:t>
                      </a:r>
                      <a:r>
                        <a:rPr lang="en-US" sz="2000" dirty="0" smtClean="0"/>
                        <a:t>umbers</a:t>
                      </a:r>
                      <a:endParaRPr lang="en-US" sz="2000" dirty="0"/>
                    </a:p>
                  </a:txBody>
                  <a:tcPr/>
                </a:tc>
                <a:tc>
                  <a:txBody>
                    <a:bodyPr/>
                    <a:lstStyle/>
                    <a:p>
                      <a:r>
                        <a:rPr lang="en-US" sz="2000" baseline="0" dirty="0" smtClean="0"/>
                        <a:t>Numbers</a:t>
                      </a:r>
                      <a:endParaRPr lang="en-US" sz="2000" dirty="0"/>
                    </a:p>
                  </a:txBody>
                  <a:tcPr/>
                </a:tc>
              </a:tr>
              <a:tr h="423235">
                <a:tc>
                  <a:txBody>
                    <a:bodyPr/>
                    <a:lstStyle/>
                    <a:p>
                      <a:r>
                        <a:rPr lang="en-US" sz="2000" dirty="0" smtClean="0"/>
                        <a:t>Words</a:t>
                      </a:r>
                      <a:endParaRPr lang="en-US" sz="2000" dirty="0"/>
                    </a:p>
                  </a:txBody>
                  <a:tcPr/>
                </a:tc>
                <a:tc>
                  <a:txBody>
                    <a:bodyPr/>
                    <a:lstStyle/>
                    <a:p>
                      <a:r>
                        <a:rPr lang="en-US" sz="2000" dirty="0" smtClean="0"/>
                        <a:t>Numbers</a:t>
                      </a:r>
                    </a:p>
                  </a:txBody>
                  <a:tcPr/>
                </a:tc>
              </a:tr>
              <a:tr h="423235">
                <a:tc>
                  <a:txBody>
                    <a:bodyPr/>
                    <a:lstStyle/>
                    <a:p>
                      <a:r>
                        <a:rPr lang="en-US" sz="2000" dirty="0" smtClean="0"/>
                        <a:t>Colors</a:t>
                      </a:r>
                      <a:endParaRPr lang="en-US" sz="2000" dirty="0"/>
                    </a:p>
                  </a:txBody>
                  <a:tcPr/>
                </a:tc>
                <a:tc>
                  <a:txBody>
                    <a:bodyPr/>
                    <a:lstStyle/>
                    <a:p>
                      <a:r>
                        <a:rPr lang="en-US" sz="2000" dirty="0" smtClean="0"/>
                        <a:t>Numbers</a:t>
                      </a:r>
                      <a:endParaRPr lang="en-US" sz="2000" dirty="0"/>
                    </a:p>
                  </a:txBody>
                  <a:tcPr/>
                </a:tc>
              </a:tr>
              <a:tr h="423235">
                <a:tc>
                  <a:txBody>
                    <a:bodyPr/>
                    <a:lstStyle/>
                    <a:p>
                      <a:r>
                        <a:rPr lang="en-US" sz="2000" dirty="0" smtClean="0"/>
                        <a:t>Pictures</a:t>
                      </a:r>
                      <a:endParaRPr lang="en-US" sz="2000" dirty="0"/>
                    </a:p>
                  </a:txBody>
                  <a:tcPr/>
                </a:tc>
                <a:tc>
                  <a:txBody>
                    <a:bodyPr/>
                    <a:lstStyle/>
                    <a:p>
                      <a:r>
                        <a:rPr lang="en-US" sz="2000" dirty="0" smtClean="0"/>
                        <a:t>Numbers</a:t>
                      </a:r>
                      <a:endParaRPr lang="en-US" sz="2000" dirty="0"/>
                    </a:p>
                  </a:txBody>
                  <a:tcPr/>
                </a:tc>
              </a:tr>
              <a:tr h="423235">
                <a:tc>
                  <a:txBody>
                    <a:bodyPr/>
                    <a:lstStyle/>
                    <a:p>
                      <a:r>
                        <a:rPr lang="en-US" sz="2000" dirty="0" smtClean="0"/>
                        <a:t>Sounds</a:t>
                      </a:r>
                      <a:endParaRPr lang="en-US" sz="2000" dirty="0"/>
                    </a:p>
                  </a:txBody>
                  <a:tcPr/>
                </a:tc>
                <a:tc>
                  <a:txBody>
                    <a:bodyPr/>
                    <a:lstStyle/>
                    <a:p>
                      <a:r>
                        <a:rPr lang="en-US" sz="2000" dirty="0" smtClean="0"/>
                        <a:t>Numbers</a:t>
                      </a:r>
                      <a:endParaRPr lang="en-US" sz="2000" dirty="0"/>
                    </a:p>
                  </a:txBody>
                  <a:tcPr/>
                </a:tc>
              </a:tr>
              <a:tr h="423235">
                <a:tc>
                  <a:txBody>
                    <a:bodyPr/>
                    <a:lstStyle/>
                    <a:p>
                      <a:r>
                        <a:rPr lang="en-US" sz="2000" dirty="0" smtClean="0"/>
                        <a:t>Video</a:t>
                      </a:r>
                      <a:endParaRPr lang="en-US" sz="2000" dirty="0"/>
                    </a:p>
                  </a:txBody>
                  <a:tcPr/>
                </a:tc>
                <a:tc>
                  <a:txBody>
                    <a:bodyPr/>
                    <a:lstStyle/>
                    <a:p>
                      <a:r>
                        <a:rPr lang="en-US" sz="2000" dirty="0" smtClean="0"/>
                        <a:t>Numbers</a:t>
                      </a:r>
                      <a:endParaRPr lang="en-US" sz="2000" dirty="0"/>
                    </a:p>
                  </a:txBody>
                  <a:tcPr/>
                </a:tc>
              </a:tr>
              <a:tr h="730515">
                <a:tc>
                  <a:txBody>
                    <a:bodyPr/>
                    <a:lstStyle/>
                    <a:p>
                      <a:r>
                        <a:rPr lang="en-US" sz="2000" dirty="0" smtClean="0"/>
                        <a:t>Pushing buttons on the keyboard or mouse</a:t>
                      </a:r>
                      <a:endParaRPr lang="en-US" sz="2000" dirty="0"/>
                    </a:p>
                  </a:txBody>
                  <a:tcPr/>
                </a:tc>
                <a:tc>
                  <a:txBody>
                    <a:bodyPr/>
                    <a:lstStyle/>
                    <a:p>
                      <a:r>
                        <a:rPr lang="en-US" sz="2000" dirty="0" smtClean="0"/>
                        <a:t>Numbers</a:t>
                      </a:r>
                      <a:endParaRPr lang="en-US" sz="2000" dirty="0"/>
                    </a:p>
                  </a:txBody>
                  <a:tcPr/>
                </a:tc>
              </a:tr>
              <a:tr h="421640">
                <a:tc>
                  <a:txBody>
                    <a:bodyPr/>
                    <a:lstStyle/>
                    <a:p>
                      <a:r>
                        <a:rPr lang="en-US" sz="2000" dirty="0" smtClean="0"/>
                        <a:t>Facebook status update</a:t>
                      </a:r>
                      <a:endParaRPr lang="en-US" sz="2000" dirty="0"/>
                    </a:p>
                  </a:txBody>
                  <a:tcPr/>
                </a:tc>
                <a:tc>
                  <a:txBody>
                    <a:bodyPr/>
                    <a:lstStyle/>
                    <a:p>
                      <a:r>
                        <a:rPr lang="en-US" sz="2000" dirty="0" smtClean="0"/>
                        <a:t>Numbers</a:t>
                      </a:r>
                      <a:endParaRPr lang="en-US" sz="2000" dirty="0"/>
                    </a:p>
                  </a:txBody>
                  <a:tcPr/>
                </a:tc>
              </a:tr>
            </a:tbl>
          </a:graphicData>
        </a:graphic>
      </p:graphicFrame>
    </p:spTree>
    <p:extLst>
      <p:ext uri="{BB962C8B-B14F-4D97-AF65-F5344CB8AC3E}">
        <p14:creationId xmlns:p14="http://schemas.microsoft.com/office/powerpoint/2010/main" val="41846647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14766</TotalTime>
  <Words>766</Words>
  <Application>Microsoft Office PowerPoint</Application>
  <PresentationFormat>On-screen Show (4:3)</PresentationFormat>
  <Paragraphs>117</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Programming in MATLAB</vt:lpstr>
      <vt:lpstr>Expressions</vt:lpstr>
      <vt:lpstr>Which expression does NOT give the same answer as the others?</vt:lpstr>
      <vt:lpstr>Assignments</vt:lpstr>
      <vt:lpstr>Which of the following is the result of running this code:</vt:lpstr>
      <vt:lpstr>What is a variable?  Variables are like labeled boxes</vt:lpstr>
      <vt:lpstr>Which of the following is the result of running this code:</vt:lpstr>
      <vt:lpstr>Colors in the Computer</vt:lpstr>
      <vt:lpstr>To a computer, everything is numbers</vt:lpstr>
      <vt:lpstr>Colors in the computer</vt:lpstr>
      <vt:lpstr>RGB Color mixing</vt:lpstr>
      <vt:lpstr>Which of these colors is produced by the RGB code 255  255  50?</vt:lpstr>
      <vt:lpstr>About this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105 Theory of Computability</dc:title>
  <dc:creator>Jane Doe</dc:creator>
  <cp:lastModifiedBy>HP-6</cp:lastModifiedBy>
  <cp:revision>93</cp:revision>
  <dcterms:created xsi:type="dcterms:W3CDTF">2010-06-24T18:44:16Z</dcterms:created>
  <dcterms:modified xsi:type="dcterms:W3CDTF">2012-07-03T07:21:55Z</dcterms:modified>
</cp:coreProperties>
</file>